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98" r:id="rId1"/>
  </p:sldMasterIdLst>
  <p:notesMasterIdLst>
    <p:notesMasterId r:id="rId2"/>
  </p:notesMasterIdLst>
  <p:handoutMasterIdLst>
    <p:handoutMasterId r:id="rId3"/>
  </p:handoutMasterIdLst>
  <p:sldIdLst>
    <p:sldId id="292" r:id="rId4"/>
    <p:sldId id="280" r:id="rId5"/>
    <p:sldId id="281" r:id="rId6"/>
    <p:sldId id="259" r:id="rId7"/>
    <p:sldId id="283" r:id="rId8"/>
    <p:sldId id="284" r:id="rId9"/>
    <p:sldId id="285" r:id="rId10"/>
    <p:sldId id="279" r:id="rId11"/>
    <p:sldId id="293" r:id="rId12"/>
    <p:sldId id="294" r:id="rId13"/>
    <p:sldId id="295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9"/>
    <p:restoredTop sz="71002" autoAdjust="0"/>
  </p:normalViewPr>
  <p:slideViewPr>
    <p:cSldViewPr snapToGrid="0" snapToObjects="1">
      <p:cViewPr varScale="1">
        <p:scale>
          <a:sx n="100" d="100"/>
          <a:sy n="100" d="100"/>
        </p:scale>
        <p:origin x="3132" y="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발표 순서는 다음과 같이 진행됩니다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가운데에는 </a:t>
            </a:r>
            <a:r>
              <a:rPr lang="en-US" altLang="ko-KR"/>
              <a:t>Wafer</a:t>
            </a:r>
            <a:r>
              <a:rPr lang="ko-KR" altLang="en-US"/>
              <a:t>의 상태에 따라 색만 변화하는 모습만으로는 부족해보여 </a:t>
            </a:r>
            <a:r>
              <a:rPr lang="en-US" altLang="ko-KR"/>
              <a:t>PPT</a:t>
            </a:r>
            <a:r>
              <a:rPr lang="ko-KR" altLang="en-US"/>
              <a:t>를 통해 만든 그림들을 통하여 </a:t>
            </a:r>
            <a:r>
              <a:rPr lang="en-US" altLang="ko-KR"/>
              <a:t>Wafer</a:t>
            </a:r>
            <a:r>
              <a:rPr lang="ko-KR" altLang="en-US"/>
              <a:t>의 현재 상태와 이동경로를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저희 팀원들과 각자의 역할을 먼저 소개해 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먼저 김서윤 팀원은 </a:t>
            </a:r>
            <a:r>
              <a:rPr lang="en-US" altLang="ko-KR"/>
              <a:t>Main UI</a:t>
            </a:r>
            <a:r>
              <a:rPr lang="ko-KR" altLang="en-US"/>
              <a:t> 설계 및 제작 그리고 </a:t>
            </a:r>
            <a:r>
              <a:rPr lang="en-US" altLang="ko-KR"/>
              <a:t>Main UI</a:t>
            </a:r>
            <a:r>
              <a:rPr lang="ko-KR" altLang="en-US"/>
              <a:t>에 사용될 그림을 제작하였습니다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김재곤 팀원은 </a:t>
            </a:r>
            <a:r>
              <a:rPr lang="en-US" altLang="ko-KR"/>
              <a:t>FAB SOLO</a:t>
            </a:r>
            <a:r>
              <a:rPr lang="ko-KR" altLang="en-US"/>
              <a:t>의 파라미터를 설정할 수 있는 </a:t>
            </a:r>
            <a:r>
              <a:rPr lang="en-US" altLang="ko-KR"/>
              <a:t>System Info UI</a:t>
            </a:r>
            <a:r>
              <a:rPr lang="ko-KR" altLang="en-US"/>
              <a:t>를 설계 및 제작하였고 김서윤 팀원과 마찬가지로 그림 제작에 일관하였습니다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계민석 팀원은 </a:t>
            </a:r>
            <a:r>
              <a:rPr lang="en-US" altLang="ko-KR"/>
              <a:t>FAB SOLO</a:t>
            </a:r>
            <a:r>
              <a:rPr lang="ko-KR" altLang="en-US"/>
              <a:t>의 흐름도를 설계 및 구현 하고 </a:t>
            </a:r>
            <a:r>
              <a:rPr lang="en-US" altLang="ko-KR"/>
              <a:t>Main UI</a:t>
            </a:r>
            <a:r>
              <a:rPr lang="ko-KR" altLang="en-US"/>
              <a:t>에 결합하는 과정을 진행했습니다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</a:t>
            </a:r>
            <a:r>
              <a:rPr lang="en-US" altLang="ko-KR"/>
              <a:t>System Info UI</a:t>
            </a:r>
            <a:r>
              <a:rPr lang="ko-KR" altLang="en-US"/>
              <a:t>의 기능을 구현하고 해당 파라미터들을 저장 및 불러오기와 더불어 </a:t>
            </a:r>
            <a:r>
              <a:rPr lang="en-US" altLang="ko-KR"/>
              <a:t>FAB SOLO</a:t>
            </a:r>
            <a:r>
              <a:rPr lang="ko-KR" altLang="en-US"/>
              <a:t>를 통해서 나온 결과를 저장 및 불러오기에 대한 기능을 구현하여습니다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하드웨어 장비를 구입하는데 있어 스펙을 확인하는 것은 고객들에게 있어 중요한 요소 중 하나입니다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옛말에 무엇이든건 듣는 것보다는 보는 것</a:t>
            </a:r>
            <a:r>
              <a:rPr lang="en-US" altLang="ko-KR"/>
              <a:t>,</a:t>
            </a:r>
            <a:r>
              <a:rPr lang="ko-KR" altLang="en-US"/>
              <a:t> 보는 것 보다는 실천하는 것이 효과가 크다는 말이 있듯이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직접 장비를 조작 후 고객이 원하는 스펙으로 커스텀으로 바로 구매를 할 수 있다면 추가적으로 발생 가능성이 있는 비용에 대한 생각은 고려하지 않아도 됩니다</a:t>
            </a:r>
            <a:r>
              <a:rPr lang="en-US" altLang="ko-KR"/>
              <a:t>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하지만 시간이 오래 소모된다는 단점이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이와 반대로 시간 절약을 위해 장비의 스펙을 문서로만 확인하고 구매를 한다면 이후 추가 비용을 지불할 가능성이 높아질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이런 비용문제와 시간 절감을 동시에 할 수 있도록 하기위해 </a:t>
            </a:r>
            <a:r>
              <a:rPr lang="en-US" altLang="ko-KR"/>
              <a:t>FAB SOLO</a:t>
            </a:r>
            <a:r>
              <a:rPr lang="ko-KR" altLang="en-US"/>
              <a:t>를 개발하였습니다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</a:t>
            </a:r>
            <a:r>
              <a:rPr lang="en-US" altLang="ko-KR"/>
              <a:t>Visual Studio</a:t>
            </a:r>
            <a:r>
              <a:rPr lang="ko-KR" altLang="en-US"/>
              <a:t> 환경에서 언어는 </a:t>
            </a:r>
            <a:r>
              <a:rPr lang="en-US" altLang="ko-KR"/>
              <a:t>C++</a:t>
            </a:r>
            <a:r>
              <a:rPr lang="ko-KR" altLang="en-US"/>
              <a:t>로 라이브러리는 </a:t>
            </a:r>
            <a:r>
              <a:rPr lang="en-US" altLang="ko-KR"/>
              <a:t>MFC</a:t>
            </a:r>
            <a:r>
              <a:rPr lang="ko-KR" altLang="en-US"/>
              <a:t>를 이용하여 개발하였고 소스코드관리를 위해 </a:t>
            </a:r>
            <a:r>
              <a:rPr lang="en-US" altLang="ko-KR"/>
              <a:t>git</a:t>
            </a:r>
            <a:r>
              <a:rPr lang="ko-KR" altLang="en-US"/>
              <a:t>을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는 스레드와의 연결을 통해서 만들었는데요</a:t>
            </a:r>
            <a:r>
              <a:rPr lang="en-US" altLang="ko-KR"/>
              <a:t>,</a:t>
            </a:r>
            <a:r>
              <a:rPr lang="ko-KR" altLang="en-US"/>
              <a:t> 구성은 다음과 같습니다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중앙제어스레드는 작동 되어야 할 스레드를 관리해줍니다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Time</a:t>
            </a:r>
            <a:r>
              <a:rPr lang="ko-KR" altLang="en-US"/>
              <a:t>스레드는 </a:t>
            </a:r>
            <a:r>
              <a:rPr lang="en-US" altLang="ko-KR"/>
              <a:t>FAB SOLO</a:t>
            </a:r>
            <a:r>
              <a:rPr lang="ko-KR" altLang="en-US"/>
              <a:t>가 작동한 총 시간과 </a:t>
            </a:r>
            <a:r>
              <a:rPr lang="en-US" altLang="ko-KR"/>
              <a:t>Clean </a:t>
            </a:r>
            <a:r>
              <a:rPr lang="ko-KR" altLang="en-US"/>
              <a:t>공정이 진행된 과정을 측정하고 출력된</a:t>
            </a:r>
            <a:r>
              <a:rPr lang="en-US" altLang="ko-KR"/>
              <a:t> Wafer</a:t>
            </a:r>
            <a:r>
              <a:rPr lang="ko-KR" altLang="en-US"/>
              <a:t>수와 </a:t>
            </a:r>
            <a:r>
              <a:rPr lang="en-US" altLang="ko-KR"/>
              <a:t>Throughput</a:t>
            </a:r>
            <a:r>
              <a:rPr lang="ko-KR" altLang="en-US"/>
              <a:t>은 계산합니다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LPMtoLL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Aligner</a:t>
            </a:r>
            <a:r>
              <a:rPr lang="ko-KR" altLang="en-US"/>
              <a:t>과정을 진행한 뒤 </a:t>
            </a:r>
            <a:r>
              <a:rPr lang="en-US" altLang="ko-KR"/>
              <a:t>LL</a:t>
            </a:r>
            <a:r>
              <a:rPr lang="ko-KR" altLang="en-US"/>
              <a:t>로 옮기는 스레드 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가 있는 공간을 해당되는 과정에 따라 진공 또는 대기 상태로 만들어 줍니다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LL2PM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에 있는 </a:t>
            </a:r>
            <a:r>
              <a:rPr lang="en-US" altLang="ko-KR"/>
              <a:t>Wafer</a:t>
            </a:r>
            <a:r>
              <a:rPr lang="ko-KR" altLang="en-US"/>
              <a:t>를 순차적으로 </a:t>
            </a:r>
            <a:r>
              <a:rPr lang="en-US" altLang="ko-KR"/>
              <a:t>PM</a:t>
            </a:r>
            <a:r>
              <a:rPr lang="ko-KR" altLang="en-US"/>
              <a:t> 모듈로 옮기는 과정을 시행합니다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</a:t>
            </a:r>
            <a:r>
              <a:rPr lang="ko-KR" altLang="en-US"/>
              <a:t>스레드는 </a:t>
            </a:r>
            <a:r>
              <a:rPr lang="en-US" altLang="ko-KR"/>
              <a:t>Wafer</a:t>
            </a:r>
            <a:r>
              <a:rPr lang="ko-KR" altLang="en-US"/>
              <a:t>에 공정을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PM2LL</a:t>
            </a:r>
            <a:r>
              <a:rPr lang="ko-KR" altLang="en-US"/>
              <a:t>스레드는 </a:t>
            </a:r>
            <a:r>
              <a:rPr lang="en-US" altLang="ko-KR"/>
              <a:t>PM</a:t>
            </a:r>
            <a:r>
              <a:rPr lang="ko-KR" altLang="en-US"/>
              <a:t>스레드를통해 공정이 완료된 </a:t>
            </a:r>
            <a:r>
              <a:rPr lang="en-US" altLang="ko-KR"/>
              <a:t>Wafer</a:t>
            </a:r>
            <a:r>
              <a:rPr lang="ko-KR" altLang="en-US"/>
              <a:t>를 </a:t>
            </a:r>
            <a:r>
              <a:rPr lang="en-US" altLang="ko-KR"/>
              <a:t>LL</a:t>
            </a:r>
            <a:r>
              <a:rPr lang="ko-KR" altLang="en-US"/>
              <a:t>로 옮기는 과정을 진행합니다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LL2OUT</a:t>
            </a:r>
            <a:r>
              <a:rPr lang="ko-KR" altLang="en-US"/>
              <a:t>스레드는 </a:t>
            </a:r>
            <a:r>
              <a:rPr lang="en-US" altLang="ko-KR"/>
              <a:t>LL</a:t>
            </a:r>
            <a:r>
              <a:rPr lang="ko-KR" altLang="en-US"/>
              <a:t>스레드를 통하여 대기 상태로 전환된 </a:t>
            </a:r>
            <a:r>
              <a:rPr lang="en-US" altLang="ko-KR"/>
              <a:t>Wafer</a:t>
            </a:r>
            <a:r>
              <a:rPr lang="ko-KR" altLang="en-US"/>
              <a:t>들을 출력하는 과정을 진행합니다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FAB SOLO</a:t>
            </a:r>
            <a:r>
              <a:rPr lang="ko-KR" altLang="en-US"/>
              <a:t>의 스레드 흐름도를 위와 같이 </a:t>
            </a:r>
            <a:r>
              <a:rPr lang="en-US" altLang="ko-KR"/>
              <a:t>Load Lock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 </a:t>
            </a:r>
            <a:r>
              <a:rPr lang="en-US" altLang="ko-KR"/>
              <a:t>Process </a:t>
            </a:r>
            <a:r>
              <a:rPr lang="ko-KR" altLang="en-US"/>
              <a:t>모듈 </a:t>
            </a:r>
            <a:r>
              <a:rPr lang="en-US" altLang="ko-KR"/>
              <a:t>2</a:t>
            </a:r>
            <a:r>
              <a:rPr lang="ko-KR" altLang="en-US"/>
              <a:t>개</a:t>
            </a:r>
            <a:r>
              <a:rPr lang="en-US" altLang="ko-KR"/>
              <a:t>,</a:t>
            </a:r>
            <a:r>
              <a:rPr lang="ko-KR" altLang="en-US"/>
              <a:t> 슬롯 개수 </a:t>
            </a:r>
            <a:r>
              <a:rPr lang="en-US" altLang="ko-KR"/>
              <a:t>4</a:t>
            </a:r>
            <a:r>
              <a:rPr lang="ko-KR" altLang="en-US"/>
              <a:t>개로 설정하였을때를 예시로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네번째로 </a:t>
            </a:r>
            <a:r>
              <a:rPr lang="en-US" altLang="ko-KR"/>
              <a:t>UI</a:t>
            </a:r>
            <a:r>
              <a:rPr lang="ko-KR" altLang="en-US"/>
              <a:t> 구성에 대해서 설명드리겠습니다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기존 </a:t>
            </a:r>
            <a:r>
              <a:rPr lang="en-US" altLang="ko-KR"/>
              <a:t>UI</a:t>
            </a:r>
            <a:r>
              <a:rPr lang="ko-KR" altLang="en-US"/>
              <a:t>의 경우 타일 형식으로 되어있어서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먼저 </a:t>
            </a:r>
            <a:r>
              <a:rPr lang="en-US" altLang="ko-KR"/>
              <a:t>Main UI</a:t>
            </a:r>
            <a:r>
              <a:rPr lang="ko-KR" altLang="en-US"/>
              <a:t>의 상단에는 </a:t>
            </a:r>
            <a:r>
              <a:rPr lang="en-US" altLang="ko-KR"/>
              <a:t>Total Running  Time,</a:t>
            </a:r>
            <a:r>
              <a:rPr lang="ko-KR" altLang="en-US"/>
              <a:t> </a:t>
            </a:r>
            <a:r>
              <a:rPr lang="en-US" altLang="ko-KR"/>
              <a:t>Total Cleaning</a:t>
            </a:r>
            <a:r>
              <a:rPr lang="ko-KR" altLang="en-US"/>
              <a:t> </a:t>
            </a:r>
            <a:r>
              <a:rPr lang="en-US" altLang="ko-KR"/>
              <a:t>Time</a:t>
            </a:r>
            <a:r>
              <a:rPr lang="ko-KR" altLang="en-US"/>
              <a:t> 그리고 </a:t>
            </a:r>
            <a:r>
              <a:rPr lang="en-US" altLang="ko-KR"/>
              <a:t>Reuslt</a:t>
            </a:r>
            <a:r>
              <a:rPr lang="ko-KR" altLang="en-US"/>
              <a:t>를 배치하여서 현재 시뮬레이터가 가동된 총 시간과 </a:t>
            </a:r>
            <a:r>
              <a:rPr lang="en-US" altLang="ko-KR"/>
              <a:t>Clean</a:t>
            </a:r>
            <a:r>
              <a:rPr lang="ko-KR" altLang="en-US"/>
              <a:t>시간 그리고 공정이 완료된 </a:t>
            </a:r>
            <a:r>
              <a:rPr lang="en-US" altLang="ko-KR"/>
              <a:t>Wafer</a:t>
            </a:r>
            <a:r>
              <a:rPr lang="ko-KR" altLang="en-US"/>
              <a:t>와 </a:t>
            </a:r>
            <a:r>
              <a:rPr lang="en-US" altLang="ko-KR"/>
              <a:t>Throughput</a:t>
            </a:r>
            <a:r>
              <a:rPr lang="ko-KR" altLang="en-US"/>
              <a:t>을 알 수 있게 하였습니다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Main UI</a:t>
            </a:r>
            <a:r>
              <a:rPr lang="ko-KR" altLang="en-US"/>
              <a:t>의 왼쪽은 </a:t>
            </a:r>
            <a:r>
              <a:rPr lang="en-US" altLang="ko-KR"/>
              <a:t>LPM</a:t>
            </a:r>
            <a:r>
              <a:rPr lang="ko-KR" altLang="en-US"/>
              <a:t>을 오른쪽은 </a:t>
            </a:r>
            <a:r>
              <a:rPr lang="en-US" altLang="ko-KR"/>
              <a:t>LoadL Lock</a:t>
            </a:r>
            <a:r>
              <a:rPr lang="ko-KR" altLang="en-US"/>
              <a:t>을 표현하였습니다</a:t>
            </a:r>
            <a:r>
              <a:rPr lang="en-US" altLang="ko-KR"/>
              <a:t>.</a:t>
            </a:r>
            <a:r>
              <a:rPr lang="ko-KR" altLang="en-US"/>
              <a:t>  오른쪽을 보시게 되면 </a:t>
            </a:r>
            <a:r>
              <a:rPr lang="en-US" altLang="ko-KR"/>
              <a:t>LPM</a:t>
            </a:r>
            <a:r>
              <a:rPr lang="ko-KR" altLang="en-US"/>
              <a:t>과</a:t>
            </a:r>
            <a:r>
              <a:rPr lang="en-US" altLang="ko-KR"/>
              <a:t> LL</a:t>
            </a:r>
            <a:r>
              <a:rPr lang="ko-KR" altLang="en-US"/>
              <a:t>에 </a:t>
            </a:r>
            <a:r>
              <a:rPr lang="en-US" altLang="ko-KR"/>
              <a:t>Wafer</a:t>
            </a:r>
            <a:r>
              <a:rPr lang="ko-KR" altLang="en-US"/>
              <a:t>의 상태에 따라 색이 변하시는 것을 볼 수 있습니다</a:t>
            </a:r>
            <a:r>
              <a:rPr lang="en-US" altLang="ko-KR"/>
              <a:t>.</a:t>
            </a:r>
            <a:r>
              <a:rPr lang="ko-KR" altLang="en-US"/>
              <a:t> 연두색은 공정전</a:t>
            </a:r>
            <a:r>
              <a:rPr lang="en-US" altLang="ko-KR"/>
              <a:t>,</a:t>
            </a:r>
            <a:r>
              <a:rPr lang="ko-KR" altLang="en-US"/>
              <a:t> 파란색은 공정후</a:t>
            </a:r>
            <a:r>
              <a:rPr lang="en-US" altLang="ko-KR"/>
              <a:t>,</a:t>
            </a:r>
            <a:r>
              <a:rPr lang="ko-KR" altLang="en-US"/>
              <a:t> 빨간색은 공정진행중 그리고 회색은 비어있는 것을 표현하였습니다</a:t>
            </a:r>
            <a:r>
              <a:rPr lang="en-US" altLang="ko-KR"/>
              <a:t>.</a:t>
            </a:r>
            <a:r>
              <a:rPr lang="ko-KR" altLang="en-US"/>
              <a:t> 또한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Load Lock</a:t>
            </a:r>
            <a:r>
              <a:rPr lang="ko-KR" altLang="en-US"/>
              <a:t>의 경우 </a:t>
            </a:r>
            <a:r>
              <a:rPr lang="en-US" altLang="ko-KR"/>
              <a:t>Vent</a:t>
            </a:r>
            <a:r>
              <a:rPr lang="ko-KR" altLang="en-US"/>
              <a:t>와 </a:t>
            </a:r>
            <a:r>
              <a:rPr lang="en-US" altLang="ko-KR"/>
              <a:t>Pump</a:t>
            </a:r>
            <a:r>
              <a:rPr lang="ko-KR" altLang="en-US"/>
              <a:t>가 이루어 지는데 해당 상태를 표현하기위해 </a:t>
            </a:r>
            <a:r>
              <a:rPr lang="en-US" altLang="ko-KR"/>
              <a:t>Progress bar</a:t>
            </a:r>
            <a:r>
              <a:rPr lang="ko-KR" altLang="en-US"/>
              <a:t>를 사용하였습니다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ver Page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5111263" y="4188311"/>
            <a:ext cx="7080737" cy="1260586"/>
          </a:xfrm>
          <a:prstGeom prst="rect">
            <a:avLst/>
          </a:prstGeom>
        </p:spPr>
        <p:txBody>
          <a:bodyPr>
            <a:noAutofit/>
          </a:bodyPr>
          <a:lstStyle>
            <a:lvl1pPr algn="ctr" latinLnBrk="0">
              <a:lnSpc>
                <a:spcPct val="100000"/>
              </a:lnSpc>
              <a:spcBef>
                <a:spcPts val="1200"/>
              </a:spcBef>
              <a:buNone/>
              <a:defRPr sz="280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Division</a:t>
            </a:r>
          </a:p>
          <a:p>
            <a:pPr lvl="0">
              <a:defRPr/>
            </a:pPr>
            <a:r>
              <a:rPr lang="en-US" altLang="ko-KR"/>
              <a:t>Date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8709"/>
            <a:ext cx="12192000" cy="692393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2774" y="5614416"/>
            <a:ext cx="10601413" cy="941832"/>
          </a:xfrm>
          <a:prstGeom prst="roundRect">
            <a:avLst>
              <a:gd name="adj" fmla="val 9795"/>
            </a:avLst>
          </a:prstGeom>
          <a:solidFill>
            <a:srgbClr val="9A191D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42774" y="189822"/>
            <a:ext cx="10601413" cy="4565059"/>
          </a:xfrm>
          <a:prstGeom prst="roundRect">
            <a:avLst>
              <a:gd name="adj" fmla="val 3385"/>
            </a:avLst>
          </a:prstGeom>
          <a:solidFill>
            <a:schemeClr val="bg1">
              <a:lumMod val="85000"/>
            </a:schemeClr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595488" y="4274830"/>
            <a:ext cx="1744392" cy="12710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7590" t="42310" r="26480" b="38270"/>
          <a:stretch>
            <a:fillRect/>
          </a:stretch>
        </p:blipFill>
        <p:spPr>
          <a:xfrm>
            <a:off x="4116001" y="4282217"/>
            <a:ext cx="1575581" cy="133197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4940" t="35940" r="45430" b="45830"/>
          <a:stretch>
            <a:fillRect/>
          </a:stretch>
        </p:blipFill>
        <p:spPr>
          <a:xfrm>
            <a:off x="1271125" y="4330439"/>
            <a:ext cx="1941341" cy="125030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79400" t="41830" r="2510" b="38270"/>
          <a:stretch>
            <a:fillRect/>
          </a:stretch>
        </p:blipFill>
        <p:spPr>
          <a:xfrm>
            <a:off x="9048340" y="4379976"/>
            <a:ext cx="1789413" cy="13649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069228" y="5779010"/>
            <a:ext cx="32458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www.jusung.com</a:t>
            </a:r>
          </a:p>
          <a:p>
            <a:pPr algn="r">
              <a:defRPr/>
            </a:pPr>
            <a:r>
              <a:rPr lang="en-US" altLang="ko-KR" b="1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240 Opo-ro,</a:t>
            </a: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 Opo-eup, Gwangju-si</a:t>
            </a:r>
          </a:p>
          <a:p>
            <a:pPr algn="r">
              <a:defRPr/>
            </a:pPr>
            <a:r>
              <a:rPr lang="en-US" altLang="ko-KR" b="1" baseline="0">
                <a:solidFill>
                  <a:schemeClr val="bg1"/>
                </a:solidFill>
                <a:latin typeface="Arial"/>
                <a:ea typeface="휴먼엑스포"/>
                <a:cs typeface="Arial"/>
              </a:rPr>
              <a:t>Gyeonggi-do, Korea</a:t>
            </a:r>
            <a:endParaRPr lang="ko-KR" altLang="en-US" b="1">
              <a:solidFill>
                <a:schemeClr val="bg1"/>
              </a:solidFill>
              <a:latin typeface="Arial"/>
              <a:ea typeface="휴먼엑스포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998" y="289561"/>
            <a:ext cx="27845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World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1</a:t>
            </a:r>
            <a:r>
              <a:rPr lang="en-US" altLang="ko-KR" sz="1600" b="1" baseline="3000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St</a:t>
            </a: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 Technology</a:t>
            </a:r>
          </a:p>
          <a:p>
            <a:pPr algn="l">
              <a:defRPr/>
            </a:pPr>
            <a:r>
              <a:rPr lang="en-US" altLang="ko-KR" sz="1600" b="1" baseline="0">
                <a:solidFill>
                  <a:srgbClr val="27333F"/>
                </a:solidFill>
                <a:latin typeface="Arial"/>
                <a:ea typeface="휴먼엑스포"/>
                <a:cs typeface="Arial"/>
              </a:rPr>
              <a:t>Only   1 In The World</a:t>
            </a:r>
            <a:endParaRPr lang="ko-KR" altLang="en-US" sz="1600" b="1">
              <a:solidFill>
                <a:srgbClr val="27333F"/>
              </a:solidFill>
              <a:latin typeface="Arial"/>
              <a:ea typeface="휴먼엑스포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2875" y="5935264"/>
            <a:ext cx="2055922" cy="34666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ext Page" preserve="1" userDrawn="1">
  <p:cSld name="Main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48139" y="795338"/>
            <a:ext cx="10678859" cy="2011657"/>
          </a:xfrm>
          <a:prstGeom prst="rect">
            <a:avLst/>
          </a:prstGeom>
        </p:spPr>
        <p:txBody>
          <a:bodyPr/>
          <a:lstStyle>
            <a:lvl1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1pPr>
            <a:lvl2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2pPr>
            <a:lvl3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3pPr>
            <a:lvl4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4pPr>
            <a:lvl5pPr latinLnBrk="0">
              <a:lnSpc>
                <a:spcPts val="1700"/>
              </a:lnSpc>
              <a:defRPr sz="1400" baseline="0">
                <a:solidFill>
                  <a:srgbClr val="27333F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80178"/>
            <a:ext cx="12192000" cy="474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rgbClr val="023380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1pPr>
            <a:lvl2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2pPr>
            <a:lvl3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3pPr>
            <a:lvl4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4pPr>
            <a:lvl5pPr marL="0" marR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kumimoji="1" lang="ko-KR" altLang="en-US" sz="2400" b="1" i="0" u="none" strike="noStrike" kern="0" cap="none" spc="0" normalizeH="0" baseline="0" noProof="0" dirty="0" smtClean="0"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/>
              </a:defRPr>
            </a:lvl5pPr>
          </a:lstStyle>
          <a:p>
            <a:pPr marL="0" marR="0" lvl="0" indent="0" algn="ctr" defTabSz="914400" rtl="0" eaLnBrk="0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/>
              <a:t>24pt.) Arial bold, first initial cap</a:t>
            </a:r>
          </a:p>
        </p:txBody>
      </p:sp>
      <p:sp>
        <p:nvSpPr>
          <p:cNvPr id="7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xfrm>
            <a:off x="102315" y="2"/>
            <a:ext cx="11450858" cy="4789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>
              <a:defRPr/>
            </a:pPr>
            <a:r>
              <a:rPr lang="ko-KR" altLang="en-US" spc="-150">
                <a:solidFill>
                  <a:srgbClr val="4F4F4F"/>
                </a:solidFill>
              </a:rPr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4" name="제목 10"/>
          <p:cNvSpPr>
            <a:spLocks noGrp="1"/>
          </p:cNvSpPr>
          <p:nvPr>
            <p:ph type="title" hasCustomPrompt="1"/>
          </p:nvPr>
        </p:nvSpPr>
        <p:spPr>
          <a:xfrm>
            <a:off x="0" y="1659269"/>
            <a:ext cx="12192000" cy="12822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5400">
                <a:solidFill>
                  <a:srgbClr val="4F4F4F"/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>54pt.) Arial bold, first initial cap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010" t="29470" r="66350" b="52000"/>
          <a:stretch>
            <a:fillRect/>
          </a:stretch>
        </p:blipFill>
        <p:spPr>
          <a:xfrm>
            <a:off x="6037259" y="3065150"/>
            <a:ext cx="1048844" cy="764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7590" t="42310" r="26480" b="38270"/>
          <a:stretch>
            <a:fillRect/>
          </a:stretch>
        </p:blipFill>
        <p:spPr>
          <a:xfrm>
            <a:off x="5056352" y="3065148"/>
            <a:ext cx="947344" cy="8008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34940" t="35940" r="45430" b="45830"/>
          <a:stretch>
            <a:fillRect/>
          </a:stretch>
        </p:blipFill>
        <p:spPr>
          <a:xfrm>
            <a:off x="3805251" y="3065150"/>
            <a:ext cx="1167262" cy="7517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l="79400" t="41830" r="2510" b="38270"/>
          <a:stretch>
            <a:fillRect/>
          </a:stretch>
        </p:blipFill>
        <p:spPr>
          <a:xfrm>
            <a:off x="7119194" y="3065148"/>
            <a:ext cx="1075912" cy="820674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92331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583474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8584" y="1618452"/>
            <a:ext cx="10211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n-US" altLang="ko-KR" sz="7200" b="0" spc="-150">
                <a:solidFill>
                  <a:srgbClr val="C00000"/>
                </a:solidFill>
              </a:rPr>
              <a:t> 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st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Technology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2254" y="2560484"/>
            <a:ext cx="2728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Only</a:t>
            </a:r>
            <a:r>
              <a:rPr lang="en-US" altLang="ko-KR" sz="7200" b="0" spc="-150"/>
              <a:t> </a:t>
            </a:r>
            <a:endParaRPr lang="ko-KR" altLang="en-US" sz="7200" b="0" spc="-150"/>
          </a:p>
        </p:txBody>
      </p:sp>
      <p:sp>
        <p:nvSpPr>
          <p:cNvPr id="9" name="직사각형 8"/>
          <p:cNvSpPr/>
          <p:nvPr/>
        </p:nvSpPr>
        <p:spPr>
          <a:xfrm>
            <a:off x="1519699" y="3717870"/>
            <a:ext cx="9459693" cy="144000"/>
          </a:xfrm>
          <a:prstGeom prst="rect">
            <a:avLst/>
          </a:prstGeom>
          <a:solidFill>
            <a:srgbClr val="C00000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0" name="직사각형 9"/>
          <p:cNvSpPr/>
          <p:nvPr/>
        </p:nvSpPr>
        <p:spPr>
          <a:xfrm rot="4546356">
            <a:off x="242788" y="2898684"/>
            <a:ext cx="2073436" cy="257486"/>
          </a:xfrm>
          <a:prstGeom prst="rect">
            <a:avLst/>
          </a:prstGeom>
          <a:solidFill>
            <a:schemeClr val="bg1"/>
          </a:solidFill>
          <a:ln w="9525">
            <a:noFill/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Char char="-"/>
              <a:defRPr/>
            </a:pPr>
            <a:endParaRPr lang="ko-KR" altLang="en-US">
              <a:solidFill>
                <a:srgbClr val="000099"/>
              </a:solidFill>
              <a:latin typeface="Tahoma"/>
              <a:ea typeface="Arial Unicode MS"/>
              <a:cs typeface="Arial Unicode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97988" y="3650439"/>
            <a:ext cx="155545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spc="-90">
                <a:solidFill>
                  <a:schemeClr val="bg1"/>
                </a:solidFill>
              </a:rPr>
              <a:t>www.jusung.com</a:t>
            </a:r>
            <a:endParaRPr lang="ko-KR" altLang="en-US" sz="1100" spc="-9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1538" y="2560484"/>
            <a:ext cx="7204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7200" b="0" spc="-150">
                <a:solidFill>
                  <a:srgbClr val="C00000"/>
                </a:solidFill>
              </a:rPr>
              <a:t>1</a:t>
            </a:r>
            <a:r>
              <a:rPr lang="en-US" altLang="ko-KR" sz="7200" b="0" spc="-150" baseline="3000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rgbClr val="C00000"/>
                </a:solidFill>
              </a:rPr>
              <a:t> </a:t>
            </a:r>
            <a:r>
              <a:rPr lang="en-US" altLang="ko-KR" sz="7200" b="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in the World</a:t>
            </a:r>
            <a:endParaRPr lang="ko-KR" altLang="en-US" sz="7200" b="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2022-10-21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Relationship Id="rId8" Type="http://schemas.openxmlformats.org/officeDocument/2006/relationships/image" Target="../media/image8.pn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사용자 테마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6723950"/>
            <a:ext cx="12192000" cy="144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523" y="500368"/>
            <a:ext cx="12192000" cy="36000"/>
          </a:xfrm>
          <a:prstGeom prst="rect">
            <a:avLst/>
          </a:prstGeom>
          <a:solidFill>
            <a:srgbClr val="9A1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>
          <a:xfrm>
            <a:off x="-23441" y="6694854"/>
            <a:ext cx="7571154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tIns="10800" bIns="10800">
            <a:spAutoFit/>
          </a:bodyPr>
          <a:lstStyle/>
          <a:p>
            <a:pPr>
              <a:buFont typeface="Wingdings"/>
              <a:buChar char="Ø"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 </a:t>
            </a:r>
            <a:r>
              <a:rPr lang="en-US" altLang="ko-KR" sz="1100" b="0">
                <a:solidFill>
                  <a:schemeClr val="bg1"/>
                </a:solidFill>
                <a:latin typeface="Arial"/>
                <a:ea typeface="HY헤드라인M"/>
              </a:rPr>
              <a:t>Confidential and Proprietary</a:t>
            </a:r>
          </a:p>
        </p:txBody>
      </p:sp>
      <p:sp>
        <p:nvSpPr>
          <p:cNvPr id="9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641750" y="6658505"/>
            <a:ext cx="26416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77DEA3B-19C9-42FB-BBCA-36AD5EF8E0B8}" type="slidenum">
              <a:rPr lang="ko-KR" altLang="en-US">
                <a:ea typeface="굴림"/>
              </a:rPr>
              <a:pPr>
                <a:defRPr/>
              </a:pPr>
              <a:t>‹#›</a:t>
            </a:fld>
            <a:endParaRPr lang="ko-KR" altLang="en-US">
              <a:ea typeface="굴림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886216" y="170924"/>
            <a:ext cx="1251784" cy="194836"/>
          </a:xfrm>
          <a:prstGeom prst="rect">
            <a:avLst/>
          </a:prstGeom>
        </p:spPr>
      </p:pic>
      <p:sp>
        <p:nvSpPr>
          <p:cNvPr id="7" name="Text Box 16"/>
          <p:cNvSpPr txBox="1">
            <a:spLocks noChangeArrowheads="1"/>
          </p:cNvSpPr>
          <p:nvPr/>
        </p:nvSpPr>
        <p:spPr>
          <a:xfrm>
            <a:off x="10306514" y="6694853"/>
            <a:ext cx="2457322" cy="191088"/>
          </a:xfrm>
          <a:prstGeom prst="rect">
            <a:avLst/>
          </a:prstGeom>
          <a:noFill/>
          <a:ln w="9525" algn="ctr">
            <a:noFill/>
            <a:miter/>
          </a:ln>
        </p:spPr>
        <p:txBody>
          <a:bodyPr wrap="square" tIns="10800" bIns="10800">
            <a:spAutoFit/>
          </a:bodyPr>
          <a:lstStyle/>
          <a:p>
            <a:pPr>
              <a:buFont typeface="Wingdings"/>
              <a:buNone/>
              <a:defRPr/>
            </a:pPr>
            <a:r>
              <a:rPr lang="en-US" altLang="ko-KR" sz="1100" b="0">
                <a:solidFill>
                  <a:schemeClr val="bg1"/>
                </a:solidFill>
                <a:latin typeface="Arial"/>
                <a:ea typeface="굴림"/>
              </a:rPr>
              <a:t>Innovation</a:t>
            </a:r>
            <a:r>
              <a:rPr lang="en-US" altLang="ko-KR" sz="1100" b="0" baseline="0">
                <a:solidFill>
                  <a:schemeClr val="bg1"/>
                </a:solidFill>
                <a:latin typeface="Arial"/>
                <a:ea typeface="굴림"/>
              </a:rPr>
              <a:t> &amp; Culture</a:t>
            </a:r>
            <a:endParaRPr lang="en-US" altLang="ko-KR" sz="1100" b="0">
              <a:solidFill>
                <a:schemeClr val="bg1"/>
              </a:solidFill>
              <a:latin typeface="Arial"/>
              <a:ea typeface="HY헤드라인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/>
  <p:hf hdr="0" ftr="0" dt="0"/>
  <p:txStyles>
    <p:titleStyle>
      <a:lvl1pPr marL="0" marR="0" indent="0" algn="l" defTabSz="914400" rtl="0" eaLnBrk="1" fontAlgn="base" latinLnBrk="1" hangingPunct="1">
        <a:lnSpc>
          <a:spcPct val="100000"/>
        </a:lnSpc>
        <a:spcBef>
          <a:spcPct val="0"/>
        </a:spcBef>
        <a:spcAft>
          <a:spcPct val="0"/>
        </a:spcAft>
        <a:buClrTx/>
        <a:buFontTx/>
        <a:buNone/>
        <a:defRPr kumimoji="1" sz="2400" b="1">
          <a:solidFill>
            <a:schemeClr val="bg1"/>
          </a:solidFill>
          <a:latin typeface="+mj-lt"/>
          <a:ea typeface="+mj-ea"/>
          <a:cs typeface="Arial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1600" b="1">
          <a:solidFill>
            <a:schemeClr val="tx2"/>
          </a:solidFill>
          <a:latin typeface="굴림"/>
          <a:ea typeface="굴림"/>
        </a:defRPr>
      </a:lvl9pPr>
    </p:titleStyle>
    <p:bodyStyle>
      <a:lvl1pPr marL="177800" indent="-1778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95000"/>
        <a:buFont typeface="Wingdings 2"/>
        <a:buChar char="¡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  <a:cs typeface="+mn-cs"/>
        </a:defRPr>
      </a:lvl1pPr>
      <a:lvl2pPr marL="406400" indent="-1143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75000"/>
        <a:buFont typeface="Arial"/>
        <a:buChar char="–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2pPr>
      <a:lvl3pPr marL="596900" indent="-76200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100000"/>
        <a:buFont typeface="Arial"/>
        <a:buChar char="•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3pPr>
      <a:lvl4pPr marL="952500" indent="-117475" algn="l" rtl="0" eaLnBrk="1" fontAlgn="ctr" latinLnBrk="1" hangingPunct="1">
        <a:lnSpc>
          <a:spcPts val="1800"/>
        </a:lnSpc>
        <a:spcBef>
          <a:spcPts val="600"/>
        </a:spcBef>
        <a:spcAft>
          <a:spcPct val="0"/>
        </a:spcAft>
        <a:buSzPct val="65000"/>
        <a:buFont typeface="Wingdings 3"/>
        <a:buChar char="u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lnSpc>
          <a:spcPts val="1800"/>
        </a:lnSpc>
        <a:spcBef>
          <a:spcPts val="600"/>
        </a:spcBef>
        <a:spcAft>
          <a:spcPct val="0"/>
        </a:spcAft>
        <a:buChar char="»"/>
        <a:tabLst>
          <a:tab pos="1028700" algn="l"/>
        </a:tabLst>
        <a:defRPr kumimoji="1" sz="16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tabLst>
          <a:tab pos="10287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Relationship Id="rId6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Relationship Id="rId3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jpe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14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사각형: 둥근 모서리 1007"/>
          <p:cNvSpPr/>
          <p:nvPr/>
        </p:nvSpPr>
        <p:spPr>
          <a:xfrm>
            <a:off x="315829" y="812131"/>
            <a:ext cx="11560342" cy="1824789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007" name="TextBox 1006"/>
          <p:cNvSpPr txBox="1"/>
          <p:nvPr/>
        </p:nvSpPr>
        <p:spPr>
          <a:xfrm>
            <a:off x="945491" y="873008"/>
            <a:ext cx="10301016" cy="17030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Fab Simulator Only Look Once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en-US" altLang="ko-KR" sz="5300" b="1">
                <a:solidFill>
                  <a:schemeClr val="lt1"/>
                </a:solidFill>
                <a:latin typeface="+mn-ea"/>
                <a:ea typeface="+mn-ea"/>
              </a:rPr>
              <a:t>(Fab SOLO)</a:t>
            </a:r>
            <a:endParaRPr lang="en-US" altLang="ko-KR" sz="5300" b="1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009" name="TextBox 1008"/>
          <p:cNvSpPr txBox="1"/>
          <p:nvPr/>
        </p:nvSpPr>
        <p:spPr>
          <a:xfrm>
            <a:off x="3714750" y="3648075"/>
            <a:ext cx="47625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조장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 한성현</a:t>
            </a: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endParaRPr lang="ko-KR" altLang="en-US" sz="2300" b="1"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2300" b="1">
                <a:latin typeface="+mn-ea"/>
                <a:ea typeface="+mn-ea"/>
              </a:rPr>
              <a:t>조원 </a:t>
            </a:r>
            <a:r>
              <a:rPr lang="en-US" altLang="ko-KR" sz="2300" b="1">
                <a:latin typeface="+mn-ea"/>
                <a:ea typeface="+mn-ea"/>
              </a:rPr>
              <a:t>:</a:t>
            </a:r>
            <a:r>
              <a:rPr lang="ko-KR" altLang="en-US" sz="2300" b="1">
                <a:latin typeface="+mn-ea"/>
                <a:ea typeface="+mn-ea"/>
              </a:rPr>
              <a:t>계민석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김서윤</a:t>
            </a:r>
            <a:r>
              <a:rPr lang="en-US" altLang="ko-KR" sz="2300" b="1">
                <a:latin typeface="+mn-ea"/>
                <a:ea typeface="+mn-ea"/>
              </a:rPr>
              <a:t>, </a:t>
            </a:r>
            <a:r>
              <a:rPr lang="ko-KR" altLang="en-US" sz="2300" b="1">
                <a:latin typeface="+mn-ea"/>
                <a:ea typeface="+mn-ea"/>
              </a:rPr>
              <a:t>김재곤</a:t>
            </a:r>
            <a:endParaRPr lang="ko-KR" altLang="en-US" sz="2300" b="1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grpSp>
        <p:nvGrpSpPr>
          <p:cNvPr id="10" name="그룹 9"/>
          <p:cNvGrpSpPr/>
          <p:nvPr/>
        </p:nvGrpSpPr>
        <p:grpSpPr>
          <a:xfrm rot="0">
            <a:off x="6528914" y="846328"/>
            <a:ext cx="4946648" cy="5141446"/>
            <a:chOff x="6528914" y="846328"/>
            <a:chExt cx="4946648" cy="5141446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689173" y="2702535"/>
              <a:ext cx="2096608" cy="3285238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378954" y="2702535"/>
              <a:ext cx="2096608" cy="3285239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604331" y="846328"/>
              <a:ext cx="3528860" cy="11854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28914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Port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27077" y="2197892"/>
              <a:ext cx="15571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Load Lock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414643" y="1228215"/>
            <a:ext cx="5088185" cy="4401569"/>
            <a:chOff x="414643" y="1228215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414643" y="1228215"/>
              <a:ext cx="5088185" cy="440156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14643" y="1733306"/>
              <a:ext cx="1341690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9793" y="1734228"/>
              <a:ext cx="1283035" cy="2353502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256" y="1567738"/>
            <a:ext cx="5085498" cy="415985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463850" y="2010806"/>
            <a:ext cx="2666092" cy="2642700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4765194" y="3209925"/>
            <a:ext cx="1330806" cy="649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6096000" y="825031"/>
            <a:ext cx="5872097" cy="5614399"/>
            <a:chOff x="5716522" y="751541"/>
            <a:chExt cx="5872097" cy="5614399"/>
          </a:xfrm>
        </p:grpSpPr>
        <p:sp>
          <p:nvSpPr>
            <p:cNvPr id="8" name="TextBox 7"/>
            <p:cNvSpPr txBox="1"/>
            <p:nvPr/>
          </p:nvSpPr>
          <p:spPr>
            <a:xfrm>
              <a:off x="7638500" y="751541"/>
              <a:ext cx="20281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[System UI ]</a:t>
              </a:r>
              <a:endParaRPr lang="ko-KR" altLang="en-US" sz="2000" b="1">
                <a:latin typeface="Amasis MT Pro Black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716522" y="1297933"/>
              <a:ext cx="5872097" cy="50680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910" y="1042734"/>
            <a:ext cx="4581427" cy="374753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92231" y="3780148"/>
            <a:ext cx="3308808" cy="1010116"/>
          </a:xfrm>
          <a:prstGeom prst="rect">
            <a:avLst/>
          </a:prstGeom>
          <a:noFill/>
          <a:ln w="38100">
            <a:solidFill>
              <a:srgbClr val="c00000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1" name="화살표: 오른쪽 10"/>
          <p:cNvSpPr/>
          <p:nvPr/>
        </p:nvSpPr>
        <p:spPr>
          <a:xfrm>
            <a:off x="3829984" y="3996965"/>
            <a:ext cx="1023001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5081929" y="1708963"/>
            <a:ext cx="6616735" cy="3947120"/>
            <a:chOff x="5081929" y="1708963"/>
            <a:chExt cx="6616735" cy="3947120"/>
          </a:xfrm>
        </p:grpSpPr>
        <p:sp>
          <p:nvSpPr>
            <p:cNvPr id="8" name="TextBox 7"/>
            <p:cNvSpPr txBox="1"/>
            <p:nvPr/>
          </p:nvSpPr>
          <p:spPr>
            <a:xfrm>
              <a:off x="5081930" y="1708963"/>
              <a:ext cx="20281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[Process Module 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5081930" y="2397607"/>
              <a:ext cx="6616734" cy="3258476"/>
            </a:xfrm>
            <a:prstGeom prst="rect">
              <a:avLst/>
            </a:prstGeom>
          </p:spPr>
        </p:pic>
        <p:sp>
          <p:nvSpPr>
            <p:cNvPr id="27" name="사각형: 둥근 모서리 26"/>
            <p:cNvSpPr/>
            <p:nvPr/>
          </p:nvSpPr>
          <p:spPr>
            <a:xfrm>
              <a:off x="5081930" y="2547258"/>
              <a:ext cx="898992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8" name="사각형: 둥근 모서리 27"/>
            <p:cNvSpPr/>
            <p:nvPr/>
          </p:nvSpPr>
          <p:spPr>
            <a:xfrm>
              <a:off x="5980921" y="2550368"/>
              <a:ext cx="1231641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29" name="사각형: 둥근 모서리 28"/>
            <p:cNvSpPr/>
            <p:nvPr/>
          </p:nvSpPr>
          <p:spPr>
            <a:xfrm>
              <a:off x="5081929" y="2984552"/>
              <a:ext cx="108560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2" name="사각형: 둥근 모서리 31"/>
            <p:cNvSpPr/>
            <p:nvPr/>
          </p:nvSpPr>
          <p:spPr>
            <a:xfrm>
              <a:off x="6371467" y="2973050"/>
              <a:ext cx="841095" cy="40121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grpSp>
        <p:nvGrpSpPr>
          <p:cNvPr id="3" name="그룹 2"/>
          <p:cNvGrpSpPr/>
          <p:nvPr/>
        </p:nvGrpSpPr>
        <p:grpSpPr>
          <a:xfrm rot="0">
            <a:off x="6049344" y="1414466"/>
            <a:ext cx="4453046" cy="1353191"/>
            <a:chOff x="6049344" y="1507776"/>
            <a:chExt cx="4453046" cy="1353191"/>
          </a:xfrm>
        </p:grpSpPr>
        <p:sp>
          <p:nvSpPr>
            <p:cNvPr id="8" name="TextBox 7"/>
            <p:cNvSpPr txBox="1"/>
            <p:nvPr/>
          </p:nvSpPr>
          <p:spPr>
            <a:xfrm>
              <a:off x="9065474" y="2307282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X20 ~ x50 )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096000" y="2098861"/>
              <a:ext cx="2819794" cy="7621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49344" y="1507776"/>
              <a:ext cx="244151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Speed Control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6049344" y="3484986"/>
            <a:ext cx="4453046" cy="1848560"/>
            <a:chOff x="6049344" y="3429000"/>
            <a:chExt cx="4453046" cy="1848560"/>
          </a:xfrm>
        </p:grpSpPr>
        <p:sp>
          <p:nvSpPr>
            <p:cNvPr id="9" name="TextBox 8"/>
            <p:cNvSpPr txBox="1"/>
            <p:nvPr/>
          </p:nvSpPr>
          <p:spPr>
            <a:xfrm>
              <a:off x="6049344" y="3429000"/>
              <a:ext cx="17323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Save / Load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96000" y="4020085"/>
              <a:ext cx="2838846" cy="12574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065474" y="4479545"/>
              <a:ext cx="14369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rgbClr val="0070c0"/>
                  </a:solidFill>
                  <a:latin typeface="Amasis MT Pro Black"/>
                </a:rPr>
                <a:t>( .csv, .cfg )</a:t>
              </a:r>
              <a:endParaRPr lang="ko-KR" altLang="en-US" sz="1400" b="1">
                <a:solidFill>
                  <a:srgbClr val="0070c0"/>
                </a:solidFill>
                <a:latin typeface="Amasis MT Pro Black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99752" y="1231636"/>
            <a:ext cx="5088186" cy="4401569"/>
            <a:chOff x="299752" y="1231636"/>
            <a:chExt cx="5088186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046248" y="4020084"/>
              <a:ext cx="1341690" cy="160627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8676" y="671265"/>
            <a:ext cx="5014817" cy="59423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(Info)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24" name="그룹 23"/>
          <p:cNvGrpSpPr/>
          <p:nvPr/>
        </p:nvGrpSpPr>
        <p:grpSpPr>
          <a:xfrm rot="0">
            <a:off x="5914053" y="975602"/>
            <a:ext cx="363894" cy="400110"/>
            <a:chOff x="5914053" y="975602"/>
            <a:chExt cx="363894" cy="400110"/>
          </a:xfrm>
        </p:grpSpPr>
        <p:sp>
          <p:nvSpPr>
            <p:cNvPr id="2" name="타원 1"/>
            <p:cNvSpPr/>
            <p:nvPr/>
          </p:nvSpPr>
          <p:spPr>
            <a:xfrm>
              <a:off x="5914053" y="101058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971672" y="97560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1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5914053" y="2033070"/>
            <a:ext cx="363894" cy="400110"/>
            <a:chOff x="5914053" y="2033070"/>
            <a:chExt cx="363894" cy="400110"/>
          </a:xfrm>
        </p:grpSpPr>
        <p:sp>
          <p:nvSpPr>
            <p:cNvPr id="7" name="타원 6"/>
            <p:cNvSpPr/>
            <p:nvPr/>
          </p:nvSpPr>
          <p:spPr>
            <a:xfrm>
              <a:off x="5914053" y="2068055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1672" y="2033070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2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910863" y="3347372"/>
            <a:ext cx="363894" cy="400110"/>
            <a:chOff x="5910863" y="3347372"/>
            <a:chExt cx="363894" cy="400110"/>
          </a:xfrm>
        </p:grpSpPr>
        <p:sp>
          <p:nvSpPr>
            <p:cNvPr id="11" name="타원 10"/>
            <p:cNvSpPr/>
            <p:nvPr/>
          </p:nvSpPr>
          <p:spPr>
            <a:xfrm>
              <a:off x="5910863" y="3382357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68482" y="3347372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3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5914053" y="5200927"/>
            <a:ext cx="363894" cy="400110"/>
            <a:chOff x="5914053" y="5200927"/>
            <a:chExt cx="363894" cy="400110"/>
          </a:xfrm>
        </p:grpSpPr>
        <p:sp>
          <p:nvSpPr>
            <p:cNvPr id="14" name="타원 13"/>
            <p:cNvSpPr/>
            <p:nvPr/>
          </p:nvSpPr>
          <p:spPr>
            <a:xfrm>
              <a:off x="5914053" y="5235912"/>
              <a:ext cx="363894" cy="36512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71672" y="5200927"/>
              <a:ext cx="2486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 b="1">
                  <a:latin typeface="Amasis MT Pro Black"/>
                </a:rPr>
                <a:t>4</a:t>
              </a:r>
              <a:endParaRPr lang="ko-KR" altLang="en-US" sz="2000" b="1">
                <a:latin typeface="Amasis MT Pro Black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740943" y="2185653"/>
            <a:ext cx="3807161" cy="4427945"/>
            <a:chOff x="754316" y="1992280"/>
            <a:chExt cx="2542857" cy="4502141"/>
          </a:xfrm>
        </p:grpSpPr>
        <p:pic>
          <p:nvPicPr>
            <p:cNvPr id="32" name="그림 31" descr="테이블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11936" y="1992280"/>
              <a:ext cx="2444318" cy="4502141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54316" y="1992280"/>
              <a:ext cx="2542857" cy="450214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699487" y="671265"/>
            <a:ext cx="3848618" cy="1345587"/>
            <a:chOff x="298270" y="576519"/>
            <a:chExt cx="3848618" cy="1345587"/>
          </a:xfrm>
        </p:grpSpPr>
        <p:pic>
          <p:nvPicPr>
            <p:cNvPr id="30" name="그림 29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8270" y="671265"/>
              <a:ext cx="3791000" cy="1171736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05107" y="576519"/>
              <a:ext cx="3841781" cy="134558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sp>
        <p:nvSpPr>
          <p:cNvPr id="35" name="화살표: 오른쪽 34"/>
          <p:cNvSpPr/>
          <p:nvPr/>
        </p:nvSpPr>
        <p:spPr>
          <a:xfrm>
            <a:off x="4870788" y="4151810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36" name="화살표: 오른쪽 35"/>
          <p:cNvSpPr/>
          <p:nvPr/>
        </p:nvSpPr>
        <p:spPr>
          <a:xfrm rot="1383126">
            <a:off x="4870788" y="1485463"/>
            <a:ext cx="900112" cy="4956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chemeClr val="tx1"/>
            </a:solidFill>
            <a:miter/>
          </a:ln>
        </p:spPr>
        <p:txBody>
          <a:bodyPr anchor="ctr"/>
          <a:lstStyle/>
          <a:p>
            <a:pPr algn="l">
              <a:lnSpc>
                <a:spcPct val="150000"/>
              </a:lnSpc>
              <a:buFontTx/>
              <a:buNone/>
              <a:defRPr/>
            </a:pPr>
            <a:endParaRPr lang="ko-KR" altLang="en-US"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641750" y="6658505"/>
            <a:ext cx="26416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D22CD3B-FDDF-4998-970C-76E6E0BEC65F}" type="slidenum">
              <a:rPr lang="en-US" altLang="en-US" b="0" kern="1200">
                <a:latin typeface="Arial"/>
                <a:ea typeface="+mn-ea"/>
                <a:cs typeface="Arial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altLang="en-US" b="0" kern="1200">
              <a:latin typeface="Arial"/>
              <a:ea typeface="+mn-ea"/>
              <a:cs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9599" y="121066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5" name=""/>
          <p:cNvSpPr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09599" y="1210664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1.</a:t>
            </a:r>
            <a:r>
              <a:rPr lang="ko-KR" sz="2600" b="1" i="0" kern="1200" baseline="0"/>
              <a:t> 팀 구성 및 역할</a:t>
            </a:r>
            <a:endParaRPr lang="en-US" sz="2600" kern="1200"/>
          </a:p>
        </p:txBody>
      </p:sp>
      <p:sp>
        <p:nvSpPr>
          <p:cNvPr id="17" name=""/>
          <p:cNvSpPr/>
          <p:nvPr/>
        </p:nvSpPr>
        <p:spPr>
          <a:xfrm>
            <a:off x="609599" y="2089810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18" name=""/>
          <p:cNvSpPr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99" y="2089810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sz="2600" b="1" i="0" kern="1200" baseline="0"/>
              <a:t>2.</a:t>
            </a:r>
            <a:r>
              <a:rPr lang="ko-KR" sz="2600" b="1" i="0" kern="1200" baseline="0"/>
              <a:t> 개</a:t>
            </a:r>
            <a:r>
              <a:rPr lang="ko-KR" altLang="en-US" sz="2600" b="1" i="0" kern="1200" baseline="0"/>
              <a:t>발 배경 및 개발 도구 </a:t>
            </a:r>
            <a:r>
              <a:rPr lang="en-US" altLang="ko-KR" sz="2600" b="1" i="0" kern="1200" baseline="0"/>
              <a:t>&amp;</a:t>
            </a:r>
            <a:r>
              <a:rPr lang="ko-KR" altLang="en-US" sz="2600" b="1" i="0" kern="1200" baseline="0"/>
              <a:t> 환경</a:t>
            </a:r>
            <a:endParaRPr lang="ko-KR" altLang="en-US" sz="2600" b="1" i="0" kern="1200" baseline="0"/>
          </a:p>
        </p:txBody>
      </p:sp>
      <p:sp>
        <p:nvSpPr>
          <p:cNvPr id="20" name=""/>
          <p:cNvSpPr/>
          <p:nvPr/>
        </p:nvSpPr>
        <p:spPr>
          <a:xfrm>
            <a:off x="609599" y="2968954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3" name=""/>
          <p:cNvSpPr/>
          <p:nvPr/>
        </p:nvSpPr>
        <p:spPr>
          <a:xfrm>
            <a:off x="609599" y="384809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4" name=""/>
          <p:cNvSpPr/>
          <p:nvPr/>
        </p:nvSpPr>
        <p:spPr>
          <a:xfrm>
            <a:off x="609599" y="3848100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609601" y="296895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3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altLang="ko-KR" sz="2600" b="1" i="0" kern="1200" baseline="0"/>
              <a:t>Thread </a:t>
            </a:r>
            <a:r>
              <a:rPr lang="ko-KR" altLang="en-US" sz="2600" b="1" i="0" kern="1200" baseline="0"/>
              <a:t>구성 및 흐름도</a:t>
            </a:r>
            <a:endParaRPr lang="ko-KR" altLang="en-US" sz="2600" b="1" i="0" kern="1200" baseline="0"/>
          </a:p>
        </p:txBody>
      </p:sp>
      <p:sp>
        <p:nvSpPr>
          <p:cNvPr id="26" name=""/>
          <p:cNvSpPr/>
          <p:nvPr/>
        </p:nvSpPr>
        <p:spPr>
          <a:xfrm>
            <a:off x="609599" y="4727245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27" name=""/>
          <p:cNvSpPr/>
          <p:nvPr/>
        </p:nvSpPr>
        <p:spPr>
          <a:xfrm>
            <a:off x="609599" y="4727245"/>
            <a:ext cx="10972798" cy="879144"/>
          </a:xfrm>
          <a:prstGeom prst="rect">
            <a:avLst/>
          </a:prstGeom>
          <a:noFill/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09601" y="3848101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4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</a:t>
            </a:r>
            <a:r>
              <a:rPr lang="en-US" sz="2600" b="1" i="0" kern="1200" baseline="0"/>
              <a:t>UI </a:t>
            </a:r>
            <a:r>
              <a:rPr lang="ko-KR" sz="2600" b="1" i="0" kern="1200" baseline="0"/>
              <a:t>구성</a:t>
            </a:r>
            <a:endParaRPr lang="ko-KR" sz="2600" b="1" i="0" kern="1200" baseline="0"/>
          </a:p>
        </p:txBody>
      </p:sp>
      <p:sp>
        <p:nvSpPr>
          <p:cNvPr id="29" name=""/>
          <p:cNvSpPr/>
          <p:nvPr/>
        </p:nvSpPr>
        <p:spPr>
          <a:xfrm>
            <a:off x="609599" y="5606389"/>
            <a:ext cx="10972798" cy="0"/>
          </a:xfrm>
          <a:prstGeom prst="lin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25400"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/>
          <a:p>
            <a:pPr>
              <a:defRPr/>
            </a:pPr>
            <a:endParaRPr/>
          </a:p>
        </p:txBody>
      </p:sp>
      <p:sp>
        <p:nvSpPr>
          <p:cNvPr id="31" name=""/>
          <p:cNvSpPr txBox="1"/>
          <p:nvPr/>
        </p:nvSpPr>
        <p:spPr>
          <a:xfrm>
            <a:off x="609601" y="4727246"/>
            <a:ext cx="10972798" cy="879144"/>
          </a:xfrm>
          <a:prstGeom prst="rect">
            <a:avLst/>
          </a:prstGeom>
          <a:ln cap="flat" cmpd="sng" algn="ctr">
            <a:solidFill>
              <a:srgbClr val="bd3d00"/>
            </a:solidFill>
            <a:prstDash val="solid"/>
            <a:round/>
            <a:headEnd w="med" len="med"/>
            <a:tailEnd w="med" len="med"/>
          </a:ln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vert="horz" wrap="square" lIns="99060" tIns="99060" rIns="99060" bIns="99060" anchor="t" anchorCtr="0">
            <a:noAutofit/>
          </a:bodyPr>
          <a:lstStyle/>
          <a:p>
            <a:pPr marL="0" lvl="0" indent="0" algn="l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600" b="1" i="0" kern="1200" baseline="0"/>
              <a:t>5</a:t>
            </a:r>
            <a:r>
              <a:rPr lang="en-US" sz="2600" b="1" i="0" kern="1200" baseline="0"/>
              <a:t>.</a:t>
            </a:r>
            <a:r>
              <a:rPr lang="ko-KR" sz="2600" b="1" i="0" kern="1200" baseline="0"/>
              <a:t> 의견 및 평가</a:t>
            </a:r>
            <a:endParaRPr lang="ko-KR" sz="2600" b="1" i="0" kern="1200" baseline="0"/>
          </a:p>
        </p:txBody>
      </p:sp>
      <p:cxnSp>
        <p:nvCxnSpPr>
          <p:cNvPr id="32" name=""/>
          <p:cNvCxnSpPr/>
          <p:nvPr/>
        </p:nvCxnSpPr>
        <p:spPr>
          <a:xfrm rot="16200000" flipH="1">
            <a:off x="-1588262" y="3408527"/>
            <a:ext cx="4395726" cy="0"/>
          </a:xfrm>
          <a:prstGeom prst="line">
            <a:avLst/>
          </a:prstGeom>
          <a:ln>
            <a:solidFill>
              <a:schemeClr val="lt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16200000" flipH="1">
            <a:off x="9384534" y="3429000"/>
            <a:ext cx="4395726" cy="0"/>
          </a:xfrm>
          <a:prstGeom prst="line">
            <a:avLst/>
          </a:prstGeom>
          <a:noFill/>
          <a:ln w="9525" cap="flat" cmpd="sng" algn="ctr">
            <a:solidFill>
              <a:schemeClr val="lt1">
                <a:alpha val="100000"/>
              </a:schemeClr>
            </a:solidFill>
            <a:prstDash val="solid"/>
            <a:headEnd w="med" len="med"/>
            <a:tailEnd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팀 구성 및 역할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560234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김서윤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5602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김재곤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6409335" y="952685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계민석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2" name="사각형: 둥근 모서리 11"/>
          <p:cNvSpPr/>
          <p:nvPr/>
        </p:nvSpPr>
        <p:spPr>
          <a:xfrm>
            <a:off x="6409334" y="397282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한성현</a:t>
            </a: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60234" y="4843392"/>
            <a:ext cx="5081516" cy="1025072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System Info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en-US" altLang="ko-KR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60234" y="1817906"/>
            <a:ext cx="5081516" cy="1025073"/>
          </a:xfrm>
          <a:prstGeom prst="rect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 Input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그림 제작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09335" y="1817906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FAB SOLO 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설계 및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100">
                <a:latin typeface="맑은 고딕"/>
                <a:ea typeface="맑은 고딕"/>
                <a:cs typeface="Arial Unicode MS"/>
              </a:rPr>
              <a:t>Flow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와 </a:t>
            </a:r>
            <a:r>
              <a:rPr lang="en-US" altLang="ko-KR" sz="2100">
                <a:latin typeface="맑은 고딕"/>
                <a:ea typeface="맑은 고딕"/>
                <a:cs typeface="Arial Unicode MS"/>
              </a:rPr>
              <a:t>Main UI</a:t>
            </a:r>
            <a:r>
              <a:rPr lang="ko-KR" altLang="en-US" sz="2100">
                <a:latin typeface="맑은 고딕"/>
                <a:ea typeface="맑은 고딕"/>
                <a:cs typeface="Arial Unicode MS"/>
              </a:rPr>
              <a:t> 결합 및 기능 구현</a:t>
            </a: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endParaRPr lang="ko-KR" altLang="en-US" sz="2100"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09335" y="4843391"/>
            <a:ext cx="5081516" cy="1025073"/>
          </a:xfrm>
          <a:prstGeom prst="rect">
            <a:avLst/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t"/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System Info UI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  <a:defRPr/>
            </a:pP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File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Save &amp;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Load </a:t>
            </a:r>
            <a:r>
              <a:rPr kumimoji="0" lang="ko-KR" altLang="en-US" sz="2100" b="0" i="0" u="none" strike="noStrike" kern="1200" cap="none" spc="0" normalizeH="0" baseline="0">
                <a:latin typeface="맑은 고딕"/>
                <a:ea typeface="맑은 고딕"/>
                <a:cs typeface="Arial Unicode MS"/>
              </a:rPr>
              <a:t>기능 구현</a:t>
            </a:r>
            <a:endParaRPr kumimoji="0" lang="ko-KR" altLang="en-US" sz="2100" b="0" i="0" u="none" strike="noStrike" kern="1200" cap="none" spc="0" normalizeH="0" baseline="0"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481480" y="659899"/>
            <a:ext cx="3899287" cy="2785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2-1.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배경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3187" y="2707588"/>
            <a:ext cx="1981326" cy="1981326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</p:pic>
      <p:pic>
        <p:nvPicPr>
          <p:cNvPr id="18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3481480" y="3726825"/>
            <a:ext cx="3899287" cy="2785094"/>
          </a:xfrm>
          <a:prstGeom prst="rect">
            <a:avLst/>
          </a:prstGeom>
        </p:spPr>
      </p:pic>
      <p:cxnSp>
        <p:nvCxnSpPr>
          <p:cNvPr id="21" name=""/>
          <p:cNvCxnSpPr>
            <a:stCxn id="17" idx="3"/>
            <a:endCxn id="16" idx="1"/>
          </p:cNvCxnSpPr>
          <p:nvPr/>
        </p:nvCxnSpPr>
        <p:spPr>
          <a:xfrm rot="5400000" flipH="1" flipV="1">
            <a:off x="2145094" y="2361865"/>
            <a:ext cx="1645804" cy="1026966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endCxn id="18" idx="1"/>
          </p:cNvCxnSpPr>
          <p:nvPr/>
        </p:nvCxnSpPr>
        <p:spPr>
          <a:xfrm rot="16200000" flipH="1">
            <a:off x="2257436" y="3895329"/>
            <a:ext cx="1421122" cy="1026966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061309" y="659899"/>
            <a:ext cx="3899286" cy="2788151"/>
          </a:xfrm>
          <a:prstGeom prst="rect">
            <a:avLst/>
          </a:prstGeom>
        </p:spPr>
      </p:pic>
      <p:cxnSp>
        <p:nvCxnSpPr>
          <p:cNvPr id="25" name=""/>
          <p:cNvCxnSpPr>
            <a:stCxn id="16" idx="3"/>
            <a:endCxn id="23" idx="1"/>
          </p:cNvCxnSpPr>
          <p:nvPr/>
        </p:nvCxnSpPr>
        <p:spPr>
          <a:xfrm>
            <a:off x="7380767" y="2052446"/>
            <a:ext cx="680542" cy="1528"/>
          </a:xfrm>
          <a:prstGeom prst="straightConnector1">
            <a:avLst/>
          </a:prstGeom>
          <a:ln w="38100">
            <a:solidFill>
              <a:schemeClr val="tx1"/>
            </a:solidFill>
            <a:headEnd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61310" y="3726826"/>
            <a:ext cx="3899286" cy="2746295"/>
          </a:xfrm>
          <a:prstGeom prst="rect">
            <a:avLst/>
          </a:prstGeom>
          <a:ln w="38100">
            <a:solidFill>
              <a:srgbClr val="000000"/>
            </a:solidFill>
          </a:ln>
        </p:spPr>
      </p:pic>
      <p:cxnSp>
        <p:nvCxnSpPr>
          <p:cNvPr id="28" name=""/>
          <p:cNvCxnSpPr/>
          <p:nvPr/>
        </p:nvCxnSpPr>
        <p:spPr>
          <a:xfrm>
            <a:off x="7380768" y="5119373"/>
            <a:ext cx="680542" cy="1528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927701" y="659899"/>
            <a:ext cx="6836609" cy="5914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1" animBg="1"/>
      <p:bldP spid="22" grpId="2" animBg="1"/>
      <p:bldP spid="28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7759" y="4283176"/>
            <a:ext cx="1895588" cy="18955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2-2.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개발 환경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1268" y="2287974"/>
            <a:ext cx="1428571" cy="160000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51822" y="2308448"/>
            <a:ext cx="1559050" cy="155905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573880" y="4711216"/>
            <a:ext cx="2514935" cy="1039506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2741845" y="1105799"/>
            <a:ext cx="2179006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 b="1">
                <a:solidFill>
                  <a:schemeClr val="dk1"/>
                </a:solidFill>
                <a:latin typeface="+mn-ea"/>
                <a:ea typeface="+mn-ea"/>
                <a:cs typeface="Arial Unicode MS"/>
              </a:rPr>
              <a:t>Tool</a:t>
            </a:r>
            <a:endParaRPr lang="en-US" altLang="ko-KR" sz="2000" b="1">
              <a:solidFill>
                <a:schemeClr val="dk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3" name=""/>
          <p:cNvSpPr/>
          <p:nvPr/>
        </p:nvSpPr>
        <p:spPr>
          <a:xfrm>
            <a:off x="6672900" y="1105799"/>
            <a:ext cx="2805308" cy="72618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Arial Unicode MS"/>
              </a:rPr>
              <a:t>Language &amp; Library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4" name=""/>
          <p:cNvSpPr/>
          <p:nvPr/>
        </p:nvSpPr>
        <p:spPr>
          <a:xfrm>
            <a:off x="2020945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p>
            <a:pPr algn="l">
              <a:lnSpc>
                <a:spcPct val="150000"/>
              </a:lnSpc>
              <a:buFontTx/>
              <a:buNone/>
              <a:defRPr/>
            </a:pPr>
            <a:endParaRPr>
              <a:solidFill>
                <a:srgbClr val="000099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6265152" y="2110923"/>
            <a:ext cx="3620804" cy="40678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"/>
          <p:cNvCxnSpPr/>
          <p:nvPr/>
        </p:nvCxnSpPr>
        <p:spPr>
          <a:xfrm rot="5400000">
            <a:off x="3634344" y="3960915"/>
            <a:ext cx="915390" cy="80405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 rot="16200000" flipH="1">
            <a:off x="7592780" y="3948540"/>
            <a:ext cx="915390" cy="828809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"/>
          <p:cNvCxnSpPr/>
          <p:nvPr/>
        </p:nvCxnSpPr>
        <p:spPr>
          <a:xfrm rot="5400000" flipH="1" flipV="1">
            <a:off x="7500004" y="2000244"/>
            <a:ext cx="1249383" cy="97725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/>
          <p:cNvCxnSpPr/>
          <p:nvPr/>
        </p:nvCxnSpPr>
        <p:spPr>
          <a:xfrm rot="16200000" flipV="1">
            <a:off x="3541567" y="2012619"/>
            <a:ext cx="1100942" cy="804058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0" name=""/>
          <p:cNvSpPr/>
          <p:nvPr/>
        </p:nvSpPr>
        <p:spPr>
          <a:xfrm>
            <a:off x="4327071" y="2748642"/>
            <a:ext cx="3537857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chemeClr val="tx1"/>
            </a:solidFill>
            <a:miter/>
          </a:ln>
        </p:spPr>
        <p:txBody>
          <a:bodyPr anchor="ctr"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en-US" altLang="ko-KR" sz="2000">
                <a:solidFill>
                  <a:schemeClr val="tx1"/>
                </a:solidFill>
                <a:latin typeface="+mn-ea"/>
                <a:ea typeface="+mn-ea"/>
                <a:cs typeface="Arial Unicode MS"/>
              </a:rPr>
              <a:t>Central Control Thread</a:t>
            </a:r>
            <a:endParaRPr lang="en-US" altLang="ko-KR" sz="20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25" name=""/>
          <p:cNvSpPr/>
          <p:nvPr/>
        </p:nvSpPr>
        <p:spPr>
          <a:xfrm>
            <a:off x="553067" y="730950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Time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6" name=""/>
          <p:cNvSpPr/>
          <p:nvPr/>
        </p:nvSpPr>
        <p:spPr>
          <a:xfrm>
            <a:off x="4327071" y="730949"/>
            <a:ext cx="3537857" cy="1360714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7" name=""/>
          <p:cNvSpPr/>
          <p:nvPr/>
        </p:nvSpPr>
        <p:spPr>
          <a:xfrm>
            <a:off x="8283350" y="730949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8" name=""/>
          <p:cNvSpPr/>
          <p:nvPr/>
        </p:nvSpPr>
        <p:spPr>
          <a:xfrm>
            <a:off x="553067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PM2LL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29" name=""/>
          <p:cNvSpPr/>
          <p:nvPr/>
        </p:nvSpPr>
        <p:spPr>
          <a:xfrm>
            <a:off x="553067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0" name=""/>
          <p:cNvSpPr/>
          <p:nvPr/>
        </p:nvSpPr>
        <p:spPr>
          <a:xfrm>
            <a:off x="8283350" y="2748642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PM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sp>
        <p:nvSpPr>
          <p:cNvPr id="31" name=""/>
          <p:cNvSpPr/>
          <p:nvPr/>
        </p:nvSpPr>
        <p:spPr>
          <a:xfrm>
            <a:off x="8283350" y="4615171"/>
            <a:ext cx="3327565" cy="13607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0800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Arial Unicode MS"/>
              </a:rPr>
              <a:t>LL2OUT Thread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32" name=""/>
          <p:cNvCxnSpPr>
            <a:stCxn id="20" idx="0"/>
            <a:endCxn id="26" idx="2"/>
          </p:cNvCxnSpPr>
          <p:nvPr/>
        </p:nvCxnSpPr>
        <p:spPr>
          <a:xfrm rot="16200000">
            <a:off x="5767511" y="2420153"/>
            <a:ext cx="65697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"/>
          <p:cNvCxnSpPr>
            <a:stCxn id="29" idx="3"/>
            <a:endCxn id="20" idx="1"/>
          </p:cNvCxnSpPr>
          <p:nvPr/>
        </p:nvCxnSpPr>
        <p:spPr>
          <a:xfrm>
            <a:off x="3880633" y="3429000"/>
            <a:ext cx="446438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20" idx="3"/>
            <a:endCxn id="30" idx="1"/>
          </p:cNvCxnSpPr>
          <p:nvPr/>
        </p:nvCxnSpPr>
        <p:spPr>
          <a:xfrm>
            <a:off x="7864929" y="3429000"/>
            <a:ext cx="418421" cy="0"/>
          </a:xfrm>
          <a:prstGeom prst="line">
            <a:avLst/>
          </a:prstGeom>
          <a:ln w="25400">
            <a:solidFill>
              <a:schemeClr val="tx1"/>
            </a:solidFill>
            <a:headEnd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3-1.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1" animBg="1"/>
      <p:bldP spid="26" grpId="2" animBg="1"/>
      <p:bldP spid="32" grpId="3" animBg="1"/>
      <p:bldP spid="33" grpId="4" animBg="1"/>
      <p:bldP spid="27" grpId="5" animBg="1"/>
      <p:bldP spid="29" grpId="6" animBg="1"/>
      <p:bldP spid="35" grpId="7" animBg="1"/>
      <p:bldP spid="30" grpId="8" animBg="1"/>
      <p:bldP spid="36" grpId="9" animBg="1"/>
      <p:bldP spid="37" grpId="10" animBg="1"/>
      <p:bldP spid="28" grpId="11" animBg="1"/>
      <p:bldP spid="38" grpId="12" animBg="1"/>
      <p:bldP spid="31" grpId="13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"/>
          <p:cNvCxnSpPr/>
          <p:nvPr/>
        </p:nvCxnSpPr>
        <p:spPr>
          <a:xfrm>
            <a:off x="1207752" y="5061919"/>
            <a:ext cx="1220201" cy="1779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9" name=""/>
          <p:cNvCxnSpPr/>
          <p:nvPr/>
        </p:nvCxnSpPr>
        <p:spPr>
          <a:xfrm>
            <a:off x="1207752" y="551661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"/>
          <p:cNvCxnSpPr/>
          <p:nvPr/>
        </p:nvCxnSpPr>
        <p:spPr>
          <a:xfrm>
            <a:off x="4595323" y="5064952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2" name=""/>
          <p:cNvCxnSpPr/>
          <p:nvPr/>
        </p:nvCxnSpPr>
        <p:spPr>
          <a:xfrm>
            <a:off x="7982894" y="508583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4" name=""/>
          <p:cNvSpPr txBox="1"/>
          <p:nvPr/>
        </p:nvSpPr>
        <p:spPr>
          <a:xfrm>
            <a:off x="2570007" y="4881896"/>
            <a:ext cx="1914200" cy="366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>
                <a:latin typeface="맑은 고딕"/>
              </a:rPr>
              <a:t>Central Control</a:t>
            </a:r>
            <a:endParaRPr lang="en-US" altLang="ko-KR" b="1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570007" y="5342120"/>
            <a:ext cx="850391" cy="3631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Time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5957578" y="4881896"/>
            <a:ext cx="2025316" cy="366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957578" y="5334810"/>
            <a:ext cx="1012658" cy="3636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345151" y="4902261"/>
            <a:ext cx="2025316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51" name=""/>
          <p:cNvSpPr/>
          <p:nvPr/>
        </p:nvSpPr>
        <p:spPr>
          <a:xfrm>
            <a:off x="173970" y="1136696"/>
            <a:ext cx="11858122" cy="3574420"/>
          </a:xfrm>
          <a:prstGeom prst="rect">
            <a:avLst/>
          </a:prstGeom>
          <a:noFill/>
          <a:ln w="38100">
            <a:solidFill>
              <a:srgbClr val="c63d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latin typeface="맑은 고딕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73968" y="698344"/>
            <a:ext cx="8743713" cy="423701"/>
          </a:xfrm>
          <a:prstGeom prst="rect">
            <a:avLst/>
          </a:prstGeom>
          <a:ln w="38100">
            <a:solidFill>
              <a:srgbClr val="c63d00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200">
                <a:latin typeface="맑은 고딕"/>
              </a:rPr>
              <a:t>LL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/ LL Slot 4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Module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2</a:t>
            </a:r>
            <a:r>
              <a:rPr lang="ko-KR" altLang="en-US" sz="2200">
                <a:latin typeface="맑은 고딕"/>
              </a:rPr>
              <a:t>개 </a:t>
            </a:r>
            <a:r>
              <a:rPr lang="en-US" altLang="ko-KR" sz="2200">
                <a:latin typeface="맑은 고딕"/>
              </a:rPr>
              <a:t>/</a:t>
            </a:r>
            <a:r>
              <a:rPr lang="ko-KR" altLang="en-US" sz="2200">
                <a:latin typeface="맑은 고딕"/>
              </a:rPr>
              <a:t> </a:t>
            </a:r>
            <a:r>
              <a:rPr lang="en-US" altLang="ko-KR" sz="2200">
                <a:latin typeface="맑은 고딕"/>
              </a:rPr>
              <a:t>PM Slot 4</a:t>
            </a:r>
            <a:r>
              <a:rPr lang="ko-KR" altLang="en-US" sz="2200">
                <a:latin typeface="맑은 고딕"/>
              </a:rPr>
              <a:t>개</a:t>
            </a:r>
            <a:r>
              <a:rPr lang="en-US" altLang="ko-KR" sz="2200">
                <a:latin typeface="맑은 고딕"/>
              </a:rPr>
              <a:t> </a:t>
            </a:r>
            <a:endParaRPr lang="en-US" altLang="ko-KR" sz="2200">
              <a:latin typeface="맑은 고딕"/>
            </a:endParaRPr>
          </a:p>
        </p:txBody>
      </p:sp>
      <p:cxnSp>
        <p:nvCxnSpPr>
          <p:cNvPr id="57" name=""/>
          <p:cNvCxnSpPr/>
          <p:nvPr/>
        </p:nvCxnSpPr>
        <p:spPr>
          <a:xfrm>
            <a:off x="7982894" y="5510120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 txBox="1"/>
          <p:nvPr/>
        </p:nvSpPr>
        <p:spPr>
          <a:xfrm>
            <a:off x="9345151" y="5332786"/>
            <a:ext cx="578010" cy="3676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22" name=""/>
          <p:cNvCxnSpPr/>
          <p:nvPr/>
        </p:nvCxnSpPr>
        <p:spPr>
          <a:xfrm>
            <a:off x="4595324" y="5507087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4" name=""/>
          <p:cNvCxnSpPr/>
          <p:nvPr/>
        </p:nvCxnSpPr>
        <p:spPr>
          <a:xfrm>
            <a:off x="1207752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5" name=""/>
          <p:cNvCxnSpPr/>
          <p:nvPr/>
        </p:nvCxnSpPr>
        <p:spPr>
          <a:xfrm>
            <a:off x="4595324" y="5990636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6" name=""/>
          <p:cNvSpPr txBox="1"/>
          <p:nvPr/>
        </p:nvSpPr>
        <p:spPr>
          <a:xfrm>
            <a:off x="2570007" y="5809063"/>
            <a:ext cx="957100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PM2LL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5956219" y="5809063"/>
            <a:ext cx="1174829" cy="36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cs typeface="Calibri"/>
              </a:rPr>
              <a:t>LL2OUT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cs typeface="Calibri"/>
            </a:endParaRPr>
          </a:p>
        </p:txBody>
      </p:sp>
      <p:cxnSp>
        <p:nvCxnSpPr>
          <p:cNvPr id="168" name=""/>
          <p:cNvCxnSpPr/>
          <p:nvPr/>
        </p:nvCxnSpPr>
        <p:spPr>
          <a:xfrm>
            <a:off x="312236" y="1295003"/>
            <a:ext cx="11580475" cy="0"/>
          </a:xfrm>
          <a:prstGeom prst="straightConnector1">
            <a:avLst/>
          </a:prstGeom>
          <a:noFill/>
          <a:ln w="38100" cap="flat" cmpd="sng" algn="ctr">
            <a:solidFill>
              <a:srgbClr val="58bcf5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69" name=""/>
          <p:cNvCxnSpPr/>
          <p:nvPr/>
        </p:nvCxnSpPr>
        <p:spPr>
          <a:xfrm>
            <a:off x="312237" y="1523075"/>
            <a:ext cx="11580474" cy="0"/>
          </a:xfrm>
          <a:prstGeom prst="straightConnector1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70" name="TextBox 6"/>
          <p:cNvSpPr txBox="1"/>
          <p:nvPr/>
        </p:nvSpPr>
        <p:spPr>
          <a:xfrm>
            <a:off x="0" y="28575"/>
            <a:ext cx="3373243" cy="5124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3-2. Thread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흐름도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177" name=""/>
          <p:cNvCxnSpPr/>
          <p:nvPr/>
        </p:nvCxnSpPr>
        <p:spPr>
          <a:xfrm>
            <a:off x="154294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2" name=""/>
          <p:cNvCxnSpPr/>
          <p:nvPr/>
        </p:nvCxnSpPr>
        <p:spPr>
          <a:xfrm>
            <a:off x="2763145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3" name=""/>
          <p:cNvCxnSpPr/>
          <p:nvPr/>
        </p:nvCxnSpPr>
        <p:spPr>
          <a:xfrm>
            <a:off x="2763142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2" name=""/>
          <p:cNvCxnSpPr/>
          <p:nvPr/>
        </p:nvCxnSpPr>
        <p:spPr>
          <a:xfrm>
            <a:off x="3983343" y="2679734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783e94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7" name=""/>
          <p:cNvCxnSpPr/>
          <p:nvPr/>
        </p:nvCxnSpPr>
        <p:spPr>
          <a:xfrm>
            <a:off x="3983346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9" name=""/>
          <p:cNvCxnSpPr/>
          <p:nvPr/>
        </p:nvCxnSpPr>
        <p:spPr>
          <a:xfrm>
            <a:off x="312237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0" name=""/>
          <p:cNvCxnSpPr/>
          <p:nvPr/>
        </p:nvCxnSpPr>
        <p:spPr>
          <a:xfrm>
            <a:off x="1542941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1" name=""/>
          <p:cNvCxnSpPr/>
          <p:nvPr/>
        </p:nvCxnSpPr>
        <p:spPr>
          <a:xfrm>
            <a:off x="2763145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2" name=""/>
          <p:cNvCxnSpPr/>
          <p:nvPr/>
        </p:nvCxnSpPr>
        <p:spPr>
          <a:xfrm>
            <a:off x="3983346" y="1801873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8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3" name=""/>
          <p:cNvCxnSpPr/>
          <p:nvPr/>
        </p:nvCxnSpPr>
        <p:spPr>
          <a:xfrm>
            <a:off x="398334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4" name=""/>
          <p:cNvCxnSpPr/>
          <p:nvPr/>
        </p:nvCxnSpPr>
        <p:spPr>
          <a:xfrm>
            <a:off x="5203547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06" name=""/>
          <p:cNvCxnSpPr/>
          <p:nvPr/>
        </p:nvCxnSpPr>
        <p:spPr>
          <a:xfrm>
            <a:off x="6684822" y="4074288"/>
            <a:ext cx="5047078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"/>
          <p:cNvSpPr/>
          <p:nvPr/>
        </p:nvSpPr>
        <p:spPr>
          <a:xfrm>
            <a:off x="6684822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4" name=""/>
          <p:cNvCxnSpPr/>
          <p:nvPr/>
        </p:nvCxnSpPr>
        <p:spPr>
          <a:xfrm>
            <a:off x="5203544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5" name=""/>
          <p:cNvCxnSpPr/>
          <p:nvPr/>
        </p:nvCxnSpPr>
        <p:spPr>
          <a:xfrm>
            <a:off x="7577274" y="304687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6" name=""/>
          <p:cNvCxnSpPr/>
          <p:nvPr/>
        </p:nvCxnSpPr>
        <p:spPr>
          <a:xfrm>
            <a:off x="7577274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7" name=""/>
          <p:cNvSpPr/>
          <p:nvPr/>
        </p:nvSpPr>
        <p:spPr>
          <a:xfrm>
            <a:off x="7905024" y="3790106"/>
            <a:ext cx="892452" cy="284182"/>
          </a:xfrm>
          <a:prstGeom prst="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000099"/>
              </a:solidFill>
              <a:latin typeface="맑은 고딕"/>
              <a:ea typeface="맑은 고딕"/>
              <a:cs typeface="Arial Unicode MS"/>
            </a:endParaRPr>
          </a:p>
        </p:txBody>
      </p:sp>
      <p:cxnSp>
        <p:nvCxnSpPr>
          <p:cNvPr id="218" name=""/>
          <p:cNvCxnSpPr/>
          <p:nvPr/>
        </p:nvCxnSpPr>
        <p:spPr>
          <a:xfrm>
            <a:off x="8797476" y="2256645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69d8a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19" name=""/>
          <p:cNvCxnSpPr/>
          <p:nvPr/>
        </p:nvCxnSpPr>
        <p:spPr>
          <a:xfrm>
            <a:off x="8797476" y="3476625"/>
            <a:ext cx="2701476" cy="0"/>
          </a:xfrm>
          <a:prstGeom prst="straightConnector1">
            <a:avLst/>
          </a:prstGeom>
          <a:noFill/>
          <a:ln w="38100" cap="flat" cmpd="sng" algn="ctr">
            <a:solidFill>
              <a:srgbClr val="cea61d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0" name=""/>
          <p:cNvCxnSpPr/>
          <p:nvPr/>
        </p:nvCxnSpPr>
        <p:spPr>
          <a:xfrm>
            <a:off x="8797476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221" name=""/>
          <p:cNvCxnSpPr/>
          <p:nvPr/>
        </p:nvCxnSpPr>
        <p:spPr>
          <a:xfrm>
            <a:off x="10017677" y="4422521"/>
            <a:ext cx="1220201" cy="0"/>
          </a:xfrm>
          <a:prstGeom prst="straightConnector1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24" name=""/>
          <p:cNvSpPr txBox="1"/>
          <p:nvPr/>
        </p:nvSpPr>
        <p:spPr>
          <a:xfrm>
            <a:off x="3241693" y="2848586"/>
            <a:ext cx="741653" cy="3308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600" b="1">
                <a:solidFill>
                  <a:schemeClr val="tx1"/>
                </a:solidFill>
                <a:latin typeface="+mn-ea"/>
                <a:ea typeface="+mn-ea"/>
              </a:rPr>
              <a:t>PM1</a:t>
            </a:r>
            <a:endParaRPr lang="en-US" altLang="ko-KR" sz="16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4545825" y="3306911"/>
            <a:ext cx="657719" cy="32973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PM2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6835622" y="2094909"/>
            <a:ext cx="741653" cy="3320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Vent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608113" y="2068471"/>
            <a:ext cx="924324" cy="32992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Pump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/>
          <p:cNvSpPr/>
          <p:nvPr/>
        </p:nvSpPr>
        <p:spPr>
          <a:xfrm>
            <a:off x="321421" y="973267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기존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ko-KR" altLang="en-US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21" y="1877453"/>
            <a:ext cx="5448272" cy="41300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843831"/>
            <a:ext cx="5779184" cy="4163650"/>
          </a:xfrm>
          <a:prstGeom prst="rect">
            <a:avLst/>
          </a:prstGeom>
        </p:spPr>
      </p:pic>
      <p:sp>
        <p:nvSpPr>
          <p:cNvPr id="4" name="사각형: 둥근 모서리 3"/>
          <p:cNvSpPr/>
          <p:nvPr/>
        </p:nvSpPr>
        <p:spPr>
          <a:xfrm>
            <a:off x="6006604" y="931678"/>
            <a:ext cx="2509274" cy="870564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miter/>
          </a:ln>
        </p:spPr>
        <p:txBody>
          <a:bodyPr anchor="ctr"/>
          <a:lstStyle/>
          <a:p>
            <a:pPr algn="ctr">
              <a:lnSpc>
                <a:spcPct val="150000"/>
              </a:lnSpc>
              <a:buFontTx/>
              <a:buNone/>
              <a:defRPr/>
            </a:pPr>
            <a:r>
              <a:rPr lang="ko-KR" altLang="en-US" sz="2500">
                <a:latin typeface="+mn-ea"/>
                <a:cs typeface="Arial Unicode MS"/>
              </a:rPr>
              <a:t>신규 </a:t>
            </a:r>
            <a:r>
              <a:rPr lang="en-US" altLang="ko-KR" sz="2500">
                <a:latin typeface="+mn-ea"/>
                <a:cs typeface="Arial Unicode MS"/>
              </a:rPr>
              <a:t>UI</a:t>
            </a:r>
            <a:endParaRPr lang="ko-KR" altLang="en-US" sz="2500">
              <a:solidFill>
                <a:schemeClr val="tx1"/>
              </a:solidFill>
              <a:latin typeface="+mn-ea"/>
              <a:ea typeface="+mn-ea"/>
              <a:cs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0" y="28575"/>
            <a:ext cx="2927701" cy="512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4.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UI </a:t>
            </a:r>
            <a:r>
              <a:rPr kumimoji="0" lang="ko-KR" altLang="en-US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구성</a:t>
            </a: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(Main)</a:t>
            </a: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299752" y="1231636"/>
            <a:ext cx="5088185" cy="4401569"/>
            <a:chOff x="299752" y="1231636"/>
            <a:chExt cx="5088185" cy="440156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99752" y="1231636"/>
              <a:ext cx="5088185" cy="4401569"/>
            </a:xfrm>
            <a:prstGeom prst="rect">
              <a:avLst/>
            </a:prstGeom>
          </p:spPr>
        </p:pic>
        <p:sp>
          <p:nvSpPr>
            <p:cNvPr id="14" name="직사각형 13"/>
            <p:cNvSpPr/>
            <p:nvPr/>
          </p:nvSpPr>
          <p:spPr>
            <a:xfrm>
              <a:off x="429208" y="1295721"/>
              <a:ext cx="4879910" cy="550609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miter/>
            </a:ln>
          </p:spPr>
          <p:txBody>
            <a:bodyPr anchor="ctr"/>
            <a:lstStyle/>
            <a:p>
              <a:pPr algn="l">
                <a:lnSpc>
                  <a:spcPct val="150000"/>
                </a:lnSpc>
                <a:buFontTx/>
                <a:buNone/>
                <a:defRPr/>
              </a:pPr>
              <a:endParaRPr lang="ko-KR" altLang="en-US">
                <a:solidFill>
                  <a:srgbClr val="000099"/>
                </a:solidFill>
                <a:latin typeface="+mn-ea"/>
                <a:ea typeface="+mn-ea"/>
                <a:cs typeface="Arial Unicode MS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 rot="0">
            <a:off x="5641750" y="1483005"/>
            <a:ext cx="6024637" cy="1250590"/>
            <a:chOff x="5946705" y="1716543"/>
            <a:chExt cx="5719681" cy="1250590"/>
          </a:xfrm>
        </p:grpSpPr>
        <p:sp>
          <p:nvSpPr>
            <p:cNvPr id="12" name="TextBox 11"/>
            <p:cNvSpPr txBox="1"/>
            <p:nvPr/>
          </p:nvSpPr>
          <p:spPr>
            <a:xfrm>
              <a:off x="5946705" y="1716543"/>
              <a:ext cx="3167701" cy="332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Total Running/ Cleaning  Time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en-US" altLang="ko-KR" sz="1600" b="1">
                <a:latin typeface="Amasis MT Pro Black"/>
              </a:endParaRPr>
            </a:p>
          </p:txBody>
        </p:sp>
        <p:pic>
          <p:nvPicPr>
            <p:cNvPr id="3" name="그림 2" descr="텍스트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040013" y="2164087"/>
              <a:ext cx="5626374" cy="803047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 rot="0">
            <a:off x="5641750" y="3519066"/>
            <a:ext cx="6365958" cy="2125959"/>
            <a:chOff x="5946707" y="3519066"/>
            <a:chExt cx="6061001" cy="2125959"/>
          </a:xfrm>
        </p:grpSpPr>
        <p:sp>
          <p:nvSpPr>
            <p:cNvPr id="9" name="TextBox 8"/>
            <p:cNvSpPr txBox="1"/>
            <p:nvPr/>
          </p:nvSpPr>
          <p:spPr>
            <a:xfrm>
              <a:off x="5946707" y="3519066"/>
              <a:ext cx="273076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600" b="1">
                  <a:latin typeface="Amasis MT Pro Black"/>
                </a:rPr>
                <a:t>[ Output / Throughput</a:t>
              </a:r>
              <a:r>
                <a:rPr lang="ko-KR" altLang="en-US" sz="1600" b="1">
                  <a:latin typeface="Amasis MT Pro Black"/>
                </a:rPr>
                <a:t> </a:t>
              </a:r>
              <a:r>
                <a:rPr lang="en-US" altLang="ko-KR" sz="1600" b="1">
                  <a:latin typeface="Amasis MT Pro Black"/>
                </a:rPr>
                <a:t>]</a:t>
              </a:r>
              <a:endParaRPr lang="ko-KR" altLang="en-US" sz="1600" b="1">
                <a:latin typeface="Amasis MT Pro Black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040014" y="4178589"/>
              <a:ext cx="3165993" cy="146643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62659" y="4327031"/>
              <a:ext cx="2845049" cy="97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Output :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공정을 완료한 총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en-US" altLang="ko-KR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Throughput : 1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시간당 공정 가능한 </a:t>
              </a:r>
              <a:r>
                <a:rPr lang="en-US" altLang="ko-KR" sz="1200" b="1">
                  <a:solidFill>
                    <a:srgbClr val="0070c0"/>
                  </a:solidFill>
                  <a:latin typeface="Amasis MT Pro Black"/>
                </a:rPr>
                <a:t>Wafer </a:t>
              </a:r>
              <a:r>
                <a:rPr lang="ko-KR" altLang="en-US" sz="1200" b="1">
                  <a:solidFill>
                    <a:srgbClr val="0070c0"/>
                  </a:solidFill>
                  <a:latin typeface="Amasis MT Pro Black"/>
                </a:rPr>
                <a:t>개수 </a:t>
              </a:r>
              <a:endParaRPr lang="ko-KR" altLang="en-US" sz="1200" b="1">
                <a:solidFill>
                  <a:srgbClr val="0070c0"/>
                </a:solidFill>
                <a:latin typeface="Amasis MT Pro Black"/>
              </a:endParaRPr>
            </a:p>
            <a:p>
              <a:pPr marL="171450" indent="-171450">
                <a:buFont typeface="Arial"/>
                <a:buChar char="•"/>
                <a:defRPr/>
              </a:pPr>
              <a:endParaRPr lang="ko-KR" altLang="en-US" sz="1000" b="1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사용자 테마1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사용자 지정 4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miter/>
        </a:ln>
      </a:spPr>
      <a:bodyPr rtlCol="0" anchor="ctr"/>
      <a:lstStyle>
        <a:defPPr algn="l">
          <a:lnSpc>
            <a:spcPct val="150000"/>
          </a:lnSpc>
          <a:buFontTx/>
          <a:buNone/>
          <a:defRPr dirty="0">
            <a:solidFill>
              <a:srgbClr val="000099"/>
            </a:solidFill>
            <a:latin typeface="+mn-ea"/>
            <a:ea typeface="+mn-ea"/>
            <a:cs typeface="Arial Unicode MS"/>
          </a:defRPr>
        </a:defPPr>
      </a:lstStyle>
    </a:spDef>
    <a:lnDef>
      <a:spPr>
        <a:ln>
          <a:solidFill>
            <a:schemeClr val="tx1"/>
          </a:solidFill>
          <a:headEnd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err="1" smtClean="0">
            <a:latin typeface="+mn-ea"/>
            <a:ea typeface="+mn-ea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254</ep:Words>
  <ep:PresentationFormat>와이드스크린</ep:PresentationFormat>
  <ep:Paragraphs>70</ep:Paragraphs>
  <ep:Slides>14</ep:Slides>
  <ep:Notes>11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사용자 테마1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2022-10-18T05:03:24.000</dcterms:created>
  <dc:creator>pand3</dc:creator>
  <cp:lastModifiedBy>pand3</cp:lastModifiedBy>
  <dcterms:modified xsi:type="dcterms:W3CDTF">2022-10-24T07:19:09.694</dcterms:modified>
  <cp:revision>115</cp:revision>
  <dc:title>PowerPoint 프레젠테이션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