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10" r:id="rId1"/>
    <p:sldMasterId id="2147483811" r:id="rId2"/>
  </p:sldMasterIdLst>
  <p:notesMasterIdLst>
    <p:notesMasterId r:id="rId3"/>
  </p:notesMasterIdLst>
  <p:handoutMasterIdLst>
    <p:handoutMasterId r:id="rId4"/>
  </p:handoutMasterIdLst>
  <p:sldIdLst>
    <p:sldId id="292" r:id="rId5"/>
    <p:sldId id="280" r:id="rId6"/>
    <p:sldId id="299" r:id="rId7"/>
    <p:sldId id="283" r:id="rId8"/>
    <p:sldId id="259" r:id="rId9"/>
    <p:sldId id="310" r:id="rId10"/>
    <p:sldId id="316" r:id="rId11"/>
    <p:sldId id="317" r:id="rId12"/>
    <p:sldId id="318" r:id="rId13"/>
    <p:sldId id="319" r:id="rId14"/>
    <p:sldId id="320" r:id="rId15"/>
    <p:sldId id="321" r:id="rId16"/>
    <p:sldId id="285" r:id="rId17"/>
    <p:sldId id="279" r:id="rId18"/>
    <p:sldId id="322" r:id="rId19"/>
    <p:sldId id="293" r:id="rId20"/>
    <p:sldId id="325" r:id="rId21"/>
    <p:sldId id="294" r:id="rId22"/>
    <p:sldId id="326" r:id="rId23"/>
    <p:sldId id="295" r:id="rId24"/>
    <p:sldId id="327" r:id="rId25"/>
    <p:sldId id="296" r:id="rId26"/>
    <p:sldId id="328" r:id="rId27"/>
    <p:sldId id="315" r:id="rId28"/>
    <p:sldId id="324" r:id="rId29"/>
    <p:sldId id="298" r:id="rId30"/>
    <p:sldId id="323" r:id="rId31"/>
    <p:sldId id="30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353" autoAdjust="0"/>
    <p:restoredTop sz="71080" autoAdjust="0"/>
  </p:normalViewPr>
  <p:slideViewPr>
    <p:cSldViewPr snapToGrid="0" snapToObjects="1">
      <p:cViewPr varScale="1">
        <p:scale>
          <a:sx n="100" d="100"/>
          <a:sy n="100" d="100"/>
        </p:scale>
        <p:origin x="1632" y="8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slide" Target="slides/slide24.xml"  /><Relationship Id="rId29" Type="http://schemas.openxmlformats.org/officeDocument/2006/relationships/slide" Target="slides/slide25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6.xml"  /><Relationship Id="rId31" Type="http://schemas.openxmlformats.org/officeDocument/2006/relationships/slide" Target="slides/slide27.xml"  /><Relationship Id="rId32" Type="http://schemas.openxmlformats.org/officeDocument/2006/relationships/slide" Target="slides/slide28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안녕하십니까</a:t>
            </a:r>
            <a:r>
              <a:rPr lang="en-US" altLang="ko-KR" sz="1300">
                <a:latin typeface="맑은 고딕"/>
              </a:rPr>
              <a:t>?</a:t>
            </a:r>
            <a:r>
              <a:rPr lang="ko-KR" altLang="en-US" sz="1300">
                <a:latin typeface="맑은 고딕"/>
              </a:rPr>
              <a:t> 프로젝트 발표를 진행할 </a:t>
            </a:r>
            <a:r>
              <a:rPr lang="en-US" altLang="ko-KR" sz="1300">
                <a:latin typeface="맑은 고딕"/>
              </a:rPr>
              <a:t>OOO</a:t>
            </a:r>
            <a:r>
              <a:rPr lang="ko-KR" altLang="en-US" sz="1300">
                <a:latin typeface="맑은 고딕"/>
              </a:rPr>
              <a:t>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그럼 지금부터 </a:t>
            </a:r>
            <a:r>
              <a:rPr lang="en-US" altLang="ko-KR" sz="1300">
                <a:latin typeface="맑은 고딕"/>
              </a:rPr>
              <a:t>FAB Simulator Only Look Once,</a:t>
            </a:r>
            <a:r>
              <a:rPr lang="ko-KR" altLang="en-US" sz="1300">
                <a:latin typeface="맑은 고딕"/>
              </a:rPr>
              <a:t> 줄여서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프로젝트 발표를 시작하도록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좌측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스레드가 공정을 위해 </a:t>
            </a:r>
            <a:r>
              <a:rPr lang="en-US" altLang="ko-KR" sz="1300">
                <a:latin typeface="맑은 고딕"/>
              </a:rPr>
              <a:t>Load Port</a:t>
            </a:r>
            <a:r>
              <a:rPr lang="ko-KR" altLang="en-US" sz="1300">
                <a:latin typeface="맑은 고딕"/>
              </a:rPr>
              <a:t>에서 </a:t>
            </a:r>
            <a:r>
              <a:rPr lang="en-US" altLang="ko-KR" sz="1300">
                <a:latin typeface="맑은 고딕"/>
              </a:rPr>
              <a:t>Process</a:t>
            </a:r>
            <a:r>
              <a:rPr lang="ko-KR" altLang="en-US" sz="1300">
                <a:latin typeface="맑은 고딕"/>
              </a:rPr>
              <a:t> 모듈까지의 이동을 담당을 하게 됩니다</a:t>
            </a:r>
            <a:r>
              <a:rPr lang="en-US" altLang="ko-KR" sz="1300">
                <a:latin typeface="맑은 고딕"/>
              </a:rPr>
              <a:t>.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우측의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개의 스레드는 공정을 끝낸 웨이퍼가 </a:t>
            </a:r>
            <a:r>
              <a:rPr lang="en-US" altLang="ko-KR" sz="1300">
                <a:latin typeface="맑은 고딕"/>
              </a:rPr>
              <a:t>Process </a:t>
            </a:r>
            <a:r>
              <a:rPr lang="ko-KR" altLang="en-US" sz="1300">
                <a:latin typeface="맑은 고딕"/>
              </a:rPr>
              <a:t>모듈에서 </a:t>
            </a:r>
            <a:r>
              <a:rPr lang="en-US" altLang="ko-KR" sz="1300">
                <a:latin typeface="맑은 고딕"/>
              </a:rPr>
              <a:t>Load Port</a:t>
            </a:r>
            <a:r>
              <a:rPr lang="ko-KR" altLang="en-US" sz="1300">
                <a:latin typeface="맑은 고딕"/>
              </a:rPr>
              <a:t>까지의 이동을 담당하게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마지막으로 ‘LL 스레드’는 LoadLock 모듈이 진공 또는 대기 상태로 변환하는 역할을 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‘</a:t>
            </a:r>
            <a:r>
              <a:rPr lang="ko-KR" altLang="en-US" sz="1300">
                <a:latin typeface="맑은 고딕"/>
              </a:rPr>
              <a:t>PM 스레드’는 입력된 레시피에 따라 증착 공정을 진행하게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스레드 흐름도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 sz="1300">
                <a:latin typeface="맑은 고딕"/>
              </a:rPr>
              <a:t>분홍색 중앙 제어 스레드는 프로그램 종료 시까지 동작하며</a:t>
            </a:r>
            <a:r>
              <a:rPr lang="en-US" altLang="ko-KR" sz="1300">
                <a:latin typeface="맑은 고딕"/>
              </a:rPr>
              <a:t>,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다른 스레드를 순차적으로 동작시키는 역할을 하는 것을 확인할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 sz="1300">
                <a:latin typeface="맑은 고딕"/>
              </a:rPr>
              <a:t>빨간색 </a:t>
            </a:r>
            <a:r>
              <a:rPr lang="en-US" altLang="ko-KR" sz="1300">
                <a:latin typeface="맑은 고딕"/>
              </a:rPr>
              <a:t>‘Time </a:t>
            </a:r>
            <a:r>
              <a:rPr lang="ko-KR" altLang="en-US" sz="1300">
                <a:latin typeface="맑은 고딕"/>
              </a:rPr>
              <a:t>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도 함께 동작하여 시뮬레이터의 구동 시간을 측정하고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웨이퍼의 출력과 </a:t>
            </a:r>
            <a:r>
              <a:rPr lang="en-US" altLang="ko-KR" sz="1300">
                <a:latin typeface="맑은 고딕"/>
              </a:rPr>
              <a:t>Throughput</a:t>
            </a:r>
            <a:r>
              <a:rPr lang="ko-KR" altLang="en-US" sz="1300">
                <a:latin typeface="맑은 고딕"/>
              </a:rPr>
              <a:t>을 연산하도록 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또한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스레드는 동시성 확보를 위해 단일 스레드로 동작하는 것이 아닌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</a:t>
            </a:r>
            <a:r>
              <a:rPr lang="ko-KR" altLang="en-US" sz="1300">
                <a:latin typeface="맑은 고딕"/>
              </a:rPr>
              <a:t>다음과 같이 멀티 스레드로 동작하도록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자세한 동작의 흐름은 뒤편에서 시연을 통해 보여드리도록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 baseline="0">
                <a:latin typeface="맑은 고딕"/>
              </a:rPr>
              <a:t> 구성 입니다</a:t>
            </a:r>
            <a:r>
              <a:rPr lang="en-US" altLang="ko-KR" sz="1300" baseline="0">
                <a:latin typeface="맑은 고딕"/>
              </a:rPr>
              <a:t>.</a:t>
            </a:r>
            <a:endParaRPr lang="en-US" altLang="ko-KR" sz="1300" baseline="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기존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경우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타일 형식으로 되어 있어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공정의 흐름을 한눈에 파악하는 것이 어렵습니다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이에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저희가 새롭게 개선한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는 각각의 모듈이 현재 수행하고 있는 동작을 직관적으로 파악할 수 있으며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 플로우를 미리 예상할 수 있도록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별 세부사항에 대해 소개해 드리도록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에 대한 설명은 다음과 같이 총 </a:t>
            </a:r>
            <a:r>
              <a:rPr lang="en-US" altLang="ko-KR" sz="1300">
                <a:latin typeface="맑은 고딕"/>
              </a:rPr>
              <a:t>5</a:t>
            </a:r>
            <a:r>
              <a:rPr lang="ko-KR" altLang="en-US" sz="1300">
                <a:latin typeface="맑은 고딕"/>
              </a:rPr>
              <a:t>개의 파트로 구분하여 진행할 예정입니다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첫번째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UI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입니다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하나는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총 공정시간인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‘Total Running Time’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이고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다른 하나는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)Clean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진행한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‘Total Cleaning Time’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의미합니다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완료한 모든 웨이퍼를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)‘OUTPUT’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하였고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생산량을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)‘THROUGHTPUT’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설계하였습니다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두번째 </a:t>
            </a:r>
            <a:r>
              <a:rPr lang="en-US" altLang="ko-KR"/>
              <a:t>UI 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공정 전의 웨이퍼를 초록색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공정을 완료한 웨이퍼를 파란색으로 구분하였으며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스택 구조를 통해 해당 모듈의 슬롯 개수와 웨이퍼의 입</a:t>
            </a:r>
            <a:r>
              <a:rPr lang="en-US" altLang="ko-KR"/>
              <a:t>/</a:t>
            </a:r>
            <a:r>
              <a:rPr lang="ko-KR" altLang="en-US"/>
              <a:t>출력을 쉽게 확인할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 </a:t>
            </a:r>
            <a:r>
              <a:rPr lang="en-US" altLang="ko-KR"/>
              <a:t>Load Lock</a:t>
            </a:r>
            <a:r>
              <a:rPr lang="ko-KR" altLang="en-US"/>
              <a:t> 모듈 하단부에 위치한 프로그레스 바를 추가함으로써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Load Lock</a:t>
            </a:r>
            <a:r>
              <a:rPr lang="ko-KR" altLang="en-US"/>
              <a:t>이 수행하는 진공 및 대기 상태 변환을 확인 할 수 있도록 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발표는 다음과 같이 진행</a:t>
            </a:r>
            <a:r>
              <a:rPr lang="ko-KR" altLang="en-US"/>
              <a:t>할 예정이며</a:t>
            </a:r>
            <a:r>
              <a:rPr lang="en-US" altLang="ko-KR"/>
              <a:t>, 총 5단계로 구성</a:t>
            </a:r>
            <a:r>
              <a:rPr lang="ko-KR" altLang="en-US"/>
              <a:t>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조금 기다림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세번째 </a:t>
            </a:r>
            <a:r>
              <a:rPr lang="en-US" altLang="ko-KR"/>
              <a:t>UI 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움직이는 그림을 통해 장비의 동작을 한 눈에 파악할 수 있으며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장비에 대해 잘 모르는 사용자가 접하게 되더라도</a:t>
            </a:r>
            <a:r>
              <a:rPr lang="en-US" altLang="ko-KR"/>
              <a:t>,</a:t>
            </a:r>
            <a:r>
              <a:rPr lang="ko-KR" altLang="en-US"/>
              <a:t> 모듈 별 웨이퍼가 이동하는 과정을 한번에 파악할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외부에서는 파악하기 힘든 웨이퍼의 교환 과정 또한 확인할 수 있기에</a:t>
            </a:r>
            <a:r>
              <a:rPr lang="en-US" altLang="ko-KR"/>
              <a:t>,</a:t>
            </a:r>
            <a:r>
              <a:rPr lang="ko-KR" altLang="en-US"/>
              <a:t> 공정에 대한 시각적인 접근성을 강화하였습니다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추가로 웨이퍼의 공정 상태에 따른 색상을 달리 표현 함으로써</a:t>
            </a:r>
            <a:r>
              <a:rPr lang="en-US" altLang="ko-KR"/>
              <a:t>, </a:t>
            </a:r>
            <a:r>
              <a:rPr lang="ko-KR" altLang="en-US"/>
              <a:t>실시간으로 각 웨이퍼의 공정 진행 상황을 확인할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네번째 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사용자가 슬롯 개수 및 모듈 개수를 범용으로 사용할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해당 프로세스 모듈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공정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웨이퍼의 총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개수를 의미합니다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라디오 버튼을 통해 해당 모듈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공정 진행 여부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확인할 수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있도록 하였습니다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프로그레스 </a:t>
            </a: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바를 통해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다섯 번째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UI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첫번째는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시뮬레이터의 가속이 가능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한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스피드 컨트롤러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사용자는 최소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20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배속에서 최대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50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배속까지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해당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시뮬레이터를 가속할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두번째는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세이브와 로드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기능 입니다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왼쪽 두 개의 버튼은 시뮬레이션의 환경 및 변수들을 저장하거나 불러올 수 있도록 하였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습니다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오른편에는 시뮬레이션을 통해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총 생산량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저장하거나 불러올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클릭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endParaRPr lang="en-US" altLang="ko-KR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세번째로 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lang="ko-KR" altLang="en-US"/>
              <a:t>시스템 설정 기능과 시뮬레이터</a:t>
            </a:r>
            <a:r>
              <a:rPr lang="ko-KR" altLang="en-US" baseline="0"/>
              <a:t> 시작 기능을 구현하였습니다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마지막으로 사용자가 시뮬레이션의 환경 및 변수를 설정할 수 있는 시스템 설정 화면입니다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 및 슬롯의 개수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해당 모듈에서의 구동 시간을 사용자가 자유롭게 입력할 수 있도록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하였고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마우스 포인팅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)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주성엔지니어링에서 제공 받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은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모듈별 구동 시간을 반영하여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초기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값으로 입력될 수 있도록 하였습니다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Transfer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Vacuum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로봇이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Quad arm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일 경우를 고려하여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프로세스 모듈의 슬롯 개수를 짝수로만 선택이 가능하도록 제한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(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클릭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)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마지막으로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각 모듈의 파라미터 순서를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 다른 모듈 수치에 영향을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줄 수 있는 중요도에 따라 배치한 점도 특이점이라고 할 수 있습니다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끝으로 이번 프로젝트의 기대 효과입니다.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시뮬레이터를 사용하게 되면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장비의 흐름을 한눈에 파악할 수 있으며,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발생한 문제에 대한 신속한 대응이 가능할 것으로 예상됩니다.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더 나아가</a:t>
            </a:r>
            <a:r>
              <a:rPr lang="en-US" altLang="ko-KR"/>
              <a:t>,</a:t>
            </a:r>
            <a:r>
              <a:rPr lang="ko-KR" altLang="en-US"/>
              <a:t> 효율이 좋은 장비를 고안 및 설계 하는 것에도 기여할 수 있을 것으로 기대됩니다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이로서 </a:t>
            </a:r>
            <a:r>
              <a:rPr lang="en-US" altLang="ko-KR"/>
              <a:t>1</a:t>
            </a:r>
            <a:r>
              <a:rPr lang="ko-KR" altLang="en-US"/>
              <a:t>조의 </a:t>
            </a:r>
            <a:r>
              <a:rPr lang="en-US" altLang="ko-KR"/>
              <a:t>‘FAB SOLO’ </a:t>
            </a:r>
            <a:r>
              <a:rPr lang="ko-KR" altLang="en-US"/>
              <a:t>시뮬레이터 발표를 마무리 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팀 구성 및 역할입니다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김서윤</a:t>
            </a:r>
            <a:r>
              <a:rPr lang="en-US" altLang="ko-KR"/>
              <a:t>,</a:t>
            </a:r>
            <a:r>
              <a:rPr lang="ko-KR" altLang="en-US"/>
              <a:t> 김재곤 팀원은 각자 </a:t>
            </a:r>
            <a:r>
              <a:rPr lang="en-US" altLang="ko-KR"/>
              <a:t>Main UI,</a:t>
            </a:r>
            <a:r>
              <a:rPr lang="ko-KR" altLang="en-US"/>
              <a:t> </a:t>
            </a:r>
            <a:r>
              <a:rPr lang="en-US" altLang="ko-KR"/>
              <a:t>System Config UI</a:t>
            </a:r>
            <a:r>
              <a:rPr lang="ko-KR" altLang="en-US"/>
              <a:t> 설계를 진행하였고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Main UI</a:t>
            </a:r>
            <a:r>
              <a:rPr lang="ko-KR" altLang="en-US"/>
              <a:t>에 들어갈 </a:t>
            </a:r>
            <a:r>
              <a:rPr lang="en-US" altLang="ko-KR"/>
              <a:t>Machine UI</a:t>
            </a:r>
            <a:r>
              <a:rPr lang="ko-KR" altLang="en-US"/>
              <a:t>용 그림을 제작한 뒤 해당 그림을 </a:t>
            </a:r>
            <a:r>
              <a:rPr lang="en-US" altLang="ko-KR"/>
              <a:t>Main UI</a:t>
            </a:r>
            <a:r>
              <a:rPr lang="ko-KR" altLang="en-US"/>
              <a:t>를 결합하는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다음</a:t>
            </a:r>
            <a:r>
              <a:rPr lang="en-US" altLang="ko-KR"/>
              <a:t> </a:t>
            </a:r>
            <a:r>
              <a:rPr lang="ko-KR" altLang="en-US"/>
              <a:t>계민석 팀원은 공정에 적합한 스레드를 구현하여 </a:t>
            </a:r>
            <a:r>
              <a:rPr lang="en-US" altLang="ko-KR"/>
              <a:t>Main UI</a:t>
            </a:r>
            <a:r>
              <a:rPr lang="ko-KR" altLang="en-US"/>
              <a:t>와 결합하는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그리고</a:t>
            </a:r>
            <a:r>
              <a:rPr lang="ko-KR" altLang="en-US" baseline="0"/>
              <a:t> </a:t>
            </a:r>
            <a:r>
              <a:rPr lang="ko-KR" altLang="en-US"/>
              <a:t>한성현 </a:t>
            </a:r>
            <a:r>
              <a:rPr lang="ko-KR" altLang="en-US">
                <a:solidFill>
                  <a:schemeClr val="tx1"/>
                </a:solidFill>
              </a:rPr>
              <a:t>팀원은</a:t>
            </a:r>
            <a:r>
              <a:rPr lang="ko-KR" altLang="en-US"/>
              <a:t> </a:t>
            </a:r>
            <a:r>
              <a:rPr lang="en-US" altLang="ko-KR"/>
              <a:t>System Config UI</a:t>
            </a:r>
            <a:r>
              <a:rPr lang="ko-KR" altLang="en-US"/>
              <a:t>기능과 환경설정 파일 및 결과 파일을 </a:t>
            </a:r>
            <a:r>
              <a:rPr lang="en-US" altLang="ko-KR"/>
              <a:t>Save </a:t>
            </a:r>
            <a:r>
              <a:rPr lang="ko-KR" altLang="en-US"/>
              <a:t>및 </a:t>
            </a:r>
            <a:r>
              <a:rPr lang="en-US" altLang="ko-KR"/>
              <a:t>Load</a:t>
            </a:r>
            <a:r>
              <a:rPr lang="ko-KR" altLang="en-US"/>
              <a:t> 할 수 있도록 구현하였습니다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추가적으로 </a:t>
            </a:r>
            <a:r>
              <a:rPr lang="en-US" altLang="ko-KR"/>
              <a:t>Sub Project</a:t>
            </a:r>
            <a:r>
              <a:rPr lang="ko-KR" altLang="en-US"/>
              <a:t>인 </a:t>
            </a:r>
            <a:r>
              <a:rPr lang="en-US" altLang="ko-KR"/>
              <a:t>MDB to Excel</a:t>
            </a:r>
            <a:r>
              <a:rPr lang="ko-KR" altLang="en-US"/>
              <a:t>도 함께 진행하였습니다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본 프로젝트를 다음과 같은 환경과 도구를 이용하여 제작하였습니다</a:t>
            </a:r>
            <a:r>
              <a:rPr lang="en-US" altLang="ko-KR" sz="1300">
                <a:latin typeface="맑은 고딕"/>
              </a:rPr>
              <a:t>.(</a:t>
            </a:r>
            <a:r>
              <a:rPr lang="ko-KR" altLang="en-US" sz="1300"/>
              <a:t>조금 기다림</a:t>
            </a:r>
            <a:r>
              <a:rPr lang="en-US" altLang="ko-KR" sz="1300"/>
              <a:t>)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>
                <a:latin typeface="맑은 고딕"/>
              </a:rPr>
              <a:t>장비를 구입하는데 있어</a:t>
            </a:r>
            <a:r>
              <a:rPr lang="en-US" altLang="ko-KR" sz="1300">
                <a:latin typeface="맑은 고딕"/>
              </a:rPr>
              <a:t>, </a:t>
            </a:r>
            <a:r>
              <a:rPr lang="ko-KR" altLang="en-US" sz="1300">
                <a:latin typeface="맑은 고딕"/>
              </a:rPr>
              <a:t>장비의 스펙을 확인하는 것은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고객에게 중요한 사항입니다.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그렇기에 고객사와 장비사 모두에게 있어 시간과 비용을 절약하고, 향후 발생할 수 있는 리스크를 줄이고자 하여 고안한 것이 시뮬레이터입니다.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(클릭)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그리고 이를 충족하기에 적합한 시뮬레이터가 바로 저희가 설계한 ‘F</a:t>
            </a:r>
            <a:r>
              <a:rPr lang="en-US" altLang="ko-KR" sz="1300">
                <a:latin typeface="맑은 고딕"/>
              </a:rPr>
              <a:t>AB</a:t>
            </a:r>
            <a:r>
              <a:rPr lang="ko-KR" altLang="en-US" sz="1300">
                <a:latin typeface="맑은 고딕"/>
              </a:rPr>
              <a:t> SOLO’ 입니다.</a:t>
            </a:r>
            <a:endParaRPr lang="ko-KR" altLang="en-US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스레드 구성입니다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해당 시뮬레이터는 총 </a:t>
            </a:r>
            <a:r>
              <a:rPr lang="en-US" altLang="ko-KR" sz="1300">
                <a:latin typeface="맑은 고딕"/>
              </a:rPr>
              <a:t>8</a:t>
            </a:r>
            <a:r>
              <a:rPr lang="ko-KR" altLang="en-US" sz="1300">
                <a:latin typeface="맑은 고딕"/>
              </a:rPr>
              <a:t>개의 스레드로 구성 되어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먼저 ‘중앙 제어 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는 자신의 제외한 </a:t>
            </a:r>
            <a:r>
              <a:rPr lang="en-US" altLang="ko-KR" sz="1300">
                <a:latin typeface="맑은 고딕"/>
              </a:rPr>
              <a:t>7</a:t>
            </a:r>
            <a:r>
              <a:rPr lang="ko-KR" altLang="en-US" sz="1300">
                <a:latin typeface="맑은 고딕"/>
              </a:rPr>
              <a:t>개의 스레드를 관리하는 중추 역할을 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Time 스레드’는 동작한 총 시간과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Clean 공정을 진행한 시간을 측정하여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최종 Throughput을 연산합니다.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스레드는 모듈 별 웨이퍼의 이동을 담당하는 스레드입니다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실제 공정장비에서 웨이퍼는 크게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)LPM, 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)Load Lock </a:t>
            </a:r>
            <a:r>
              <a:rPr lang="ko-KR" altLang="en-US" sz="1300">
                <a:latin typeface="맑은 고딕"/>
              </a:rPr>
              <a:t>그리고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)Process,</a:t>
            </a:r>
            <a:r>
              <a:rPr lang="ko-KR" altLang="en-US" sz="1300">
                <a:latin typeface="맑은 고딕"/>
              </a:rPr>
              <a:t> 이렇게 </a:t>
            </a:r>
            <a:r>
              <a:rPr lang="en-US" altLang="ko-KR" sz="1300">
                <a:latin typeface="맑은 고딕"/>
              </a:rPr>
              <a:t>3</a:t>
            </a:r>
            <a:r>
              <a:rPr lang="ko-KR" altLang="en-US" sz="1300">
                <a:latin typeface="맑은 고딕"/>
              </a:rPr>
              <a:t>개의 모듈을 거쳐 이동하게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그리고 위 </a:t>
            </a: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개의 스레드가 모듈 간의 연결고리 역할을 하도록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Layout" Target="../slideLayouts/slideLayout8.xml"  /><Relationship Id="rId3" Type="http://schemas.openxmlformats.org/officeDocument/2006/relationships/slideLayout" Target="../slideLayouts/slideLayout9.xml"  /><Relationship Id="rId4" Type="http://schemas.openxmlformats.org/officeDocument/2006/relationships/slideLayout" Target="../slideLayouts/slideLayout10.xml"  /><Relationship Id="rId5" Type="http://schemas.openxmlformats.org/officeDocument/2006/relationships/slideLayout" Target="../slideLayouts/slideLayout11.xml"  /><Relationship Id="rId6" Type="http://schemas.openxmlformats.org/officeDocument/2006/relationships/slideLayout" Target="../slideLayouts/slideLayout12.xml"  /><Relationship Id="rId7" Type="http://schemas.openxmlformats.org/officeDocument/2006/relationships/theme" Target="../theme/theme2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9.png"  /><Relationship Id="rId4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8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8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18.png"  /><Relationship Id="rId4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1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18.png"  /><Relationship Id="rId4" Type="http://schemas.openxmlformats.org/officeDocument/2006/relationships/image" Target="../media/image2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1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jpeg"  /><Relationship Id="rId6" Type="http://schemas.openxmlformats.org/officeDocument/2006/relationships/image" Target="../media/image16.jpe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</a:p>
        </p:txBody>
      </p:sp>
      <p:sp>
        <p:nvSpPr>
          <p:cNvPr id="1009" name="TextBox 1008"/>
          <p:cNvSpPr txBox="1"/>
          <p:nvPr/>
        </p:nvSpPr>
        <p:spPr>
          <a:xfrm>
            <a:off x="2801801" y="4520945"/>
            <a:ext cx="6586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 smtClean="0">
                <a:latin typeface="+mn-ea"/>
              </a:rPr>
              <a:t>한성현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err="1" smtClean="0">
                <a:latin typeface="+mn-ea"/>
              </a:rPr>
              <a:t>계민석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김서윤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김재곤</a:t>
            </a:r>
            <a:endParaRPr lang="ko-KR" altLang="en-US" sz="24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996B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 rot="10800000"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 rot="10800000"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FF00FF"/>
            </a:solidFill>
            <a:prstDash val="solid"/>
            <a:tailEnd type="arrow"/>
          </a:ln>
        </p:spPr>
      </p:cxnSp>
      <p:cxnSp>
        <p:nvCxnSpPr>
          <p:cNvPr id="9" name="직선 화살표 연결선 8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/>
          <p:cNvCxnSpPr/>
          <p:nvPr/>
        </p:nvCxnSpPr>
        <p:spPr>
          <a:xfrm>
            <a:off x="480487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직선 화살표 연결선 11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TextBox 13"/>
          <p:cNvSpPr txBox="1"/>
          <p:nvPr/>
        </p:nvSpPr>
        <p:spPr>
          <a:xfrm>
            <a:off x="2570007" y="4881896"/>
            <a:ext cx="2304677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latin typeface="맑은 고딕"/>
              </a:rPr>
              <a:t>Central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0007" y="5342120"/>
            <a:ext cx="1023862" cy="39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7128" y="4881896"/>
            <a:ext cx="2438460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LPM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to 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7128" y="5334810"/>
            <a:ext cx="1219229" cy="387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45150" y="4902261"/>
            <a:ext cx="2438460" cy="39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PM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90B6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3968" y="698344"/>
            <a:ext cx="8743713" cy="43088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dirty="0">
                <a:latin typeface="맑은 고딕"/>
              </a:rPr>
              <a:t>LL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Module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2</a:t>
            </a:r>
            <a:r>
              <a:rPr lang="ko-KR" altLang="en-US" sz="2200" dirty="0">
                <a:latin typeface="맑은 고딕"/>
              </a:rPr>
              <a:t>개</a:t>
            </a:r>
            <a:r>
              <a:rPr lang="en-US" altLang="ko-KR" sz="2200" dirty="0">
                <a:latin typeface="맑은 고딕"/>
              </a:rPr>
              <a:t> / LL Slot 4</a:t>
            </a:r>
            <a:r>
              <a:rPr lang="ko-KR" altLang="en-US" sz="2200" dirty="0">
                <a:latin typeface="맑은 고딕"/>
              </a:rPr>
              <a:t>개 </a:t>
            </a:r>
            <a:r>
              <a:rPr lang="en-US" altLang="ko-KR" sz="2200" dirty="0">
                <a:latin typeface="맑은 고딕"/>
              </a:rPr>
              <a:t>/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PM Module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2</a:t>
            </a:r>
            <a:r>
              <a:rPr lang="ko-KR" altLang="en-US" sz="2200" dirty="0">
                <a:latin typeface="맑은 고딕"/>
              </a:rPr>
              <a:t>개 </a:t>
            </a:r>
            <a:r>
              <a:rPr lang="en-US" altLang="ko-KR" sz="2200" dirty="0">
                <a:latin typeface="맑은 고딕"/>
              </a:rPr>
              <a:t>/</a:t>
            </a:r>
            <a:r>
              <a:rPr lang="ko-KR" altLang="en-US" sz="2200" dirty="0">
                <a:latin typeface="맑은 고딕"/>
              </a:rPr>
              <a:t> </a:t>
            </a:r>
            <a:r>
              <a:rPr lang="en-US" altLang="ko-KR" sz="2200" dirty="0">
                <a:latin typeface="맑은 고딕"/>
              </a:rPr>
              <a:t>PM Slot 4</a:t>
            </a:r>
            <a:r>
              <a:rPr lang="ko-KR" altLang="en-US" sz="2200" dirty="0">
                <a:latin typeface="맑은 고딕"/>
              </a:rPr>
              <a:t>개</a:t>
            </a:r>
            <a:r>
              <a:rPr lang="en-US" altLang="ko-KR" sz="2200" dirty="0">
                <a:latin typeface="맑은 고딕"/>
              </a:rPr>
              <a:t> 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TextBox 57"/>
          <p:cNvSpPr txBox="1"/>
          <p:nvPr/>
        </p:nvSpPr>
        <p:spPr>
          <a:xfrm>
            <a:off x="9345150" y="5332786"/>
            <a:ext cx="695918" cy="38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480487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직선 화살표 연결선 163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직선 화살표 연결선 164"/>
          <p:cNvCxnSpPr/>
          <p:nvPr/>
        </p:nvCxnSpPr>
        <p:spPr>
          <a:xfrm>
            <a:off x="480487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TextBox 165"/>
          <p:cNvSpPr txBox="1"/>
          <p:nvPr/>
        </p:nvSpPr>
        <p:spPr>
          <a:xfrm>
            <a:off x="2570007" y="5809063"/>
            <a:ext cx="1701645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 to LL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165769" y="5809063"/>
            <a:ext cx="1951733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OUT</a:t>
            </a:r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312236" y="14093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FF00FF"/>
            </a:solidFill>
            <a:prstDash val="solid"/>
            <a:tailEnd type="arrow"/>
          </a:ln>
        </p:spPr>
      </p:cxnSp>
      <p:cxnSp>
        <p:nvCxnSpPr>
          <p:cNvPr id="169" name="직선 화살표 연결선 168"/>
          <p:cNvCxnSpPr/>
          <p:nvPr/>
        </p:nvCxnSpPr>
        <p:spPr>
          <a:xfrm>
            <a:off x="312237" y="173262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7" name="직선 화살표 연결선 176"/>
          <p:cNvCxnSpPr/>
          <p:nvPr/>
        </p:nvCxnSpPr>
        <p:spPr>
          <a:xfrm>
            <a:off x="156633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직선 화살표 연결선 181"/>
          <p:cNvCxnSpPr/>
          <p:nvPr/>
        </p:nvCxnSpPr>
        <p:spPr>
          <a:xfrm>
            <a:off x="2786536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직선 화살표 연결선 182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직선 화살표 연결선 191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직선 화살표 연결선 196"/>
          <p:cNvCxnSpPr/>
          <p:nvPr/>
        </p:nvCxnSpPr>
        <p:spPr>
          <a:xfrm>
            <a:off x="3983346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직선 화살표 연결선 198"/>
          <p:cNvCxnSpPr/>
          <p:nvPr/>
        </p:nvCxnSpPr>
        <p:spPr>
          <a:xfrm>
            <a:off x="335631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직선 화살표 연결선 199"/>
          <p:cNvCxnSpPr/>
          <p:nvPr/>
        </p:nvCxnSpPr>
        <p:spPr>
          <a:xfrm>
            <a:off x="1566335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직선 화살표 연결선 200"/>
          <p:cNvCxnSpPr/>
          <p:nvPr/>
        </p:nvCxnSpPr>
        <p:spPr>
          <a:xfrm>
            <a:off x="2786539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직선 화살표 연결선 201"/>
          <p:cNvCxnSpPr/>
          <p:nvPr/>
        </p:nvCxnSpPr>
        <p:spPr>
          <a:xfrm>
            <a:off x="4006740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직선 화살표 연결선 202"/>
          <p:cNvCxnSpPr/>
          <p:nvPr/>
        </p:nvCxnSpPr>
        <p:spPr>
          <a:xfrm>
            <a:off x="400673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직선 화살표 연결선 203"/>
          <p:cNvCxnSpPr/>
          <p:nvPr/>
        </p:nvCxnSpPr>
        <p:spPr>
          <a:xfrm>
            <a:off x="5226938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직선 화살표 연결선 205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직사각형 208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4" name="직선 화살표 연결선 213"/>
          <p:cNvCxnSpPr/>
          <p:nvPr/>
        </p:nvCxnSpPr>
        <p:spPr>
          <a:xfrm>
            <a:off x="5203544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직선 화살표 연결선 214"/>
          <p:cNvCxnSpPr/>
          <p:nvPr/>
        </p:nvCxnSpPr>
        <p:spPr>
          <a:xfrm>
            <a:off x="7577274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직선 화살표 연결선 215"/>
          <p:cNvCxnSpPr/>
          <p:nvPr/>
        </p:nvCxnSpPr>
        <p:spPr>
          <a:xfrm>
            <a:off x="760066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직사각형 216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8" name="직선 화살표 연결선 217"/>
          <p:cNvCxnSpPr/>
          <p:nvPr/>
        </p:nvCxnSpPr>
        <p:spPr>
          <a:xfrm>
            <a:off x="882086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직선 화살표 연결선 218"/>
          <p:cNvCxnSpPr/>
          <p:nvPr/>
        </p:nvCxnSpPr>
        <p:spPr>
          <a:xfrm>
            <a:off x="8797476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직선 화살표 연결선 219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직선 화살표 연결선 220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TextBox 223"/>
          <p:cNvSpPr txBox="1"/>
          <p:nvPr/>
        </p:nvSpPr>
        <p:spPr>
          <a:xfrm>
            <a:off x="3241693" y="29152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</a:rPr>
              <a:t>PM1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545825" y="336406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PM2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577673" y="2297918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LL(Vent)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06474" y="2294692"/>
            <a:ext cx="1078508" cy="33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LL(Pump)</a:t>
            </a:r>
          </a:p>
        </p:txBody>
      </p:sp>
      <p:sp>
        <p:nvSpPr>
          <p:cNvPr id="229" name="직사각형 228"/>
          <p:cNvSpPr/>
          <p:nvPr/>
        </p:nvSpPr>
        <p:spPr>
          <a:xfrm>
            <a:off x="2763142" y="1938752"/>
            <a:ext cx="1220201" cy="870180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7</a:t>
            </a:r>
          </a:p>
        </p:txBody>
      </p:sp>
      <p:sp>
        <p:nvSpPr>
          <p:cNvPr id="232" name="TextBox 8"/>
          <p:cNvSpPr txBox="1"/>
          <p:nvPr/>
        </p:nvSpPr>
        <p:spPr>
          <a:xfrm>
            <a:off x="190500" y="28575"/>
            <a:ext cx="3792843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3-2. Thread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흐름도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645023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ko-KR" altLang="en-US" sz="3200" b="1">
                <a:latin typeface="맑은 고딕"/>
                <a:cs typeface="Arial Unicode MS"/>
              </a:rPr>
              <a:t>기존 </a:t>
            </a:r>
            <a:r>
              <a:rPr lang="en-US" altLang="ko-KR" sz="3200" b="1">
                <a:latin typeface="맑은 고딕"/>
                <a:cs typeface="Arial Unicode MS"/>
              </a:rPr>
              <a:t>UI</a:t>
            </a:r>
            <a:endParaRPr lang="ko-KR" altLang="en-US" sz="3200" b="1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607824"/>
            <a:ext cx="5448272" cy="4315682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603434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ko-KR" altLang="en-US" sz="3200" b="1">
                <a:latin typeface="맑은 고딕"/>
                <a:cs typeface="Arial Unicode MS"/>
              </a:rPr>
              <a:t>신규 </a:t>
            </a:r>
            <a:r>
              <a:rPr lang="en-US" altLang="ko-KR" sz="3200" b="1">
                <a:latin typeface="맑은 고딕"/>
                <a:cs typeface="Arial Unicode MS"/>
              </a:rPr>
              <a:t>UI</a:t>
            </a:r>
            <a:endParaRPr lang="ko-KR" altLang="en-US" sz="3200" b="1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6604" y="1574202"/>
            <a:ext cx="5812309" cy="4349304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0368" y="708485"/>
            <a:ext cx="7271264" cy="5441029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6A057B8-065F-1666-FCD4-EC6EAE628826}"/>
              </a:ext>
            </a:extLst>
          </p:cNvPr>
          <p:cNvGrpSpPr/>
          <p:nvPr/>
        </p:nvGrpSpPr>
        <p:grpSpPr>
          <a:xfrm>
            <a:off x="2040783" y="708485"/>
            <a:ext cx="8130193" cy="5340479"/>
            <a:chOff x="2040783" y="708485"/>
            <a:chExt cx="8130193" cy="5340479"/>
          </a:xfrm>
        </p:grpSpPr>
        <p:sp>
          <p:nvSpPr>
            <p:cNvPr id="14" name="직사각형 9"/>
            <p:cNvSpPr/>
            <p:nvPr/>
          </p:nvSpPr>
          <p:spPr>
            <a:xfrm>
              <a:off x="2598235" y="879940"/>
              <a:ext cx="7031642" cy="504000"/>
            </a:xfrm>
            <a:prstGeom prst="rect">
              <a:avLst/>
            </a:prstGeom>
            <a:noFill/>
            <a:ln w="57150">
              <a:solidFill>
                <a:srgbClr val="FF0000">
                  <a:alpha val="100000"/>
                </a:srgbClr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2" name="직사각형 9">
              <a:extLst>
                <a:ext uri="{FF2B5EF4-FFF2-40B4-BE49-F238E27FC236}">
                  <a16:creationId xmlns:a16="http://schemas.microsoft.com/office/drawing/2014/main" id="{34A9583F-DF36-17C6-9211-E7A4E2DD9BA6}"/>
                </a:ext>
              </a:extLst>
            </p:cNvPr>
            <p:cNvSpPr/>
            <p:nvPr/>
          </p:nvSpPr>
          <p:spPr>
            <a:xfrm>
              <a:off x="2598236" y="1455035"/>
              <a:ext cx="1656000" cy="3168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3" name="직사각형 9">
              <a:extLst>
                <a:ext uri="{FF2B5EF4-FFF2-40B4-BE49-F238E27FC236}">
                  <a16:creationId xmlns:a16="http://schemas.microsoft.com/office/drawing/2014/main" id="{9143C103-4083-6FE3-12C8-A44FDF511E9C}"/>
                </a:ext>
              </a:extLst>
            </p:cNvPr>
            <p:cNvSpPr/>
            <p:nvPr/>
          </p:nvSpPr>
          <p:spPr>
            <a:xfrm>
              <a:off x="7973083" y="1466186"/>
              <a:ext cx="1656000" cy="2664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4" name="직사각형 9">
              <a:extLst>
                <a:ext uri="{FF2B5EF4-FFF2-40B4-BE49-F238E27FC236}">
                  <a16:creationId xmlns:a16="http://schemas.microsoft.com/office/drawing/2014/main" id="{A39D43A3-828B-B71F-C99F-2D54DCFC502A}"/>
                </a:ext>
              </a:extLst>
            </p:cNvPr>
            <p:cNvSpPr/>
            <p:nvPr/>
          </p:nvSpPr>
          <p:spPr>
            <a:xfrm>
              <a:off x="4348974" y="1450845"/>
              <a:ext cx="3528000" cy="3168000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id="{19732C59-4372-3934-1340-DF5BE8F8294A}"/>
                </a:ext>
              </a:extLst>
            </p:cNvPr>
            <p:cNvSpPr/>
            <p:nvPr/>
          </p:nvSpPr>
          <p:spPr>
            <a:xfrm>
              <a:off x="7963108" y="4237468"/>
              <a:ext cx="1656000" cy="1800000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967091-BADC-0918-9E75-0F68821F1C50}"/>
                </a:ext>
              </a:extLst>
            </p:cNvPr>
            <p:cNvSpPr/>
            <p:nvPr/>
          </p:nvSpPr>
          <p:spPr>
            <a:xfrm>
              <a:off x="2598234" y="4716964"/>
              <a:ext cx="5278740" cy="1332000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F72F762-8FC3-8C0E-9785-4C160D34F7EF}"/>
                </a:ext>
              </a:extLst>
            </p:cNvPr>
            <p:cNvGrpSpPr/>
            <p:nvPr/>
          </p:nvGrpSpPr>
          <p:grpSpPr>
            <a:xfrm>
              <a:off x="2046368" y="708485"/>
              <a:ext cx="414000" cy="423455"/>
              <a:chOff x="2046368" y="708485"/>
              <a:chExt cx="414000" cy="423455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46368" y="716683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D0765-8518-0AB1-F8CF-DA2D514FAE04}"/>
                  </a:ext>
                </a:extLst>
              </p:cNvPr>
              <p:cNvSpPr txBox="1"/>
              <p:nvPr/>
            </p:nvSpPr>
            <p:spPr>
              <a:xfrm>
                <a:off x="2094523" y="708485"/>
                <a:ext cx="3176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1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6637AC9-9A40-5E26-23FC-57BFA8ECD4BA}"/>
                </a:ext>
              </a:extLst>
            </p:cNvPr>
            <p:cNvGrpSpPr/>
            <p:nvPr/>
          </p:nvGrpSpPr>
          <p:grpSpPr>
            <a:xfrm>
              <a:off x="2040783" y="1383940"/>
              <a:ext cx="414000" cy="416387"/>
              <a:chOff x="1248787" y="1555395"/>
              <a:chExt cx="414000" cy="416387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6F4BA0B-A45A-C0E8-A2EA-A5A3B440DFB4}"/>
                  </a:ext>
                </a:extLst>
              </p:cNvPr>
              <p:cNvSpPr/>
              <p:nvPr/>
            </p:nvSpPr>
            <p:spPr>
              <a:xfrm>
                <a:off x="1248787" y="1556525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DC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E3936-EF9D-A9FB-412C-28C577B8E23F}"/>
                  </a:ext>
                </a:extLst>
              </p:cNvPr>
              <p:cNvSpPr txBox="1"/>
              <p:nvPr/>
            </p:nvSpPr>
            <p:spPr>
              <a:xfrm>
                <a:off x="1297392" y="1555395"/>
                <a:ext cx="316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2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6DF15D-CB3E-F779-562F-95579B796615}"/>
                </a:ext>
              </a:extLst>
            </p:cNvPr>
            <p:cNvGrpSpPr/>
            <p:nvPr/>
          </p:nvGrpSpPr>
          <p:grpSpPr>
            <a:xfrm>
              <a:off x="4425057" y="1555395"/>
              <a:ext cx="414000" cy="415257"/>
              <a:chOff x="1102065" y="2698537"/>
              <a:chExt cx="414000" cy="41525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91598A9-878F-1C41-CE4A-63C6400F3C3F}"/>
                  </a:ext>
                </a:extLst>
              </p:cNvPr>
              <p:cNvSpPr/>
              <p:nvPr/>
            </p:nvSpPr>
            <p:spPr>
              <a:xfrm>
                <a:off x="1102065" y="2698537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BCD4AD-1C31-97AA-AA16-7939539E17F7}"/>
                  </a:ext>
                </a:extLst>
              </p:cNvPr>
              <p:cNvSpPr txBox="1"/>
              <p:nvPr/>
            </p:nvSpPr>
            <p:spPr>
              <a:xfrm>
                <a:off x="1205565" y="2706110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3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6FF3779-3CD5-6C10-9431-1AA4BFDD2A31}"/>
                </a:ext>
              </a:extLst>
            </p:cNvPr>
            <p:cNvGrpSpPr/>
            <p:nvPr/>
          </p:nvGrpSpPr>
          <p:grpSpPr>
            <a:xfrm>
              <a:off x="2046287" y="4711573"/>
              <a:ext cx="414000" cy="415257"/>
              <a:chOff x="1309065" y="4275009"/>
              <a:chExt cx="414000" cy="415257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9453FED-F8CA-E21B-7913-99FC85B4BF39}"/>
                  </a:ext>
                </a:extLst>
              </p:cNvPr>
              <p:cNvSpPr/>
              <p:nvPr/>
            </p:nvSpPr>
            <p:spPr>
              <a:xfrm>
                <a:off x="1309065" y="4275009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E54119-9182-6229-55CC-B1260AA18996}"/>
                  </a:ext>
                </a:extLst>
              </p:cNvPr>
              <p:cNvSpPr txBox="1"/>
              <p:nvPr/>
            </p:nvSpPr>
            <p:spPr>
              <a:xfrm>
                <a:off x="1383175" y="4282582"/>
                <a:ext cx="2529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4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696CEFD-3688-DFA3-8E51-7F11DBAD1C9C}"/>
                </a:ext>
              </a:extLst>
            </p:cNvPr>
            <p:cNvGrpSpPr/>
            <p:nvPr/>
          </p:nvGrpSpPr>
          <p:grpSpPr>
            <a:xfrm>
              <a:off x="9756976" y="4181484"/>
              <a:ext cx="414000" cy="415257"/>
              <a:chOff x="10244961" y="4181484"/>
              <a:chExt cx="414000" cy="4152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59E6C2D-E240-A71B-6422-D2654F8E54F1}"/>
                  </a:ext>
                </a:extLst>
              </p:cNvPr>
              <p:cNvSpPr/>
              <p:nvPr/>
            </p:nvSpPr>
            <p:spPr>
              <a:xfrm>
                <a:off x="10244961" y="4181484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CA5E82-BCD4-F01A-E022-657A70AFBF41}"/>
                  </a:ext>
                </a:extLst>
              </p:cNvPr>
              <p:cNvSpPr txBox="1"/>
              <p:nvPr/>
            </p:nvSpPr>
            <p:spPr>
              <a:xfrm>
                <a:off x="10354868" y="4196631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5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0" name="직사각형 9"/>
          <p:cNvSpPr/>
          <p:nvPr/>
        </p:nvSpPr>
        <p:spPr>
          <a:xfrm>
            <a:off x="0" y="880946"/>
            <a:ext cx="5162249" cy="423421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masis MT Pro Black" panose="02040A04050005020304" pitchFamily="18" charset="0"/>
              </a:rPr>
              <a:t>1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pic>
        <p:nvPicPr>
          <p:cNvPr id="3" name="그림 2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361090"/>
            <a:ext cx="5726068" cy="817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803347"/>
            <a:ext cx="4196388" cy="1668045"/>
          </a:xfrm>
          <a:prstGeom prst="rect">
            <a:avLst/>
          </a:prstGeom>
        </p:spPr>
      </p:pic>
      <p:sp>
        <p:nvSpPr>
          <p:cNvPr id="40" name="직사각형 9"/>
          <p:cNvSpPr/>
          <p:nvPr/>
        </p:nvSpPr>
        <p:spPr>
          <a:xfrm>
            <a:off x="0" y="880946"/>
            <a:ext cx="5162249" cy="423421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76009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</a:p>
        </p:txBody>
      </p:sp>
      <p:sp>
        <p:nvSpPr>
          <p:cNvPr id="40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2" name="직사각형 9"/>
          <p:cNvSpPr/>
          <p:nvPr/>
        </p:nvSpPr>
        <p:spPr>
          <a:xfrm>
            <a:off x="0" y="1222429"/>
            <a:ext cx="1389866" cy="2682997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43" name="직사각형 9"/>
          <p:cNvSpPr/>
          <p:nvPr/>
        </p:nvSpPr>
        <p:spPr>
          <a:xfrm>
            <a:off x="3772383" y="1204295"/>
            <a:ext cx="1389866" cy="2224705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00DC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2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  <a:endParaRPr lang="en-US" altLang="ko-KR">
              <a:latin typeface="맑은 고딕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8914" y="1011704"/>
            <a:ext cx="3909031" cy="1186188"/>
          </a:xfrm>
          <a:prstGeom prst="rect">
            <a:avLst/>
          </a:prstGeom>
        </p:spPr>
      </p:pic>
      <p:pic>
        <p:nvPicPr>
          <p:cNvPr id="34" name="그림 2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28914" y="2893695"/>
            <a:ext cx="2185830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42" name="직사각형 9"/>
          <p:cNvSpPr/>
          <p:nvPr/>
        </p:nvSpPr>
        <p:spPr>
          <a:xfrm>
            <a:off x="0" y="1222429"/>
            <a:ext cx="1389866" cy="2682997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43" name="직사각형 9"/>
          <p:cNvSpPr/>
          <p:nvPr/>
        </p:nvSpPr>
        <p:spPr>
          <a:xfrm>
            <a:off x="3772383" y="1204295"/>
            <a:ext cx="1389866" cy="2224705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46" name="그림 4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312545" y="2893695"/>
            <a:ext cx="2250801" cy="35770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>
              <a:alpha val="100000"/>
            </a:srgbClr>
          </a:solidFill>
          <a:ln w="88900" cap="sq">
            <a:solidFill>
              <a:srgbClr val="ffffff">
                <a:alpha val="100000"/>
              </a:srgbClr>
            </a:solidFill>
            <a:miter/>
          </a:ln>
          <a:effectLst>
            <a:outerShdw blurRad="88900" algn="tl" rotWithShape="0">
              <a:srgbClr val="000000">
                <a:alpha val="4471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그림 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699565" y="4225925"/>
            <a:ext cx="487229" cy="193040"/>
          </a:xfrm>
          <a:prstGeom prst="rect">
            <a:avLst/>
          </a:prstGeom>
        </p:spPr>
      </p:pic>
      <p:pic>
        <p:nvPicPr>
          <p:cNvPr id="48" name="그림 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710420" y="5890577"/>
            <a:ext cx="266700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09600" y="1210664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800" b="1" i="0" kern="1200" baseline="0"/>
              <a:t>1.</a:t>
            </a:r>
            <a:r>
              <a:rPr lang="ko-KR" sz="2800" b="1" i="0" kern="1200" baseline="0"/>
              <a:t> 팀 구성 및 역할</a:t>
            </a:r>
            <a:endParaRPr lang="en-US" sz="2800" kern="120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7" name="직선 연결선 16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8" name="직사각형 17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599" y="2089809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800" b="1" i="0" kern="1200" baseline="0"/>
              <a:t>2.</a:t>
            </a:r>
            <a:r>
              <a:rPr lang="ko-KR" sz="2800" b="1" i="0" kern="1200" baseline="0"/>
              <a:t> 개</a:t>
            </a:r>
            <a:r>
              <a:rPr lang="ko-KR" altLang="en-US" sz="2800" b="1" i="0" kern="1200" baseline="0"/>
              <a:t>발 배경 및 개발 도구 </a:t>
            </a:r>
            <a:r>
              <a:rPr lang="en-US" altLang="ko-KR" sz="2800" b="1" i="0" kern="1200" baseline="0"/>
              <a:t>&amp;</a:t>
            </a:r>
            <a:r>
              <a:rPr lang="ko-KR" altLang="en-US" sz="2800" b="1" i="0" kern="1200" baseline="0"/>
              <a:t> 환경</a:t>
            </a:r>
          </a:p>
        </p:txBody>
      </p:sp>
      <p:sp>
        <p:nvSpPr>
          <p:cNvPr id="20" name="직선 연결선 19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3" name="직선 연결선 22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4" name="직사각형 23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1" y="2968955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3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en-US" altLang="ko-KR" sz="2800" b="1" i="0" kern="1200" baseline="0"/>
              <a:t>Thread </a:t>
            </a:r>
            <a:r>
              <a:rPr lang="ko-KR" altLang="en-US" sz="2800" b="1" i="0" kern="1200" baseline="0"/>
              <a:t>구성 및 흐름도</a:t>
            </a:r>
          </a:p>
        </p:txBody>
      </p:sp>
      <p:sp>
        <p:nvSpPr>
          <p:cNvPr id="26" name="직선 연결선 25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7" name="직사각형 26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1" y="3848100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4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en-US" sz="2800" b="1" i="0" kern="1200" baseline="0"/>
              <a:t>UI </a:t>
            </a:r>
            <a:r>
              <a:rPr lang="ko-KR" sz="2800" b="1" i="0" kern="1200" baseline="0"/>
              <a:t>구성</a:t>
            </a:r>
          </a:p>
        </p:txBody>
      </p:sp>
      <p:sp>
        <p:nvSpPr>
          <p:cNvPr id="29" name="직선 연결선 28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w="508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800" b="1" i="0" kern="1200" baseline="0"/>
              <a:t>5</a:t>
            </a:r>
            <a:r>
              <a:rPr lang="en-US" sz="2800" b="1" i="0" kern="1200" baseline="0"/>
              <a:t>.</a:t>
            </a:r>
            <a:r>
              <a:rPr lang="ko-KR" sz="2800" b="1" i="0" kern="1200" baseline="0"/>
              <a:t> </a:t>
            </a:r>
            <a:r>
              <a:rPr lang="ko-KR" altLang="en-US" sz="2800" b="1" i="0" kern="1200" baseline="0"/>
              <a:t>기대 효과</a:t>
            </a:r>
          </a:p>
        </p:txBody>
      </p:sp>
      <p:cxnSp>
        <p:nvCxnSpPr>
          <p:cNvPr id="32" name="직선 연결선 31"/>
          <p:cNvCxnSpPr/>
          <p:nvPr/>
        </p:nvCxnSpPr>
        <p:spPr>
          <a:xfrm rot="16200000" flipH="1">
            <a:off x="-2050211" y="3437984"/>
            <a:ext cx="5319622" cy="1"/>
          </a:xfrm>
          <a:prstGeom prst="line">
            <a:avLst/>
          </a:prstGeom>
          <a:ln w="63500"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8928829" y="3428460"/>
            <a:ext cx="5319622" cy="19050"/>
          </a:xfrm>
          <a:prstGeom prst="line">
            <a:avLst/>
          </a:prstGeom>
          <a:noFill/>
          <a:ln w="101600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47122" y="1222429"/>
            <a:ext cx="2743801" cy="2682997"/>
          </a:xfrm>
          <a:prstGeom prst="rect">
            <a:avLst/>
          </a:prstGeom>
          <a:noFill/>
          <a:ln w="635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1" name="타원 10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3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47122" y="1222429"/>
            <a:ext cx="2743801" cy="2682997"/>
          </a:xfrm>
          <a:prstGeom prst="rect">
            <a:avLst/>
          </a:prstGeom>
          <a:noFill/>
          <a:ln w="635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4099" y="1371423"/>
            <a:ext cx="5872097" cy="5068007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39571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699147"/>
            <a:ext cx="3813921" cy="1235612"/>
          </a:xfrm>
          <a:prstGeom prst="rect">
            <a:avLst/>
          </a:prstGeom>
          <a:noFill/>
          <a:ln w="635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2" name="타원 11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4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699147"/>
            <a:ext cx="3813921" cy="1235612"/>
          </a:xfrm>
          <a:prstGeom prst="rect">
            <a:avLst/>
          </a:prstGeom>
          <a:noFill/>
          <a:ln w="635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3825" y="2919915"/>
            <a:ext cx="7598175" cy="3258476"/>
          </a:xfrm>
          <a:prstGeom prst="rect">
            <a:avLst/>
          </a:prstGeom>
        </p:spPr>
      </p:pic>
      <p:sp>
        <p:nvSpPr>
          <p:cNvPr id="27" name="사각형: 둥근 모서리 26"/>
          <p:cNvSpPr/>
          <p:nvPr/>
        </p:nvSpPr>
        <p:spPr>
          <a:xfrm>
            <a:off x="4593825" y="3069566"/>
            <a:ext cx="1032336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5626161" y="3072676"/>
            <a:ext cx="1414326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4593824" y="3506860"/>
            <a:ext cx="1246629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6074636" y="3518804"/>
            <a:ext cx="965852" cy="40121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2" name="사각형: 둥근 모서리 31"/>
          <p:cNvSpPr/>
          <p:nvPr/>
        </p:nvSpPr>
        <p:spPr>
          <a:xfrm>
            <a:off x="4593825" y="3952038"/>
            <a:ext cx="2446662" cy="54298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1812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2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73365" y="3429000"/>
            <a:ext cx="1388884" cy="1505759"/>
          </a:xfrm>
          <a:prstGeom prst="rect">
            <a:avLst/>
          </a:prstGeom>
          <a:noFill/>
          <a:ln w="635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11" name="타원 10"/>
          <p:cNvSpPr/>
          <p:nvPr/>
        </p:nvSpPr>
        <p:spPr>
          <a:xfrm>
            <a:off x="5275905" y="740028"/>
            <a:ext cx="414000" cy="415257"/>
          </a:xfrm>
          <a:prstGeom prst="ellipse">
            <a:avLst/>
          </a:prstGeom>
          <a:noFill/>
          <a:ln w="381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D0765-8518-0AB1-F8CF-DA2D514FAE04}"/>
              </a:ext>
            </a:extLst>
          </p:cNvPr>
          <p:cNvSpPr txBox="1"/>
          <p:nvPr/>
        </p:nvSpPr>
        <p:spPr>
          <a:xfrm>
            <a:off x="5324060" y="731830"/>
            <a:ext cx="31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masis MT Pro Black" panose="02040A04050005020304" pitchFamily="18" charset="0"/>
              </a:rPr>
              <a:t>5</a:t>
            </a:r>
            <a:endParaRPr lang="ko-KR" altLang="en-US" sz="2000" b="1" dirty="0" err="1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70959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3773365" y="3429000"/>
            <a:ext cx="1388884" cy="1505759"/>
          </a:xfrm>
          <a:prstGeom prst="rect">
            <a:avLst/>
          </a:prstGeom>
          <a:noFill/>
          <a:ln w="635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pic>
        <p:nvPicPr>
          <p:cNvPr id="37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2080" y="835506"/>
            <a:ext cx="4149633" cy="11215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92079" y="2183553"/>
            <a:ext cx="4149633" cy="183194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92080" y="4242024"/>
            <a:ext cx="4170759" cy="1326438"/>
          </a:xfrm>
          <a:prstGeom prst="rect">
            <a:avLst/>
          </a:prstGeom>
        </p:spPr>
      </p:pic>
      <p:sp>
        <p:nvSpPr>
          <p:cNvPr id="40" name=""/>
          <p:cNvSpPr/>
          <p:nvPr/>
        </p:nvSpPr>
        <p:spPr>
          <a:xfrm>
            <a:off x="6292080" y="2183553"/>
            <a:ext cx="1991270" cy="1831944"/>
          </a:xfrm>
          <a:prstGeom prst="rect">
            <a:avLst/>
          </a:prstGeom>
          <a:noFill/>
          <a:ln w="50800">
            <a:solidFill>
              <a:srgbClr val="ff0000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1" name=""/>
          <p:cNvSpPr/>
          <p:nvPr/>
        </p:nvSpPr>
        <p:spPr>
          <a:xfrm rot="10800000">
            <a:off x="5056261" y="2118593"/>
            <a:ext cx="1039739" cy="10458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81124" y="676275"/>
            <a:ext cx="2208917" cy="5982230"/>
          </a:xfrm>
          <a:prstGeom prst="rect">
            <a:avLst/>
          </a:prstGeom>
        </p:spPr>
      </p:pic>
      <p:sp>
        <p:nvSpPr>
          <p:cNvPr id="43" name=""/>
          <p:cNvSpPr/>
          <p:nvPr/>
        </p:nvSpPr>
        <p:spPr>
          <a:xfrm>
            <a:off x="8366895" y="2183553"/>
            <a:ext cx="1991270" cy="1831945"/>
          </a:xfrm>
          <a:prstGeom prst="rect">
            <a:avLst/>
          </a:prstGeom>
          <a:noFill/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4" name=""/>
          <p:cNvSpPr/>
          <p:nvPr/>
        </p:nvSpPr>
        <p:spPr>
          <a:xfrm rot="10800000">
            <a:off x="5056260" y="2118593"/>
            <a:ext cx="1039739" cy="104589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48243" y="1464578"/>
            <a:ext cx="4865760" cy="2550919"/>
          </a:xfrm>
          <a:prstGeom prst="rect">
            <a:avLst/>
          </a:prstGeom>
        </p:spPr>
      </p:pic>
      <p:sp>
        <p:nvSpPr>
          <p:cNvPr id="46" name="타원 10"/>
          <p:cNvSpPr/>
          <p:nvPr/>
        </p:nvSpPr>
        <p:spPr>
          <a:xfrm>
            <a:off x="5701580" y="772158"/>
            <a:ext cx="414000" cy="415257"/>
          </a:xfrm>
          <a:prstGeom prst="ellipse">
            <a:avLst/>
          </a:prstGeom>
          <a:noFill/>
          <a:ln w="38100">
            <a:solidFill>
              <a:schemeClr val="lt1"/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chemeClr val="lt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7" name="TextBox 11"/>
          <p:cNvSpPr txBox="1"/>
          <p:nvPr/>
        </p:nvSpPr>
        <p:spPr>
          <a:xfrm>
            <a:off x="5749735" y="763960"/>
            <a:ext cx="31769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lt1"/>
                </a:solidFill>
                <a:latin typeface="Amasis MT Pro Black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lt1"/>
              </a:solidFill>
              <a:latin typeface="Amasis MT Pro Black"/>
            </a:endParaRPr>
          </a:p>
        </p:txBody>
      </p:sp>
      <p:sp>
        <p:nvSpPr>
          <p:cNvPr id="48" name="타원 10"/>
          <p:cNvSpPr/>
          <p:nvPr/>
        </p:nvSpPr>
        <p:spPr>
          <a:xfrm>
            <a:off x="5701580" y="2191751"/>
            <a:ext cx="414000" cy="415257"/>
          </a:xfrm>
          <a:prstGeom prst="ellipse">
            <a:avLst/>
          </a:prstGeom>
          <a:noFill/>
          <a:ln w="38100">
            <a:solidFill>
              <a:srgbClr val="ffffff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9" name="TextBox 11"/>
          <p:cNvSpPr txBox="1"/>
          <p:nvPr/>
        </p:nvSpPr>
        <p:spPr>
          <a:xfrm>
            <a:off x="5749735" y="2183553"/>
            <a:ext cx="31769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masis MT Pro Black"/>
              </a:rPr>
              <a:t>2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Amasis MT Pro Black"/>
            </a:endParaRPr>
          </a:p>
        </p:txBody>
      </p:sp>
      <p:sp>
        <p:nvSpPr>
          <p:cNvPr id="50" name="타원 10"/>
          <p:cNvSpPr/>
          <p:nvPr/>
        </p:nvSpPr>
        <p:spPr>
          <a:xfrm>
            <a:off x="5701580" y="4250222"/>
            <a:ext cx="414000" cy="415257"/>
          </a:xfrm>
          <a:prstGeom prst="ellipse">
            <a:avLst/>
          </a:prstGeom>
          <a:noFill/>
          <a:ln w="38100">
            <a:solidFill>
              <a:srgbClr val="ffffff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1" name="TextBox 11"/>
          <p:cNvSpPr txBox="1"/>
          <p:nvPr/>
        </p:nvSpPr>
        <p:spPr>
          <a:xfrm>
            <a:off x="5749735" y="4242024"/>
            <a:ext cx="31769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masis MT Pro Black"/>
              </a:rPr>
              <a:t>3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Amasis MT Pro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1" animBg="1"/>
      <p:bldP spid="40" grpId="2" animBg="1"/>
      <p:bldP spid="41" grpId="3" animBg="1"/>
      <p:bldP spid="43" grpId="4" animBg="1"/>
      <p:bldP spid="44" grpId="5" animBg="1"/>
      <p:bldP spid="43" grpId="6" animBg="1"/>
      <p:bldP spid="44" grpId="7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9357" y="562708"/>
            <a:ext cx="5322486" cy="6095797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14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907949" y="707871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907949" y="1937478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904759" y="3251780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0907949" y="5105335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72034" y="1087046"/>
            <a:ext cx="2976776" cy="4683907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694943" y="3181184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16200000" flipH="1">
            <a:off x="8771405" y="3608581"/>
            <a:ext cx="5574086" cy="0"/>
          </a:xfrm>
          <a:prstGeom prst="straightConnector1">
            <a:avLst/>
          </a:prstGeom>
          <a:ln w="38100">
            <a:solidFill>
              <a:srgbClr val="BE3D0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(System Config)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1" animBg="1"/>
      <p:bldP spid="26" grpId="2" animBg="1"/>
      <p:bldP spid="27" grpId="3" animBg="1"/>
      <p:bldP spid="38" grpId="4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15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34838" y="1829908"/>
            <a:ext cx="1041092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1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34838" y="3023580"/>
            <a:ext cx="1041092" cy="810840"/>
          </a:xfrm>
          <a:prstGeom prst="rect">
            <a:avLst/>
          </a:prstGeom>
          <a:solidFill>
            <a:srgbClr val="FFCEB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2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39554" y="4217252"/>
            <a:ext cx="1041092" cy="810840"/>
          </a:xfrm>
          <a:prstGeom prst="rect">
            <a:avLst/>
          </a:prstGeom>
          <a:solidFill>
            <a:srgbClr val="FFB589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3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7690" y="1829908"/>
            <a:ext cx="7779796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사용자가 장비의 흐름을 한눈에 파악 가능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27690" y="3023580"/>
            <a:ext cx="7779796" cy="81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발생한 문제에 대한 신속한 대응 가능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05388" y="4217252"/>
            <a:ext cx="7779796" cy="810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최적의 모듈 설정을 통한 효율 좋은 장비 제작</a:t>
            </a:r>
          </a:p>
        </p:txBody>
      </p:sp>
      <p:sp>
        <p:nvSpPr>
          <p:cNvPr id="39" name="TextBox 8"/>
          <p:cNvSpPr txBox="1"/>
          <p:nvPr/>
        </p:nvSpPr>
        <p:spPr>
          <a:xfrm>
            <a:off x="190500" y="28575"/>
            <a:ext cx="677205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5.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기대 효과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1996108" y="1606826"/>
            <a:ext cx="8199782" cy="364434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noFill/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7900" b="1">
                <a:solidFill>
                  <a:schemeClr val="dk1"/>
                </a:solidFill>
                <a:latin typeface="Consolas"/>
                <a:cs typeface="Arial Unicode MS"/>
              </a:rPr>
              <a:t>Thank You:)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3</a:t>
            </a:fld>
            <a:endParaRPr lang="en-US" altLang="en-US">
              <a:latin typeface="맑은 고딕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김재곤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김서윤</a:t>
            </a: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한성현</a:t>
            </a: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계민석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System Config UI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설계 및</a:t>
            </a:r>
            <a:r>
              <a:rPr kumimoji="0" lang="ko-KR" altLang="en-US" sz="2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kumimoji="0" lang="ko-KR" altLang="en-US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b="1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cs typeface="Arial Unicode MS"/>
              </a:rPr>
              <a:t> 설계 및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Input</a:t>
            </a:r>
            <a:r>
              <a:rPr lang="ko-KR" altLang="en-US" b="1">
                <a:solidFill>
                  <a:schemeClr val="tx1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chemeClr val="tx1"/>
                </a:solidFill>
                <a:latin typeface="맑은 고딕"/>
                <a:cs typeface="Arial Unicode MS"/>
              </a:rPr>
              <a:t>Machine UI + Main UI</a:t>
            </a:r>
            <a:endParaRPr kumimoji="0" sz="1800" b="1" i="0" u="none" strike="noStrike" kern="1200" cap="none" spc="0" normalizeH="0" baseline="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9294" y="3981660"/>
            <a:ext cx="5888114" cy="90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cs typeface="Arial Unicode MS"/>
              </a:rPr>
              <a:t>구현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Main UI</a:t>
            </a:r>
            <a:endParaRPr kumimoji="0" sz="1800" b="1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System Config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.cfg &amp; .csv 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MDB to Excel </a:t>
            </a: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과제 구현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직선 연결선 41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sp>
        <p:nvSpPr>
          <p:cNvPr id="48" name="사각형: 둥근 모서리 47"/>
          <p:cNvSpPr/>
          <p:nvPr/>
        </p:nvSpPr>
        <p:spPr>
          <a:xfrm>
            <a:off x="249858" y="3731972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300" b="1" dirty="0" smtClean="0">
                <a:solidFill>
                  <a:schemeClr val="dk1"/>
                </a:solidFill>
                <a:latin typeface="맑은 고딕"/>
                <a:cs typeface="Arial Unicode MS"/>
              </a:rPr>
              <a:t>System</a:t>
            </a:r>
            <a:endParaRPr lang="en-US" altLang="ko-KR" sz="2300" b="1" dirty="0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49" name="사각형: 둥근 모서리 48"/>
          <p:cNvSpPr/>
          <p:nvPr/>
        </p:nvSpPr>
        <p:spPr>
          <a:xfrm>
            <a:off x="249858" y="5218325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System </a:t>
            </a: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&amp;</a:t>
            </a: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Sub Project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249857" y="648516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/>
            </a:r>
            <a:b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(LPM - LL)</a:t>
            </a:r>
          </a:p>
        </p:txBody>
      </p:sp>
      <p:sp>
        <p:nvSpPr>
          <p:cNvPr id="56" name="사각형: 둥근 모서리 55"/>
          <p:cNvSpPr/>
          <p:nvPr/>
        </p:nvSpPr>
        <p:spPr>
          <a:xfrm>
            <a:off x="249858" y="2163443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(LL - PM)</a:t>
            </a:r>
          </a:p>
        </p:txBody>
      </p:sp>
      <p:sp>
        <p:nvSpPr>
          <p:cNvPr id="57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팀 구성 및 역할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4</a:t>
            </a:fld>
            <a:endParaRPr lang="en-US" altLang="en-US">
              <a:latin typeface="맑은 고딕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8628" y="2308448"/>
            <a:ext cx="1559050" cy="15590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00686" y="4711216"/>
            <a:ext cx="2514935" cy="1039506"/>
          </a:xfrm>
          <a:prstGeom prst="rect">
            <a:avLst/>
          </a:prstGeom>
        </p:spPr>
      </p:pic>
      <p:sp>
        <p:nvSpPr>
          <p:cNvPr id="22" name="사각형: 둥근 모서리 21"/>
          <p:cNvSpPr/>
          <p:nvPr/>
        </p:nvSpPr>
        <p:spPr>
          <a:xfrm>
            <a:off x="2568651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000" b="1">
                <a:solidFill>
                  <a:schemeClr val="dk1"/>
                </a:solidFill>
                <a:latin typeface="맑은 고딕"/>
                <a:cs typeface="Arial Unicode MS"/>
              </a:rPr>
              <a:t>Tool</a:t>
            </a:r>
          </a:p>
        </p:txBody>
      </p:sp>
      <p:sp>
        <p:nvSpPr>
          <p:cNvPr id="23" name="사각형: 둥근 모서리 22"/>
          <p:cNvSpPr/>
          <p:nvPr/>
        </p:nvSpPr>
        <p:spPr>
          <a:xfrm>
            <a:off x="6185628" y="1105799"/>
            <a:ext cx="4195443" cy="726182"/>
          </a:xfrm>
          <a:prstGeom prst="roundRect">
            <a:avLst>
              <a:gd name="adj" fmla="val 16667"/>
            </a:avLst>
          </a:prstGeom>
          <a:noFill/>
          <a:ln w="38100">
            <a:noFill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Language &amp; Library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1847751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67302" y="2110923"/>
            <a:ext cx="3620804" cy="4547582"/>
            <a:chOff x="6610177" y="2110923"/>
            <a:chExt cx="3620804" cy="454758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962550" y="3704349"/>
              <a:ext cx="2954156" cy="295415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725343" y="2287974"/>
              <a:ext cx="1428571" cy="1600000"/>
            </a:xfrm>
            <a:prstGeom prst="rect">
              <a:avLst/>
            </a:prstGeom>
          </p:spPr>
        </p:pic>
        <p:sp>
          <p:nvSpPr>
            <p:cNvPr id="25" name="사각형: 둥근 모서리 24"/>
            <p:cNvSpPr/>
            <p:nvPr/>
          </p:nvSpPr>
          <p:spPr>
            <a:xfrm>
              <a:off x="6610177" y="2110923"/>
              <a:ext cx="3620804" cy="4067840"/>
            </a:xfrm>
            <a:prstGeom prst="roundRect">
              <a:avLst>
                <a:gd name="adj" fmla="val 16667"/>
              </a:avLst>
            </a:prstGeom>
            <a:noFill/>
            <a:ln w="38100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</p:grpSp>
      <p:sp>
        <p:nvSpPr>
          <p:cNvPr id="27" name="TextBox 8"/>
          <p:cNvSpPr txBox="1"/>
          <p:nvPr/>
        </p:nvSpPr>
        <p:spPr>
          <a:xfrm>
            <a:off x="190500" y="28575"/>
            <a:ext cx="442037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개발환경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&amp;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도구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그림 17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직선 화살표 연결선 27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sp>
        <p:nvSpPr>
          <p:cNvPr id="30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 배경</a:t>
            </a:r>
          </a:p>
        </p:txBody>
      </p:sp>
      <p:pic>
        <p:nvPicPr>
          <p:cNvPr id="31" name="그림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454514" y="685621"/>
            <a:ext cx="7786127" cy="5826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1" animBg="1"/>
      <p:bldP spid="25" grpId="2" animBg="1"/>
      <p:bldP spid="28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5509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400" b="1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1" animBg="1"/>
      <p:bldP spid="51" grpId="2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424</ep:Words>
  <ep:PresentationFormat>와이드스크린</ep:PresentationFormat>
  <ep:Paragraphs>178</ep:Paragraphs>
  <ep:Slides>28</ep:Slides>
  <ep:Notes>28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ep:HeadingPairs>
  <ep:TitlesOfParts>
    <vt:vector size="30" baseType="lpstr">
      <vt:lpstr>사용자 테마1</vt:lpstr>
      <vt:lpstr>1_사용자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2022-10-28T08:03:20.924</dcterms:modified>
  <cp:revision>571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