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2" r:id="rId1"/>
  </p:sldMasterIdLst>
  <p:notesMasterIdLst>
    <p:notesMasterId r:id="rId2"/>
  </p:notesMasterIdLst>
  <p:handoutMasterIdLst>
    <p:handoutMasterId r:id="rId3"/>
  </p:handoutMasterIdLst>
  <p:sldIdLst>
    <p:sldId id="292" r:id="rId4"/>
    <p:sldId id="280" r:id="rId5"/>
    <p:sldId id="281" r:id="rId6"/>
    <p:sldId id="259" r:id="rId7"/>
    <p:sldId id="283" r:id="rId8"/>
    <p:sldId id="284" r:id="rId9"/>
    <p:sldId id="285" r:id="rId10"/>
    <p:sldId id="279" r:id="rId11"/>
    <p:sldId id="293" r:id="rId12"/>
    <p:sldId id="294" r:id="rId13"/>
    <p:sldId id="29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71002" autoAdjust="0"/>
  </p:normalViewPr>
  <p:slideViewPr>
    <p:cSldViewPr snapToGrid="0" snapToObjects="1">
      <p:cViewPr varScale="1">
        <p:scale>
          <a:sx n="100" d="100"/>
          <a:sy n="100" d="100"/>
        </p:scale>
        <p:origin x="3132" y="4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발표 순서는 다음과 같이 진행됩니다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Main UI</a:t>
            </a:r>
            <a:r>
              <a:rPr lang="ko-KR" altLang="en-US"/>
              <a:t>의 가운데에는 </a:t>
            </a:r>
            <a:r>
              <a:rPr lang="en-US" altLang="ko-KR"/>
              <a:t>Wafer</a:t>
            </a:r>
            <a:r>
              <a:rPr lang="ko-KR" altLang="en-US"/>
              <a:t>의 상태에 따라 색만 변화하는 모습만으로는 부족해보여 </a:t>
            </a:r>
            <a:r>
              <a:rPr lang="en-US" altLang="ko-KR"/>
              <a:t>PPT</a:t>
            </a:r>
            <a:r>
              <a:rPr lang="ko-KR" altLang="en-US"/>
              <a:t>를 통해 만든 그림들을 통하여 </a:t>
            </a:r>
            <a:r>
              <a:rPr lang="en-US" altLang="ko-KR"/>
              <a:t>Wafer</a:t>
            </a:r>
            <a:r>
              <a:rPr lang="ko-KR" altLang="en-US"/>
              <a:t>의 현재 상태와 이동경로를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저희 팀원들과 각자의 역할을 먼저 소개해 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먼저 김서윤 팀원은 </a:t>
            </a:r>
            <a:r>
              <a:rPr lang="en-US" altLang="ko-KR"/>
              <a:t>Main UI</a:t>
            </a:r>
            <a:r>
              <a:rPr lang="ko-KR" altLang="en-US"/>
              <a:t> 설계 및 제작 그리고 </a:t>
            </a:r>
            <a:r>
              <a:rPr lang="en-US" altLang="ko-KR"/>
              <a:t>Main UI</a:t>
            </a:r>
            <a:r>
              <a:rPr lang="ko-KR" altLang="en-US"/>
              <a:t>에 사용될 그림을 제작하였습니다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김재곤 팀원은 </a:t>
            </a:r>
            <a:r>
              <a:rPr lang="en-US" altLang="ko-KR"/>
              <a:t>FAB SOLO</a:t>
            </a:r>
            <a:r>
              <a:rPr lang="ko-KR" altLang="en-US"/>
              <a:t>의 파라미터를 설정할 수 있는 </a:t>
            </a:r>
            <a:r>
              <a:rPr lang="en-US" altLang="ko-KR"/>
              <a:t>System Info UI</a:t>
            </a:r>
            <a:r>
              <a:rPr lang="ko-KR" altLang="en-US"/>
              <a:t>를 설계 및 제작하였고 김서윤 팀원과 마찬가지로 그림 제작에 일관하였습니다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계민석 팀원은 </a:t>
            </a:r>
            <a:r>
              <a:rPr lang="en-US" altLang="ko-KR"/>
              <a:t>FAB SOLO</a:t>
            </a:r>
            <a:r>
              <a:rPr lang="ko-KR" altLang="en-US"/>
              <a:t>의 흐름도를 설계 및 구현 하고 </a:t>
            </a:r>
            <a:r>
              <a:rPr lang="en-US" altLang="ko-KR"/>
              <a:t>Main UI</a:t>
            </a:r>
            <a:r>
              <a:rPr lang="ko-KR" altLang="en-US"/>
              <a:t>에 결합하는 과정을 진행했습니다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저는 </a:t>
            </a:r>
            <a:r>
              <a:rPr lang="en-US" altLang="ko-KR"/>
              <a:t>System Info UI</a:t>
            </a:r>
            <a:r>
              <a:rPr lang="ko-KR" altLang="en-US"/>
              <a:t>의 기능을 구현하고 해당 파라미터들을 저장 및 불러오기와 더불어 </a:t>
            </a:r>
            <a:r>
              <a:rPr lang="en-US" altLang="ko-KR"/>
              <a:t>FAB SOLO</a:t>
            </a:r>
            <a:r>
              <a:rPr lang="ko-KR" altLang="en-US"/>
              <a:t>를 통해서 나온 결과를 저장 및 불러오기에 대한 기능을 구현하여습니다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하드웨어 장비를 구입하는데 있어 스펙을 확인하는 것은 고객들에게 있어 중요한 요소 중 하나입니다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옛말에 무엇이든건 듣는 것보다는 보는 것</a:t>
            </a:r>
            <a:r>
              <a:rPr lang="en-US" altLang="ko-KR"/>
              <a:t>,</a:t>
            </a:r>
            <a:r>
              <a:rPr lang="ko-KR" altLang="en-US"/>
              <a:t> 보는 것 보다는 실천하는 것이 효과가 크다는 말이 있듯이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직접 장비를 조작 후 고객이 원하는 스펙으로 커스텀으로 바로 구매를 할 수 있다면 추가적으로 발생 가능성이 있는 비용에 대한 생각은 고려하지 않아도 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하지만 시간이 오래 소모된다는 단점이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이와 반대로 시간 절약을 위해 장비의 스펙을 문서로만 확인하고 구매를 한다면 이후 추가 비용을 지불할 가능성이 높아질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이런 비용문제와 시간 절감을 동시에 할 수 있도록 하기위해 </a:t>
            </a:r>
            <a:r>
              <a:rPr lang="en-US" altLang="ko-KR"/>
              <a:t>FAB SOLO</a:t>
            </a:r>
            <a:r>
              <a:rPr lang="ko-KR" altLang="en-US"/>
              <a:t>를 개발하였습니다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</a:t>
            </a:r>
            <a:r>
              <a:rPr lang="en-US" altLang="ko-KR"/>
              <a:t>Visual Studio</a:t>
            </a:r>
            <a:r>
              <a:rPr lang="ko-KR" altLang="en-US"/>
              <a:t> 환경에서 언어는 </a:t>
            </a:r>
            <a:r>
              <a:rPr lang="en-US" altLang="ko-KR"/>
              <a:t>C++</a:t>
            </a:r>
            <a:r>
              <a:rPr lang="ko-KR" altLang="en-US"/>
              <a:t>로 라이브러리는 </a:t>
            </a:r>
            <a:r>
              <a:rPr lang="en-US" altLang="ko-KR"/>
              <a:t>MFC</a:t>
            </a:r>
            <a:r>
              <a:rPr lang="ko-KR" altLang="en-US"/>
              <a:t>를 이용하여 개발하였고 소스코드관리를 위해 </a:t>
            </a:r>
            <a:r>
              <a:rPr lang="en-US" altLang="ko-KR"/>
              <a:t>git</a:t>
            </a:r>
            <a:r>
              <a:rPr lang="ko-KR" altLang="en-US"/>
              <a:t>을 사용하였습니다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스레드와의 연결을 통해서 만들었는데요</a:t>
            </a:r>
            <a:r>
              <a:rPr lang="en-US" altLang="ko-KR"/>
              <a:t>,</a:t>
            </a:r>
            <a:r>
              <a:rPr lang="ko-KR" altLang="en-US"/>
              <a:t> 구성은 다음과 같습니다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중앙제어스레드는 작동 되어야 할 스레드를 관리해줍니다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Time</a:t>
            </a:r>
            <a:r>
              <a:rPr lang="ko-KR" altLang="en-US"/>
              <a:t>스레드는 </a:t>
            </a:r>
            <a:r>
              <a:rPr lang="en-US" altLang="ko-KR"/>
              <a:t>FAB SOLO</a:t>
            </a:r>
            <a:r>
              <a:rPr lang="ko-KR" altLang="en-US"/>
              <a:t>가 작동한 총 시간과 </a:t>
            </a:r>
            <a:r>
              <a:rPr lang="en-US" altLang="ko-KR"/>
              <a:t>Clean </a:t>
            </a:r>
            <a:r>
              <a:rPr lang="ko-KR" altLang="en-US"/>
              <a:t>공정이 진행된 과정을 측정하고 출력된</a:t>
            </a:r>
            <a:r>
              <a:rPr lang="en-US" altLang="ko-KR"/>
              <a:t> Wafer</a:t>
            </a:r>
            <a:r>
              <a:rPr lang="ko-KR" altLang="en-US"/>
              <a:t>수와 </a:t>
            </a:r>
            <a:r>
              <a:rPr lang="en-US" altLang="ko-KR"/>
              <a:t>Throughput</a:t>
            </a:r>
            <a:r>
              <a:rPr lang="ko-KR" altLang="en-US"/>
              <a:t>은 계산합니다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LPMtoLL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Aligner</a:t>
            </a:r>
            <a:r>
              <a:rPr lang="ko-KR" altLang="en-US"/>
              <a:t>과정을 진행한 뒤 </a:t>
            </a:r>
            <a:r>
              <a:rPr lang="en-US" altLang="ko-KR"/>
              <a:t>LL</a:t>
            </a:r>
            <a:r>
              <a:rPr lang="ko-KR" altLang="en-US"/>
              <a:t>로 옮기는 스레드 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가 있는 공간을 해당되는 과정에 따라 진공 또는 대기 상태로 만들어 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LL2PM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에 있는 </a:t>
            </a:r>
            <a:r>
              <a:rPr lang="en-US" altLang="ko-KR"/>
              <a:t>Wafer</a:t>
            </a:r>
            <a:r>
              <a:rPr lang="ko-KR" altLang="en-US"/>
              <a:t>를 순차적으로 </a:t>
            </a:r>
            <a:r>
              <a:rPr lang="en-US" altLang="ko-KR"/>
              <a:t>PM</a:t>
            </a:r>
            <a:r>
              <a:rPr lang="ko-KR" altLang="en-US"/>
              <a:t> 모듈로 옮기는 과정을 시행합니다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에 공정을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PM2LL</a:t>
            </a:r>
            <a:r>
              <a:rPr lang="ko-KR" altLang="en-US"/>
              <a:t>스레드는 </a:t>
            </a:r>
            <a:r>
              <a:rPr lang="en-US" altLang="ko-KR"/>
              <a:t>PM</a:t>
            </a:r>
            <a:r>
              <a:rPr lang="ko-KR" altLang="en-US"/>
              <a:t>스레드를통해 공정이 완료된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LL</a:t>
            </a:r>
            <a:r>
              <a:rPr lang="ko-KR" altLang="en-US"/>
              <a:t>로 옮기는 과정을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LL2OUT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스레드를 통하여 대기 상태로 전환된 </a:t>
            </a:r>
            <a:r>
              <a:rPr lang="en-US" altLang="ko-KR"/>
              <a:t>Wafer</a:t>
            </a:r>
            <a:r>
              <a:rPr lang="ko-KR" altLang="en-US"/>
              <a:t>들을 출력하는 과정을 진행합니다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의 스레드 흐름도를 위와 같이 </a:t>
            </a:r>
            <a:r>
              <a:rPr lang="en-US" altLang="ko-KR"/>
              <a:t>Load Lock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 </a:t>
            </a:r>
            <a:r>
              <a:rPr lang="en-US" altLang="ko-KR"/>
              <a:t>Process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개로 설정하였을때를 예시로 표현하였습니다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보시는 것과 같이 </a:t>
            </a:r>
            <a:r>
              <a:rPr lang="en-US" altLang="ko-KR"/>
              <a:t>Central Control</a:t>
            </a:r>
            <a:r>
              <a:rPr lang="ko-KR" altLang="en-US"/>
              <a:t>은 프로그램 종료시 까지 작동되면 다른 스레드를 순차적으로 동작시키는 역할을 하는 것을 보실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그와 동시에 </a:t>
            </a:r>
            <a:r>
              <a:rPr lang="en-US" altLang="ko-KR"/>
              <a:t>Time</a:t>
            </a:r>
            <a:r>
              <a:rPr lang="ko-KR" altLang="en-US"/>
              <a:t> 스레드도 동작하면서 </a:t>
            </a:r>
            <a:r>
              <a:rPr lang="en-US" altLang="ko-KR"/>
              <a:t>Simulator</a:t>
            </a:r>
            <a:r>
              <a:rPr lang="ko-KR" altLang="en-US"/>
              <a:t>의 동작시간을 측정하여 </a:t>
            </a:r>
            <a:r>
              <a:rPr lang="en-US" altLang="ko-KR"/>
              <a:t>Wafer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출력과 </a:t>
            </a:r>
            <a:r>
              <a:rPr lang="en-US" altLang="ko-KR"/>
              <a:t>Throughtput</a:t>
            </a:r>
            <a:r>
              <a:rPr lang="ko-KR" altLang="en-US"/>
              <a:t>을 계산하는데 이바지 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LPM2LL</a:t>
            </a:r>
            <a:r>
              <a:rPr lang="ko-KR" altLang="en-US"/>
              <a:t> 스레드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LL</a:t>
            </a:r>
            <a:r>
              <a:rPr lang="ko-KR" altLang="en-US"/>
              <a:t> 스레드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LL2PM</a:t>
            </a:r>
            <a:r>
              <a:rPr lang="ko-KR" altLang="en-US"/>
              <a:t>스레드는 모듈이 </a:t>
            </a:r>
            <a:r>
              <a:rPr lang="en-US" altLang="ko-KR"/>
              <a:t>2</a:t>
            </a:r>
            <a:r>
              <a:rPr lang="ko-KR" altLang="en-US"/>
              <a:t>개 이상일 경우 멀티스레드로 동작을 하여야 하는데 보시는 것과 같이 구현 되어져 있는 것을 확일하실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좀 더 자세한 흐름은 시연을 통해 보여드리겠습니다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네번째로 </a:t>
            </a:r>
            <a:r>
              <a:rPr lang="en-US" altLang="ko-KR"/>
              <a:t>UI</a:t>
            </a:r>
            <a:r>
              <a:rPr lang="ko-KR" altLang="en-US"/>
              <a:t> 구성에 대해서 설명드리겠습니다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기존 </a:t>
            </a:r>
            <a:r>
              <a:rPr lang="en-US" altLang="ko-KR"/>
              <a:t>UI</a:t>
            </a:r>
            <a:r>
              <a:rPr lang="ko-KR" altLang="en-US"/>
              <a:t>의 경우 타일 형식으로 되어있어서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</a:t>
            </a:r>
            <a:r>
              <a:rPr lang="en-US" altLang="ko-KR"/>
              <a:t>Main UI</a:t>
            </a:r>
            <a:r>
              <a:rPr lang="ko-KR" altLang="en-US"/>
              <a:t>의 상단에는 </a:t>
            </a:r>
            <a:r>
              <a:rPr lang="en-US" altLang="ko-KR"/>
              <a:t>Total Running  Time,</a:t>
            </a:r>
            <a:r>
              <a:rPr lang="ko-KR" altLang="en-US"/>
              <a:t> </a:t>
            </a:r>
            <a:r>
              <a:rPr lang="en-US" altLang="ko-KR"/>
              <a:t>Total Cleaning</a:t>
            </a:r>
            <a:r>
              <a:rPr lang="ko-KR" altLang="en-US"/>
              <a:t> </a:t>
            </a:r>
            <a:r>
              <a:rPr lang="en-US" altLang="ko-KR"/>
              <a:t>Time</a:t>
            </a:r>
            <a:r>
              <a:rPr lang="ko-KR" altLang="en-US"/>
              <a:t> 그리고 </a:t>
            </a:r>
            <a:r>
              <a:rPr lang="en-US" altLang="ko-KR"/>
              <a:t>Reuslt</a:t>
            </a:r>
            <a:r>
              <a:rPr lang="ko-KR" altLang="en-US"/>
              <a:t>를 배치하여서 현재 시뮬레이터가 가동된 총 시간과 </a:t>
            </a:r>
            <a:r>
              <a:rPr lang="en-US" altLang="ko-KR"/>
              <a:t>Clean</a:t>
            </a:r>
            <a:r>
              <a:rPr lang="ko-KR" altLang="en-US"/>
              <a:t>시간 그리고 공정이 완료된 </a:t>
            </a:r>
            <a:r>
              <a:rPr lang="en-US" altLang="ko-KR"/>
              <a:t>Wafer</a:t>
            </a:r>
            <a:r>
              <a:rPr lang="ko-KR" altLang="en-US"/>
              <a:t>와 </a:t>
            </a:r>
            <a:r>
              <a:rPr lang="en-US" altLang="ko-KR"/>
              <a:t>Throughput</a:t>
            </a:r>
            <a:r>
              <a:rPr lang="ko-KR" altLang="en-US"/>
              <a:t>을 알 수 있게 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Main UI</a:t>
            </a:r>
            <a:r>
              <a:rPr lang="ko-KR" altLang="en-US"/>
              <a:t>의 왼쪽은 </a:t>
            </a:r>
            <a:r>
              <a:rPr lang="en-US" altLang="ko-KR"/>
              <a:t>LPM</a:t>
            </a:r>
            <a:r>
              <a:rPr lang="ko-KR" altLang="en-US"/>
              <a:t>을 오른쪽은 </a:t>
            </a:r>
            <a:r>
              <a:rPr lang="en-US" altLang="ko-KR"/>
              <a:t>LoadL Lock</a:t>
            </a:r>
            <a:r>
              <a:rPr lang="ko-KR" altLang="en-US"/>
              <a:t>을 표현하였습니다</a:t>
            </a:r>
            <a:r>
              <a:rPr lang="en-US" altLang="ko-KR"/>
              <a:t>.</a:t>
            </a:r>
            <a:r>
              <a:rPr lang="ko-KR" altLang="en-US"/>
              <a:t>  오른쪽을 보시게 되면 </a:t>
            </a:r>
            <a:r>
              <a:rPr lang="en-US" altLang="ko-KR"/>
              <a:t>LPM</a:t>
            </a:r>
            <a:r>
              <a:rPr lang="ko-KR" altLang="en-US"/>
              <a:t>과</a:t>
            </a:r>
            <a:r>
              <a:rPr lang="en-US" altLang="ko-KR"/>
              <a:t> LL</a:t>
            </a:r>
            <a:r>
              <a:rPr lang="ko-KR" altLang="en-US"/>
              <a:t>에 </a:t>
            </a:r>
            <a:r>
              <a:rPr lang="en-US" altLang="ko-KR"/>
              <a:t>Wafer</a:t>
            </a:r>
            <a:r>
              <a:rPr lang="ko-KR" altLang="en-US"/>
              <a:t>의 상태에 따라 색이 변하시는 것을 볼 수 있습니다</a:t>
            </a:r>
            <a:r>
              <a:rPr lang="en-US" altLang="ko-KR"/>
              <a:t>.</a:t>
            </a:r>
            <a:r>
              <a:rPr lang="ko-KR" altLang="en-US"/>
              <a:t> 연두색은 공정전</a:t>
            </a:r>
            <a:r>
              <a:rPr lang="en-US" altLang="ko-KR"/>
              <a:t>,</a:t>
            </a:r>
            <a:r>
              <a:rPr lang="ko-KR" altLang="en-US"/>
              <a:t> 파란색은 공정후</a:t>
            </a:r>
            <a:r>
              <a:rPr lang="en-US" altLang="ko-KR"/>
              <a:t>,</a:t>
            </a:r>
            <a:r>
              <a:rPr lang="ko-KR" altLang="en-US"/>
              <a:t> 빨간색은 공정진행중 그리고 회색은 비어있는 것을 표현하였습니다</a:t>
            </a:r>
            <a:r>
              <a:rPr lang="en-US" altLang="ko-KR"/>
              <a:t>.</a:t>
            </a:r>
            <a:r>
              <a:rPr lang="ko-KR" altLang="en-US"/>
              <a:t> 또한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의 경우 </a:t>
            </a:r>
            <a:r>
              <a:rPr lang="en-US" altLang="ko-KR"/>
              <a:t>Vent</a:t>
            </a:r>
            <a:r>
              <a:rPr lang="ko-KR" altLang="en-US"/>
              <a:t>와 </a:t>
            </a:r>
            <a:r>
              <a:rPr lang="en-US" altLang="ko-KR"/>
              <a:t>Pump</a:t>
            </a:r>
            <a:r>
              <a:rPr lang="ko-KR" altLang="en-US"/>
              <a:t>가 이루어 지는데 해당 상태를 표현하기위해 </a:t>
            </a:r>
            <a:r>
              <a:rPr lang="en-US" altLang="ko-KR"/>
              <a:t>Progress bar</a:t>
            </a:r>
            <a:r>
              <a:rPr lang="ko-KR" altLang="en-US"/>
              <a:t>를 사용하였습니다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4.png"  /><Relationship Id="rId3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jpeg"  /><Relationship Id="rId6" Type="http://schemas.openxmlformats.org/officeDocument/2006/relationships/image" Target="../media/image12.jpe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30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009" name="TextBox 1008"/>
          <p:cNvSpPr txBox="1"/>
          <p:nvPr/>
        </p:nvSpPr>
        <p:spPr>
          <a:xfrm>
            <a:off x="3714750" y="3648075"/>
            <a:ext cx="476250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300" b="1">
                <a:latin typeface="+mn-ea"/>
                <a:ea typeface="+mn-ea"/>
              </a:rPr>
              <a:t>조장 </a:t>
            </a:r>
            <a:r>
              <a:rPr lang="en-US" altLang="ko-KR" sz="2300" b="1">
                <a:latin typeface="+mn-ea"/>
                <a:ea typeface="+mn-ea"/>
              </a:rPr>
              <a:t>:</a:t>
            </a:r>
            <a:r>
              <a:rPr lang="ko-KR" altLang="en-US" sz="2300" b="1">
                <a:latin typeface="+mn-ea"/>
                <a:ea typeface="+mn-ea"/>
              </a:rPr>
              <a:t> 한성현</a:t>
            </a:r>
            <a:endParaRPr lang="ko-KR" altLang="en-US" sz="2300" b="1">
              <a:latin typeface="+mn-ea"/>
              <a:ea typeface="+mn-ea"/>
            </a:endParaRPr>
          </a:p>
          <a:p>
            <a:pPr algn="ctr">
              <a:defRPr/>
            </a:pPr>
            <a:endParaRPr lang="ko-KR" altLang="en-US" sz="23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2300" b="1">
                <a:latin typeface="+mn-ea"/>
                <a:ea typeface="+mn-ea"/>
              </a:rPr>
              <a:t>조원 </a:t>
            </a:r>
            <a:r>
              <a:rPr lang="en-US" altLang="ko-KR" sz="2300" b="1">
                <a:latin typeface="+mn-ea"/>
                <a:ea typeface="+mn-ea"/>
              </a:rPr>
              <a:t>:</a:t>
            </a:r>
            <a:r>
              <a:rPr lang="ko-KR" altLang="en-US" sz="2300" b="1">
                <a:latin typeface="+mn-ea"/>
                <a:ea typeface="+mn-ea"/>
              </a:rPr>
              <a:t>계민석</a:t>
            </a:r>
            <a:r>
              <a:rPr lang="en-US" altLang="ko-KR" sz="2300" b="1">
                <a:latin typeface="+mn-ea"/>
                <a:ea typeface="+mn-ea"/>
              </a:rPr>
              <a:t>, </a:t>
            </a:r>
            <a:r>
              <a:rPr lang="ko-KR" altLang="en-US" sz="2300" b="1">
                <a:latin typeface="+mn-ea"/>
                <a:ea typeface="+mn-ea"/>
              </a:rPr>
              <a:t>김서윤</a:t>
            </a:r>
            <a:r>
              <a:rPr lang="en-US" altLang="ko-KR" sz="2300" b="1">
                <a:latin typeface="+mn-ea"/>
                <a:ea typeface="+mn-ea"/>
              </a:rPr>
              <a:t>, </a:t>
            </a:r>
            <a:r>
              <a:rPr lang="ko-KR" altLang="en-US" sz="2300" b="1">
                <a:latin typeface="+mn-ea"/>
                <a:ea typeface="+mn-ea"/>
              </a:rPr>
              <a:t>김재곤</a:t>
            </a:r>
            <a:endParaRPr lang="ko-KR" altLang="en-US" sz="23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6528914" y="846328"/>
            <a:ext cx="4946648" cy="5141446"/>
            <a:chOff x="6528914" y="846328"/>
            <a:chExt cx="4946648" cy="51414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689173" y="2702535"/>
              <a:ext cx="2096608" cy="3285238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78954" y="2702535"/>
              <a:ext cx="2096608" cy="3285239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604331" y="846328"/>
              <a:ext cx="3528860" cy="11854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28914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Port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27077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Lock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 rot="0">
            <a:off x="414643" y="1228215"/>
            <a:ext cx="5088185" cy="4401569"/>
            <a:chOff x="414643" y="1228215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14643" y="1228215"/>
              <a:ext cx="5088185" cy="4401569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14643" y="1733306"/>
              <a:ext cx="1341690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19793" y="1734228"/>
              <a:ext cx="1283035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256" y="1567738"/>
            <a:ext cx="5085498" cy="41598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63850" y="2010806"/>
            <a:ext cx="2666092" cy="2642700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4765194" y="3209925"/>
            <a:ext cx="1330806" cy="64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6096000" y="825031"/>
            <a:ext cx="5872097" cy="5614399"/>
            <a:chOff x="5716522" y="751541"/>
            <a:chExt cx="5872097" cy="5614399"/>
          </a:xfrm>
        </p:grpSpPr>
        <p:sp>
          <p:nvSpPr>
            <p:cNvPr id="8" name="TextBox 7"/>
            <p:cNvSpPr txBox="1"/>
            <p:nvPr/>
          </p:nvSpPr>
          <p:spPr>
            <a:xfrm>
              <a:off x="7638500" y="751541"/>
              <a:ext cx="20281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[</a:t>
              </a:r>
              <a:r>
                <a:rPr lang="ko-KR" altLang="en-US" sz="2000" b="1">
                  <a:latin typeface="Amasis MT Pro Black"/>
                </a:rPr>
                <a:t> </a:t>
              </a:r>
              <a:r>
                <a:rPr lang="en-US" altLang="ko-KR" sz="2000" b="1">
                  <a:latin typeface="Amasis MT Pro Black"/>
                </a:rPr>
                <a:t>System UI</a:t>
              </a:r>
              <a:r>
                <a:rPr lang="ko-KR" altLang="en-US" sz="2000" b="1">
                  <a:latin typeface="Amasis MT Pro Black"/>
                </a:rPr>
                <a:t> </a:t>
              </a:r>
              <a:r>
                <a:rPr lang="en-US" altLang="ko-KR" sz="2000" b="1">
                  <a:latin typeface="Amasis MT Pro Black"/>
                </a:rPr>
                <a:t>]</a:t>
              </a:r>
              <a:endParaRPr lang="en-US" altLang="ko-KR" sz="2000" b="1">
                <a:latin typeface="Amasis MT Pro Black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716522" y="1297933"/>
              <a:ext cx="5872097" cy="50680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910" y="1042734"/>
            <a:ext cx="4581427" cy="374753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2231" y="3780148"/>
            <a:ext cx="3308808" cy="1010116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3829984" y="3996965"/>
            <a:ext cx="1023001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5081928" y="1708963"/>
            <a:ext cx="6877695" cy="3947120"/>
            <a:chOff x="5081929" y="1708963"/>
            <a:chExt cx="6616735" cy="3947120"/>
          </a:xfrm>
        </p:grpSpPr>
        <p:sp>
          <p:nvSpPr>
            <p:cNvPr id="8" name="TextBox 7"/>
            <p:cNvSpPr txBox="1"/>
            <p:nvPr/>
          </p:nvSpPr>
          <p:spPr>
            <a:xfrm>
              <a:off x="5081929" y="1708963"/>
              <a:ext cx="2028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[Process Module 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6049344" y="1414466"/>
            <a:ext cx="4453046" cy="1353191"/>
            <a:chOff x="6049344" y="1507776"/>
            <a:chExt cx="4453046" cy="1353191"/>
          </a:xfrm>
        </p:grpSpPr>
        <p:sp>
          <p:nvSpPr>
            <p:cNvPr id="8" name="TextBox 7"/>
            <p:cNvSpPr txBox="1"/>
            <p:nvPr/>
          </p:nvSpPr>
          <p:spPr>
            <a:xfrm>
              <a:off x="9065474" y="2307282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X20 ~ x50 )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096000" y="2098861"/>
              <a:ext cx="2819794" cy="7621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49344" y="1507776"/>
              <a:ext cx="244151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Speed Control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6049344" y="3484986"/>
            <a:ext cx="4453046" cy="1848560"/>
            <a:chOff x="6049344" y="3429000"/>
            <a:chExt cx="4453046" cy="1848560"/>
          </a:xfrm>
        </p:grpSpPr>
        <p:sp>
          <p:nvSpPr>
            <p:cNvPr id="9" name="TextBox 8"/>
            <p:cNvSpPr txBox="1"/>
            <p:nvPr/>
          </p:nvSpPr>
          <p:spPr>
            <a:xfrm>
              <a:off x="6049344" y="3429000"/>
              <a:ext cx="1732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Save / Load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96000" y="4020085"/>
              <a:ext cx="2838846" cy="12574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065474" y="4479545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.csv, .cfg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299752" y="1231636"/>
            <a:ext cx="5088186" cy="4401569"/>
            <a:chOff x="299752" y="1231636"/>
            <a:chExt cx="5088186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046248" y="4020084"/>
              <a:ext cx="1341690" cy="160627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676" y="671265"/>
            <a:ext cx="5014817" cy="59423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(Info)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grpSp>
        <p:nvGrpSpPr>
          <p:cNvPr id="24" name="그룹 23"/>
          <p:cNvGrpSpPr/>
          <p:nvPr/>
        </p:nvGrpSpPr>
        <p:grpSpPr>
          <a:xfrm rot="0">
            <a:off x="5914053" y="975602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2033070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0863" y="3347372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40943" y="2185653"/>
            <a:ext cx="3807161" cy="4427945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699487" y="671265"/>
            <a:ext cx="3848618" cy="1345587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415181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8" y="1485463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5" name="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8" name="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  <a:endParaRPr lang="ko-KR" altLang="en-US" sz="2600" b="1" i="0" kern="1200" baseline="0"/>
          </a:p>
        </p:txBody>
      </p:sp>
      <p:sp>
        <p:nvSpPr>
          <p:cNvPr id="20" name="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  <a:endParaRPr lang="ko-KR" altLang="en-US" sz="2600" b="1" i="0" kern="1200" baseline="0"/>
          </a:p>
        </p:txBody>
      </p:sp>
      <p:sp>
        <p:nvSpPr>
          <p:cNvPr id="26" name="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  <a:endParaRPr lang="ko-KR" sz="2600" b="1" i="0" kern="1200" baseline="0"/>
          </a:p>
        </p:txBody>
      </p:sp>
      <p:sp>
        <p:nvSpPr>
          <p:cNvPr id="29" name="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의견 및 평가</a:t>
            </a:r>
            <a:endParaRPr lang="ko-KR" sz="2600" b="1" i="0" kern="1200" baseline="0"/>
          </a:p>
        </p:txBody>
      </p:sp>
      <p:cxnSp>
        <p:nvCxnSpPr>
          <p:cNvPr id="32" name="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팀 구성 및 역할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560234" y="952685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560234" y="397282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6409335" y="952685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6409334" y="397282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0234" y="4843392"/>
            <a:ext cx="5081516" cy="1025072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System Info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설계 및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 Input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그림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endParaRPr lang="en-US" altLang="ko-KR" sz="210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234" y="1817906"/>
            <a:ext cx="5081516" cy="1025073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설계 및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 Input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그림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09335" y="1817906"/>
            <a:ext cx="5081516" cy="1025073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FAB SOLO Flow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설계 및 구현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Flow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와 </a:t>
            </a: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결합 및 기능 구현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endParaRPr lang="ko-KR" altLang="en-US" sz="210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9335" y="4843391"/>
            <a:ext cx="5081516" cy="1025073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System Info UI 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sz="2100" b="0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File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Save &amp;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Load 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sz="2100" b="0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배경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27701" y="659899"/>
            <a:ext cx="6836609" cy="591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1" animBg="1"/>
      <p:bldP spid="22" grpId="2" animBg="1"/>
      <p:bldP spid="28" grpId="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7759" y="4283176"/>
            <a:ext cx="1895588" cy="1895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환경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1268" y="2287974"/>
            <a:ext cx="1428571" cy="1600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1822" y="2308448"/>
            <a:ext cx="1559050" cy="155905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3880" y="4711216"/>
            <a:ext cx="2514935" cy="1039506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2741845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 b="1">
                <a:solidFill>
                  <a:schemeClr val="dk1"/>
                </a:solidFill>
                <a:latin typeface="+mn-ea"/>
                <a:ea typeface="+mn-ea"/>
                <a:cs typeface="Arial Unicode MS"/>
              </a:rPr>
              <a:t>Tool</a:t>
            </a:r>
            <a:endParaRPr lang="en-US" altLang="ko-KR" sz="2000" b="1">
              <a:solidFill>
                <a:schemeClr val="dk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3" name=""/>
          <p:cNvSpPr/>
          <p:nvPr/>
        </p:nvSpPr>
        <p:spPr>
          <a:xfrm>
            <a:off x="6672900" y="1105799"/>
            <a:ext cx="2805308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 Unicode MS"/>
              </a:rPr>
              <a:t>Language &amp; Library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4" name=""/>
          <p:cNvSpPr/>
          <p:nvPr/>
        </p:nvSpPr>
        <p:spPr>
          <a:xfrm>
            <a:off x="2020945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6265152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 Thread</a:t>
            </a:r>
            <a:endParaRPr lang="en-US" altLang="ko-KR" sz="20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5" grpId="1" animBg="1"/>
      <p:bldP spid="26" grpId="2" animBg="1"/>
      <p:bldP spid="32" grpId="3" animBg="1"/>
      <p:bldP spid="33" grpId="4" animBg="1"/>
      <p:bldP spid="27" grpId="5" animBg="1"/>
      <p:bldP spid="29" grpId="6" animBg="1"/>
      <p:bldP spid="35" grpId="7" animBg="1"/>
      <p:bldP spid="30" grpId="8" animBg="1"/>
      <p:bldP spid="36" grpId="9" animBg="1"/>
      <p:bldP spid="37" grpId="10" animBg="1"/>
      <p:bldP spid="28" grpId="11" animBg="1"/>
      <p:bldP spid="38" grpId="12" animBg="1"/>
      <p:bldP spid="31" grpId="13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>
            <a:off x="459532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"/>
          <p:cNvSpPr txBox="1"/>
          <p:nvPr/>
        </p:nvSpPr>
        <p:spPr>
          <a:xfrm>
            <a:off x="2570007" y="4881896"/>
            <a:ext cx="1914200" cy="366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맑은 고딕"/>
              </a:rPr>
              <a:t>Central Control</a:t>
            </a:r>
            <a:endParaRPr lang="en-US" altLang="ko-KR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570007" y="5342120"/>
            <a:ext cx="850391" cy="3631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957578" y="4881896"/>
            <a:ext cx="2025316" cy="366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957578" y="5334810"/>
            <a:ext cx="1012658" cy="3636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345151" y="4902261"/>
            <a:ext cx="2025316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c63d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c63d00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  <a:endParaRPr lang="en-US" altLang="ko-KR" sz="2200">
              <a:latin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 txBox="1"/>
          <p:nvPr/>
        </p:nvSpPr>
        <p:spPr>
          <a:xfrm>
            <a:off x="9345151" y="5332786"/>
            <a:ext cx="578010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459532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"/>
          <p:cNvCxnSpPr/>
          <p:nvPr/>
        </p:nvCxnSpPr>
        <p:spPr>
          <a:xfrm>
            <a:off x="459532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2570007" y="5809063"/>
            <a:ext cx="957100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5956219" y="5809063"/>
            <a:ext cx="1174829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68" name=""/>
          <p:cNvCxnSpPr/>
          <p:nvPr/>
        </p:nvCxnSpPr>
        <p:spPr>
          <a:xfrm>
            <a:off x="312236" y="12950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"/>
          <p:cNvCxnSpPr/>
          <p:nvPr/>
        </p:nvCxnSpPr>
        <p:spPr>
          <a:xfrm>
            <a:off x="312237" y="152307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70" name="TextBox 6"/>
          <p:cNvSpPr txBox="1"/>
          <p:nvPr/>
        </p:nvSpPr>
        <p:spPr>
          <a:xfrm>
            <a:off x="0" y="28575"/>
            <a:ext cx="337324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3-2.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흐름도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77" name=""/>
          <p:cNvCxnSpPr/>
          <p:nvPr/>
        </p:nvCxnSpPr>
        <p:spPr>
          <a:xfrm>
            <a:off x="154294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"/>
          <p:cNvCxnSpPr/>
          <p:nvPr/>
        </p:nvCxnSpPr>
        <p:spPr>
          <a:xfrm>
            <a:off x="2763145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"/>
          <p:cNvCxnSpPr/>
          <p:nvPr/>
        </p:nvCxnSpPr>
        <p:spPr>
          <a:xfrm>
            <a:off x="3983346" y="30468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"/>
          <p:cNvCxnSpPr/>
          <p:nvPr/>
        </p:nvCxnSpPr>
        <p:spPr>
          <a:xfrm>
            <a:off x="312237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"/>
          <p:cNvCxnSpPr/>
          <p:nvPr/>
        </p:nvCxnSpPr>
        <p:spPr>
          <a:xfrm>
            <a:off x="1542941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"/>
          <p:cNvCxnSpPr/>
          <p:nvPr/>
        </p:nvCxnSpPr>
        <p:spPr>
          <a:xfrm>
            <a:off x="2763145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"/>
          <p:cNvCxnSpPr/>
          <p:nvPr/>
        </p:nvCxnSpPr>
        <p:spPr>
          <a:xfrm>
            <a:off x="3983346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"/>
          <p:cNvCxnSpPr/>
          <p:nvPr/>
        </p:nvCxnSpPr>
        <p:spPr>
          <a:xfrm>
            <a:off x="398334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"/>
          <p:cNvCxnSpPr/>
          <p:nvPr/>
        </p:nvCxnSpPr>
        <p:spPr>
          <a:xfrm>
            <a:off x="5203547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4" name=""/>
          <p:cNvCxnSpPr/>
          <p:nvPr/>
        </p:nvCxnSpPr>
        <p:spPr>
          <a:xfrm>
            <a:off x="5203544" y="347662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"/>
          <p:cNvCxnSpPr/>
          <p:nvPr/>
        </p:nvCxnSpPr>
        <p:spPr>
          <a:xfrm>
            <a:off x="7577274" y="30468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"/>
          <p:cNvCxnSpPr/>
          <p:nvPr/>
        </p:nvCxnSpPr>
        <p:spPr>
          <a:xfrm>
            <a:off x="757727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8" name=""/>
          <p:cNvCxnSpPr/>
          <p:nvPr/>
        </p:nvCxnSpPr>
        <p:spPr>
          <a:xfrm>
            <a:off x="879747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"/>
          <p:cNvCxnSpPr/>
          <p:nvPr/>
        </p:nvCxnSpPr>
        <p:spPr>
          <a:xfrm>
            <a:off x="8797476" y="347662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"/>
          <p:cNvSpPr txBox="1"/>
          <p:nvPr/>
        </p:nvSpPr>
        <p:spPr>
          <a:xfrm>
            <a:off x="3241693" y="2848586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  <a:ea typeface="+mn-ea"/>
              </a:rPr>
              <a:t>PM1</a:t>
            </a:r>
            <a:endParaRPr lang="en-US" altLang="ko-KR" sz="16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4545825" y="330691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PM2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554282" y="2094909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LL(Vent)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383083" y="2091683"/>
            <a:ext cx="1078508" cy="3299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LL(Pump)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기존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843831"/>
            <a:ext cx="5779184" cy="4163650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신규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299752" y="1231636"/>
            <a:ext cx="5088185" cy="4401569"/>
            <a:chOff x="299752" y="1231636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29208" y="1295721"/>
              <a:ext cx="4879910" cy="5506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 rot="0">
            <a:off x="5641750" y="1483005"/>
            <a:ext cx="6024637" cy="1250590"/>
            <a:chOff x="5946705" y="1716543"/>
            <a:chExt cx="5719681" cy="1250590"/>
          </a:xfrm>
        </p:grpSpPr>
        <p:sp>
          <p:nvSpPr>
            <p:cNvPr id="12" name="TextBox 11"/>
            <p:cNvSpPr txBox="1"/>
            <p:nvPr/>
          </p:nvSpPr>
          <p:spPr>
            <a:xfrm>
              <a:off x="5946705" y="1716543"/>
              <a:ext cx="3167701" cy="332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Total Running/ Cleaning  Time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en-US" altLang="ko-KR" sz="1600" b="1">
                <a:latin typeface="Amasis MT Pro Black"/>
              </a:endParaRPr>
            </a:p>
          </p:txBody>
        </p:sp>
        <p:pic>
          <p:nvPicPr>
            <p:cNvPr id="3" name="그림 2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40013" y="2164087"/>
              <a:ext cx="5626374" cy="80304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 rot="0">
            <a:off x="5641750" y="3519066"/>
            <a:ext cx="6365958" cy="2125959"/>
            <a:chOff x="5946707" y="3519066"/>
            <a:chExt cx="6061001" cy="2125959"/>
          </a:xfrm>
        </p:grpSpPr>
        <p:sp>
          <p:nvSpPr>
            <p:cNvPr id="9" name="TextBox 8"/>
            <p:cNvSpPr txBox="1"/>
            <p:nvPr/>
          </p:nvSpPr>
          <p:spPr>
            <a:xfrm>
              <a:off x="5946707" y="3519066"/>
              <a:ext cx="2730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Output / Throughput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40014" y="4178589"/>
              <a:ext cx="3165993" cy="146643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162659" y="4327031"/>
              <a:ext cx="2845049" cy="976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Output :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공정을 완료한 총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en-US" altLang="ko-KR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Throughput : 1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시간당 공정 가능한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 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ko-KR" altLang="en-US" sz="1000" b="1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255</ep:Words>
  <ep:PresentationFormat>와이드스크린</ep:PresentationFormat>
  <ep:Paragraphs>70</ep:Paragraphs>
  <ep:Slides>14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2022-10-24T07:59:48.203</dcterms:modified>
  <cp:revision>124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