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2024-10-19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형상 관리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>
                <a:latin typeface="맑은 고딕"/>
                <a:ea typeface="맑은 고딕"/>
              </a:rPr>
              <a:t>정의 </a:t>
            </a:r>
            <a:endParaRPr lang="ko-KR" altLang="en-US" sz="14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1400" b="1">
                <a:latin typeface="맑은 고딕"/>
                <a:ea typeface="맑은 고딕"/>
              </a:rPr>
              <a:t>1)</a:t>
            </a:r>
            <a:r>
              <a:rPr lang="ko-KR" altLang="en-US" sz="1400" b="1">
                <a:latin typeface="맑은 고딕"/>
                <a:ea typeface="맑은 고딕"/>
              </a:rPr>
              <a:t> 형상 관리는 소프트웨어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하드웨어 및 시스템의 변경 사항을 식별하고 추적하는 프로세스</a:t>
            </a:r>
            <a:endParaRPr lang="ko-KR" altLang="en-US" sz="14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1400" b="1">
                <a:latin typeface="맑은 고딕"/>
                <a:ea typeface="맑은 고딕"/>
              </a:rPr>
              <a:t>2)</a:t>
            </a:r>
            <a:r>
              <a:rPr lang="ko-KR" altLang="en-US" sz="1400" b="1">
                <a:latin typeface="맑은 고딕"/>
                <a:ea typeface="맑은 고딕"/>
              </a:rPr>
              <a:t> </a:t>
            </a:r>
            <a:r>
              <a:rPr lang="en-US" altLang="ko-KR" sz="1400" b="1">
                <a:latin typeface="맑은 고딕"/>
                <a:ea typeface="맑은 고딕"/>
              </a:rPr>
              <a:t>SW</a:t>
            </a:r>
            <a:r>
              <a:rPr lang="ko-KR" altLang="en-US" sz="1400" b="1">
                <a:latin typeface="맑은 고딕"/>
                <a:ea typeface="맑은 고딕"/>
              </a:rPr>
              <a:t>개발 및 유지보수 과정에서 발생하는 소스코드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문서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인터페이스 등 각종 결과물에 대해 형상을 만들고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이들 형상에 대한 변경을 체계적으로 관리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제어하기 위한 활동</a:t>
            </a:r>
            <a:endParaRPr lang="ko-KR" altLang="en-US" sz="14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1400" b="1">
                <a:latin typeface="맑은 고딕"/>
                <a:ea typeface="맑은 고딕"/>
              </a:rPr>
              <a:t>3)</a:t>
            </a:r>
            <a:r>
              <a:rPr lang="ko-KR" altLang="en-US" sz="1400" b="1">
                <a:latin typeface="맑은 고딕"/>
                <a:ea typeface="맑은 고딕"/>
              </a:rPr>
              <a:t> 일반적으로 버전 관리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소스 관리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소스 코드 관리와 동일한 의미로 사용</a:t>
            </a:r>
            <a:endParaRPr lang="ko-KR" altLang="en-US" sz="1400" b="1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>
                <a:latin typeface="맑은 고딕"/>
                <a:ea typeface="맑은 고딕"/>
              </a:rPr>
              <a:t>목적 </a:t>
            </a:r>
            <a:r>
              <a:rPr lang="en-US" altLang="ko-KR" sz="1400" b="1">
                <a:latin typeface="맑은 고딕"/>
                <a:ea typeface="맑은 고딕"/>
              </a:rPr>
              <a:t>: </a:t>
            </a:r>
            <a:r>
              <a:rPr lang="ko-KR" altLang="en-US" sz="1400" b="1">
                <a:latin typeface="맑은 고딕"/>
                <a:ea typeface="맑은 고딕"/>
              </a:rPr>
              <a:t>변경 사항을 통제하여 품질을 유지하고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효율적인 협업을 지원</a:t>
            </a:r>
            <a:endParaRPr lang="ko-KR" altLang="en-US" sz="1400" b="1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>
                <a:latin typeface="맑은 고딕"/>
                <a:ea typeface="맑은 고딕"/>
              </a:rPr>
              <a:t>중요성 </a:t>
            </a:r>
            <a:r>
              <a:rPr lang="en-US" altLang="ko-KR" sz="1400" b="1">
                <a:latin typeface="맑은 고딕"/>
                <a:ea typeface="맑은 고딕"/>
              </a:rPr>
              <a:t>:</a:t>
            </a:r>
            <a:r>
              <a:rPr lang="ko-KR" altLang="en-US" sz="1400" b="1">
                <a:latin typeface="맑은 고딕"/>
                <a:ea typeface="맑은 고딕"/>
              </a:rPr>
              <a:t> 형상 관리는 프로젝트의 일관성을 보장하며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혼란과 오류를 감소</a:t>
            </a:r>
            <a:r>
              <a:rPr lang="en-US" altLang="ko-KR" sz="1400" b="1">
                <a:latin typeface="맑은 고딕"/>
                <a:ea typeface="맑은 고딕"/>
              </a:rPr>
              <a:t>.</a:t>
            </a:r>
            <a:r>
              <a:rPr lang="ko-KR" altLang="en-US" sz="1400" b="1">
                <a:latin typeface="맑은 고딕"/>
                <a:ea typeface="맑은 고딕"/>
              </a:rPr>
              <a:t> 예를 들어</a:t>
            </a:r>
            <a:r>
              <a:rPr lang="en-US" altLang="ko-KR" sz="1400" b="1">
                <a:latin typeface="맑은 고딕"/>
                <a:ea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</a:rPr>
              <a:t> 여러 팀원들이 같은 코드를 수정할 때 형상 관리를 통해 충돌 방지 가능</a:t>
            </a:r>
            <a:endParaRPr lang="ko-KR" altLang="en-US" sz="1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형상 관리의 원칙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형상 관리의 원칙 </a:t>
            </a:r>
            <a:r>
              <a:rPr lang="en-US" altLang="ko-KR"/>
              <a:t>:</a:t>
            </a:r>
            <a:r>
              <a:rPr lang="ko-KR" altLang="en-US"/>
              <a:t> 모든 변경은 기록되고</a:t>
            </a:r>
            <a:r>
              <a:rPr lang="en-US" altLang="ko-KR"/>
              <a:t>,</a:t>
            </a:r>
            <a:r>
              <a:rPr lang="ko-KR" altLang="en-US"/>
              <a:t> 명확한 승인 절차를 거쳐야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규칙 </a:t>
            </a:r>
            <a:r>
              <a:rPr lang="en-US" altLang="ko-KR"/>
              <a:t>:</a:t>
            </a:r>
            <a:r>
              <a:rPr lang="ko-KR" altLang="en-US"/>
              <a:t> 코드 작성자는 반드시 변경 사항을 문서화해야 하며</a:t>
            </a:r>
            <a:r>
              <a:rPr lang="en-US" altLang="ko-KR"/>
              <a:t>,</a:t>
            </a:r>
            <a:r>
              <a:rPr lang="ko-KR" altLang="en-US"/>
              <a:t> 변경 요청은 검토를 받아야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최선의 실천 사례 </a:t>
            </a:r>
            <a:r>
              <a:rPr lang="en-US" altLang="ko-KR"/>
              <a:t>:</a:t>
            </a:r>
            <a:r>
              <a:rPr lang="ko-KR" altLang="en-US"/>
              <a:t> 효율적이고 체계적인 협업을 가능하게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형상 관리의 장점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관리에서의 이점 </a:t>
            </a:r>
            <a:r>
              <a:rPr lang="en-US" altLang="ko-KR"/>
              <a:t>:</a:t>
            </a:r>
            <a:r>
              <a:rPr lang="ko-KR" altLang="en-US"/>
              <a:t> 형상 관리는 프로젝트의 일정을 준수하게 도와주고 리소스를 효율적으로 사용하게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품질 보증 </a:t>
            </a:r>
            <a:r>
              <a:rPr lang="en-US" altLang="ko-KR"/>
              <a:t>:</a:t>
            </a:r>
            <a:r>
              <a:rPr lang="ko-KR" altLang="en-US"/>
              <a:t> 모든 변경 사항이 관리되기 때문에 최종 제품의 품질을 높일 수 있다</a:t>
            </a:r>
            <a:r>
              <a:rPr lang="en-US" altLang="ko-KR"/>
              <a:t>.</a:t>
            </a:r>
            <a:r>
              <a:rPr lang="ko-KR" altLang="en-US"/>
              <a:t> 예를 들어</a:t>
            </a:r>
            <a:r>
              <a:rPr lang="en-US" altLang="ko-KR"/>
              <a:t>,</a:t>
            </a:r>
            <a:r>
              <a:rPr lang="ko-KR" altLang="en-US"/>
              <a:t> 버그 수정 사항이 명확히 기록되면 문제가 재발하는 것을 방지할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리스크 관리 </a:t>
            </a:r>
            <a:r>
              <a:rPr lang="en-US" altLang="ko-KR"/>
              <a:t>:</a:t>
            </a:r>
            <a:r>
              <a:rPr lang="ko-KR" altLang="en-US"/>
              <a:t> 변화가 발생하기 전 변경 사항을 미리 검토하여 리스크를 줄일 수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형상관리 공통 용어 정리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Repository : Server</a:t>
            </a:r>
            <a:r>
              <a:rPr lang="ko-KR" altLang="en-US" sz="1500"/>
              <a:t>의 역할을 하며 개발자의 코드 및 히스토리가 관리되는 곳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Trunk : </a:t>
            </a:r>
            <a:r>
              <a:rPr lang="ko-KR" altLang="en-US" sz="1500"/>
              <a:t>프로젝트의 중심이 되는 기둥과 같은 저장소</a:t>
            </a:r>
            <a:r>
              <a:rPr lang="en-US" altLang="ko-KR" sz="1500"/>
              <a:t>,</a:t>
            </a:r>
            <a:r>
              <a:rPr lang="ko-KR" altLang="en-US" sz="1500"/>
              <a:t> 최종 반영되어야 하는 소스코드 버전을 주로 </a:t>
            </a:r>
            <a:r>
              <a:rPr lang="en-US" altLang="ko-KR" sz="1500"/>
              <a:t>Trunk</a:t>
            </a:r>
            <a:r>
              <a:rPr lang="ko-KR" altLang="en-US" sz="1500"/>
              <a:t>에서 유지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Tasgs : </a:t>
            </a:r>
            <a:r>
              <a:rPr lang="ko-KR" altLang="en-US" sz="1500"/>
              <a:t>진행중인 프로젝트의 특정 버전 스냅샷에 의미가 있는 이름을 붙인 것</a:t>
            </a:r>
            <a:r>
              <a:rPr lang="en-US" altLang="ko-KR" sz="1500"/>
              <a:t>,</a:t>
            </a:r>
            <a:r>
              <a:rPr lang="ko-KR" altLang="en-US" sz="1500"/>
              <a:t> 해당 버전이 다른 버전과 구분되는 명확한 이름을 붙이는 것이 중요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Branches : </a:t>
            </a:r>
            <a:r>
              <a:rPr lang="ko-KR" altLang="en-US" sz="1500"/>
              <a:t>개발 도중 프로젝트 코드에 새로운 가지를 치는 것</a:t>
            </a:r>
            <a:r>
              <a:rPr lang="en-US" altLang="ko-KR" sz="1500"/>
              <a:t>,</a:t>
            </a:r>
            <a:r>
              <a:rPr lang="ko-KR" altLang="en-US" sz="1500"/>
              <a:t> 배포된 버전에서 버그를 수정하거나</a:t>
            </a:r>
            <a:r>
              <a:rPr lang="en-US" altLang="ko-KR" sz="1500"/>
              <a:t>,</a:t>
            </a:r>
            <a:r>
              <a:rPr lang="ko-KR" altLang="en-US" sz="1500"/>
              <a:t> 새로운 기능을 추가 할 때 사용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Working Copy : Repository</a:t>
            </a:r>
            <a:r>
              <a:rPr lang="ko-KR" altLang="en-US" sz="1500"/>
              <a:t>의 스냅샷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Repository</a:t>
            </a:r>
            <a:r>
              <a:rPr lang="ko-KR" altLang="en-US" sz="1500"/>
              <a:t>는 모든 개발자가 공유하지만 직접적으로 수정을 하지는 않는다</a:t>
            </a:r>
            <a:r>
              <a:rPr lang="en-US" altLang="ko-KR" sz="1500"/>
              <a:t>.</a:t>
            </a:r>
            <a:r>
              <a:rPr lang="ko-KR" altLang="en-US" sz="1500"/>
              <a:t> 개발자는 각자의 </a:t>
            </a:r>
            <a:r>
              <a:rPr lang="en-US" altLang="ko-KR" sz="1500"/>
              <a:t>Working Copy</a:t>
            </a:r>
            <a:r>
              <a:rPr lang="ko-KR" altLang="en-US" sz="1500"/>
              <a:t>에 </a:t>
            </a:r>
            <a:r>
              <a:rPr lang="en-US" altLang="ko-KR" sz="1500"/>
              <a:t>Checkout</a:t>
            </a:r>
            <a:r>
              <a:rPr lang="ko-KR" altLang="en-US" sz="1500"/>
              <a:t>하고 본인의 작업을 진행</a:t>
            </a:r>
            <a:r>
              <a:rPr lang="en-US" altLang="ko-KR" sz="1500"/>
              <a:t>,</a:t>
            </a:r>
            <a:r>
              <a:rPr lang="ko-KR" altLang="en-US" sz="1500"/>
              <a:t> 로컬 리포지토리에서 현재 작업 중인 파일들의 집합을 의미해요. 쉽게 말해, 당신이 소스 코드나 파일을 변경하는 작업 공간이죠. 여기서의 변경 사항은 커밋 전까지 로컬에서만 반영되며, 커밋을 통해서야 비로소 리포지토리에 저장됩니다.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Commit : </a:t>
            </a:r>
            <a:r>
              <a:rPr lang="ko-KR" altLang="en-US" sz="1500"/>
              <a:t>개발자가 작성한 코드의 변경사항의 본인의 </a:t>
            </a:r>
            <a:r>
              <a:rPr lang="en-US" altLang="ko-KR" sz="1500"/>
              <a:t>Working copy</a:t>
            </a:r>
            <a:r>
              <a:rPr lang="ko-KR" altLang="en-US" sz="1500"/>
              <a:t>에서 중앙 </a:t>
            </a:r>
            <a:r>
              <a:rPr lang="en-US" altLang="ko-KR" sz="1500"/>
              <a:t>Repository</a:t>
            </a:r>
            <a:r>
              <a:rPr lang="ko-KR" altLang="en-US" sz="1500"/>
              <a:t>로 반영하는 것을 의미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Commit</a:t>
            </a:r>
            <a:r>
              <a:rPr lang="ko-KR" altLang="en-US" sz="1500"/>
              <a:t>의 작업은 </a:t>
            </a:r>
            <a:r>
              <a:rPr lang="en-US" altLang="ko-KR" sz="1500"/>
              <a:t>atomic</a:t>
            </a:r>
            <a:r>
              <a:rPr lang="ko-KR" altLang="en-US" sz="1500"/>
              <a:t> 하기 때문에 전부 성공하거나 실패하여 일부만 반영되는 일은 없다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r>
              <a:rPr lang="en-US" altLang="ko-KR" sz="1500"/>
              <a:t>Working Copy</a:t>
            </a:r>
            <a:r>
              <a:rPr lang="ko-KR" altLang="en-US" sz="1500"/>
              <a:t>에만 업데이트도 가능하다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병합 (Merge): 여러 브랜치에서 작업한 내용을 하나로 합치는 작업입니다. 충돌이 발생할 수 있으므로 주의가 필요합니다.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풀 (Pull): 원격 리포지토리에서 변경 사항을 가져오는 작업입니다.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푸시 (Push): 로컬 리포지토리의 변경 사항을 원격 리포지토리에 반영하는 작업입니다.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클론 (Clone): 원격 리포지토리의 복사본을 로컬에 생성하는 작업입니다.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풀 리퀘스트 (Pull Request): GitHub 등에서 사용하는 기능으로, 브랜치를 병합하기 전에 변경 사항을 리뷰할 수 있도록 요청합니다.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충돌 (Conflict): 두 개 이상의 변경 사항이 동일한 부분을 수정할 때 발생하며, 수동으로 해결해야 합니다.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중앙집중식 </a:t>
            </a:r>
            <a:r>
              <a:rPr lang="en-US" altLang="ko-KR"/>
              <a:t>vs </a:t>
            </a:r>
            <a:r>
              <a:rPr lang="ko-KR" altLang="en-US"/>
              <a:t>분산형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500"/>
              <a:t>중앙집중식 버전 관리 시스템 (Centralized Version Control System, CVCS):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중앙 서버에 모든 버전이 저장됩니다.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사용자는 자신의 작업을 시작하기 전에 중앙 서버에서 최신 버전을 체크아웃(checkout)합니다.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변경 사항은 중앙 서버에 커밋(commit)됩니다.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중앙 서버에 문제가 생기면, 전체 팀의 작업에 지장이 생깁니다.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대표적인 예: Subversion(SVN), Perforce.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분산형 버전 관리 시스템 (Distributed Version Control System, DVCS):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각 사용자가 로컬 저장소에 모든 버전을 저장합니다.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사용자는 자신의 로컬 저장소에서 작업을 수행하고 변경 사항을 로컬에 커밋(commit)합니다.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변경 사항은 필요할 때 중앙 서버나 다른 사용자와 푸시(push)와 풀(pull)을 통해 동기화됩니다.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중앙 서버에 문제가 생겨도 각 사용자의 로컬 저장소에 모든 데이터가 있으므로 작업을 계속할 수 있습니다.</a:t>
            </a:r>
            <a:endParaRPr lang="ko-KR" altLang="en-US" sz="1500"/>
          </a:p>
          <a:p>
            <a:pPr marL="214200" indent="-214200">
              <a:buSzPct val="100000"/>
              <a:buFont typeface="Arial"/>
              <a:buChar char="•"/>
              <a:defRPr/>
            </a:pPr>
            <a:r>
              <a:rPr lang="ko-KR" altLang="en-US" sz="1500"/>
              <a:t>대표적인 예: Git, Mercurial.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참조 </a:t>
            </a:r>
            <a:r>
              <a:rPr lang="en-US" altLang="ko-KR"/>
              <a:t>Site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https://handhand.tistory.com/248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https://m.blog.naver.com/cjw531/222193131131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https://coding-factory.tistory.com/243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484</ep:Words>
  <ep:PresentationFormat>화면 슬라이드 쇼(4:3)</ep:PresentationFormat>
  <ep:Paragraphs>45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교차</vt:lpstr>
      <vt:lpstr>형상 관리</vt:lpstr>
      <vt:lpstr>형상 관리의 원칙</vt:lpstr>
      <vt:lpstr>형상 관리의 장점</vt:lpstr>
      <vt:lpstr>형상관리 공통 용어 정리</vt:lpstr>
      <vt:lpstr>중앙집중식 vs 분산형</vt:lpstr>
      <vt:lpstr>참조 Site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2024-10-19T04:27:43.039</dcterms:created>
  <dc:creator>pand3</dc:creator>
  <cp:lastModifiedBy>pand3</cp:lastModifiedBy>
  <dcterms:modified xsi:type="dcterms:W3CDTF">2024-10-19T06:17:43.485</dcterms:modified>
  <cp:revision>9</cp:revision>
  <dc:title>형상 관리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