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88" r:id="rId4"/>
    <p:sldId id="286" r:id="rId5"/>
    <p:sldId id="292" r:id="rId6"/>
    <p:sldId id="294" r:id="rId7"/>
    <p:sldId id="291" r:id="rId8"/>
    <p:sldId id="290" r:id="rId9"/>
    <p:sldId id="295" r:id="rId10"/>
    <p:sldId id="296" r:id="rId11"/>
    <p:sldId id="297" r:id="rId12"/>
    <p:sldId id="267" r:id="rId13"/>
    <p:sldId id="258" r:id="rId14"/>
    <p:sldId id="298" r:id="rId15"/>
    <p:sldId id="299" r:id="rId16"/>
    <p:sldId id="300" r:id="rId17"/>
    <p:sldId id="303" r:id="rId18"/>
    <p:sldId id="301" r:id="rId19"/>
    <p:sldId id="302" r:id="rId20"/>
    <p:sldId id="304" r:id="rId21"/>
    <p:sldId id="305" r:id="rId22"/>
    <p:sldId id="282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57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3F40-FFB2-4D63-B737-A6A9BF25C66A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FA92-4787-4B17-BE9A-D1ABC21E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3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8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2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1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3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6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6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5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24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74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9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9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08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6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5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5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F04-AE2C-4385-9612-F150B92E0A28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410-A8E0-49A3-8BE4-62C1E033C743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970-F6AA-4048-A039-E8FA8A848312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C6A-8165-4EBE-BA7E-7765492BBC6D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0D0-E635-4A2A-9FBD-4461E45BDB1A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6AD6-0303-46F5-8FC9-FD3ADB37C725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F7A-9DDE-437A-8D0E-1FF20D7B9619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B51-C3A8-4249-957A-B3E4F6F6D469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4AF-9E3E-498C-9443-DD02C5AFD0ED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E6-B2AA-4A71-AC58-71F2E31436CE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3FB-C57C-44CB-8124-CE10949D38DB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BF0E-BD67-4C45-AAE6-FE4D02A1C082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C89-5502-421D-AEA8-B63E2EC58294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404F-3087-4E89-A570-943E06C1A526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92E3-9C90-4996-B21C-280C8E3B042F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ED9-C812-4BD0-8B86-94C7F868155A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EA5-295C-42E8-B333-B5F505999A49}" type="datetime1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586" y="1389889"/>
            <a:ext cx="7255854" cy="3321820"/>
          </a:xfrm>
        </p:spPr>
        <p:txBody>
          <a:bodyPr/>
          <a:lstStyle/>
          <a:p>
            <a:pPr algn="l"/>
            <a:r>
              <a:rPr lang="en-US" altLang="zh-TW" dirty="0"/>
              <a:t>ICG 2021 Spring</a:t>
            </a:r>
            <a:br>
              <a:rPr lang="en-US" altLang="zh-TW" dirty="0"/>
            </a:br>
            <a:r>
              <a:rPr lang="en-US" altLang="zh-TW" dirty="0"/>
              <a:t>Homework1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2021/04/15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586" y="5330193"/>
            <a:ext cx="4747346" cy="55114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網媒所碩二   聶偲帆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565275"/>
            <a:ext cx="9806075" cy="5010004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Gl.binderBuffer</a:t>
            </a:r>
            <a:r>
              <a:rPr lang="zh-TW" altLang="en-US" sz="2800" dirty="0"/>
              <a:t>  </a:t>
            </a:r>
            <a:r>
              <a:rPr lang="en-US" altLang="zh-TW" sz="2800" dirty="0"/>
              <a:t>-&gt;</a:t>
            </a:r>
            <a:r>
              <a:rPr lang="zh-TW" altLang="en-US" sz="2800" dirty="0"/>
              <a:t>指定</a:t>
            </a:r>
            <a:r>
              <a:rPr lang="en-US" altLang="zh-TW" sz="2800" dirty="0" err="1"/>
              <a:t>gl</a:t>
            </a:r>
            <a:r>
              <a:rPr lang="zh-TW" altLang="en-US" sz="2800" dirty="0"/>
              <a:t>要操作哪個</a:t>
            </a:r>
            <a:r>
              <a:rPr lang="en-US" altLang="zh-TW" sz="2800" dirty="0"/>
              <a:t>buffer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en-US" altLang="zh-TW" sz="2800" dirty="0" err="1"/>
              <a:t>Gl.drawArray</a:t>
            </a:r>
            <a:r>
              <a:rPr lang="en-US" altLang="zh-TW" sz="2800" dirty="0"/>
              <a:t> -&gt;</a:t>
            </a:r>
            <a:r>
              <a:rPr lang="zh-TW" altLang="en-US" sz="2800" dirty="0"/>
              <a:t>畫圖 </a:t>
            </a:r>
            <a:r>
              <a:rPr lang="en-US" altLang="zh-TW" sz="2800" dirty="0"/>
              <a:t>(mode,</a:t>
            </a:r>
            <a:r>
              <a:rPr lang="zh-TW" altLang="en-US" sz="2800" dirty="0"/>
              <a:t>開始繪製的位置</a:t>
            </a:r>
            <a:r>
              <a:rPr lang="en-US" altLang="zh-TW" sz="2800" dirty="0"/>
              <a:t>,</a:t>
            </a:r>
            <a:r>
              <a:rPr lang="zh-TW" altLang="en-US" sz="2800" dirty="0"/>
              <a:t>頂點數量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直接複製多次</a:t>
            </a:r>
            <a:r>
              <a:rPr lang="en-US" altLang="zh-TW" sz="2800" dirty="0" err="1"/>
              <a:t>gl.drawArrays</a:t>
            </a:r>
            <a:r>
              <a:rPr lang="zh-TW" altLang="en-US" sz="2800" dirty="0"/>
              <a:t>可以畫多個</a:t>
            </a:r>
            <a:r>
              <a:rPr lang="en-US" altLang="zh-TW" sz="2800" dirty="0"/>
              <a:t>model</a:t>
            </a:r>
            <a:r>
              <a:rPr lang="zh-TW" altLang="en-US" sz="2800" dirty="0"/>
              <a:t>，如果要換不同模型則要新設定</a:t>
            </a:r>
            <a:r>
              <a:rPr lang="en-US" altLang="zh-TW" sz="2800" dirty="0"/>
              <a:t>Buffer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611B6B-6F8C-4D6D-B441-E527D700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5" y="3675470"/>
            <a:ext cx="7696200" cy="2124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0BC11E-4DC3-47AA-BD8E-F3137C6E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5" y="5872570"/>
            <a:ext cx="8582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565275"/>
            <a:ext cx="8767849" cy="50100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設定 </a:t>
            </a:r>
            <a:r>
              <a:rPr lang="en-US" altLang="zh-TW" sz="2800" dirty="0" err="1"/>
              <a:t>VertexNormal</a:t>
            </a:r>
            <a:r>
              <a:rPr lang="zh-TW" altLang="en-US" sz="2800" dirty="0"/>
              <a:t> </a:t>
            </a:r>
            <a:r>
              <a:rPr lang="en-US" altLang="zh-TW" sz="2800" dirty="0"/>
              <a:t>buffer data</a:t>
            </a:r>
          </a:p>
          <a:p>
            <a:r>
              <a:rPr lang="zh-TW" altLang="en-US" sz="2800" dirty="0"/>
              <a:t>在</a:t>
            </a:r>
            <a:r>
              <a:rPr lang="en-US" altLang="zh-TW" sz="2800" dirty="0" err="1"/>
              <a:t>handleLoadedTeapot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teapotData</a:t>
            </a:r>
            <a:r>
              <a:rPr lang="en-US" altLang="zh-TW" sz="2800" dirty="0"/>
              <a:t>)</a:t>
            </a:r>
            <a:r>
              <a:rPr lang="zh-TW" altLang="en-US" sz="2800" dirty="0"/>
              <a:t>中已經處理好</a:t>
            </a:r>
            <a:r>
              <a:rPr lang="en-US" altLang="zh-TW" sz="2800" dirty="0" err="1"/>
              <a:t>VertexNormal</a:t>
            </a:r>
            <a:r>
              <a:rPr lang="en-US" altLang="zh-TW" sz="2800" dirty="0"/>
              <a:t> buffer</a:t>
            </a:r>
            <a:r>
              <a:rPr lang="zh-TW" altLang="en-US" sz="2800" dirty="0"/>
              <a:t>的資料了所以直接改同樣</a:t>
            </a:r>
            <a:r>
              <a:rPr lang="en-US" altLang="zh-TW" sz="2800" dirty="0"/>
              <a:t>buffer</a:t>
            </a:r>
            <a:r>
              <a:rPr lang="zh-TW" altLang="en-US" sz="2800" dirty="0"/>
              <a:t>名稱即可。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F1C7B-732D-4CB6-9CFA-DDF0072D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68" y="3708401"/>
            <a:ext cx="7391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09" y="668076"/>
            <a:ext cx="8596668" cy="1320800"/>
          </a:xfrm>
        </p:spPr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4889"/>
            <a:ext cx="8596668" cy="3880773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Flat 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surface</a:t>
            </a:r>
          </a:p>
          <a:p>
            <a:r>
              <a:rPr lang="en-US" altLang="zh-TW" sz="2400" b="1" u="sng" dirty="0" err="1"/>
              <a:t>Gouraud</a:t>
            </a:r>
            <a:r>
              <a:rPr lang="en-US" altLang="zh-TW" sz="2400" b="1" u="sng" dirty="0"/>
              <a:t> Shading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fragment</a:t>
            </a:r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60579" y="1647136"/>
            <a:ext cx="7083295" cy="205173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Phong</a:t>
            </a:r>
            <a:r>
              <a:rPr lang="en-US" altLang="zh-TW" dirty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382587" y="2409825"/>
            <a:ext cx="9232189" cy="28085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在</a:t>
            </a:r>
            <a:r>
              <a:rPr lang="en-US" altLang="zh-TW" sz="2400" dirty="0"/>
              <a:t>Vertex</a:t>
            </a:r>
            <a:r>
              <a:rPr lang="zh-TW" altLang="en-US" sz="2400" dirty="0"/>
              <a:t> </a:t>
            </a:r>
            <a:r>
              <a:rPr lang="en-US" altLang="zh-TW" sz="2400" dirty="0"/>
              <a:t>shader</a:t>
            </a:r>
            <a:r>
              <a:rPr lang="zh-TW" altLang="en-US" sz="2400" dirty="0"/>
              <a:t>中實作。</a:t>
            </a:r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A7AADC-C98C-49AF-98C6-F91712B8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6" y="2190750"/>
            <a:ext cx="8601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00E1E-53D4-4BF5-8792-102ABE09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533525"/>
            <a:ext cx="79152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0B9B3B-D330-40D1-AE3D-113F5E2B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7" y="671512"/>
            <a:ext cx="77057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EF7E8-BDD8-4D64-B567-6DD5914F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42" y="2317087"/>
            <a:ext cx="7448550" cy="3724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18A32A-D489-4D04-8665-2F231C85D5E3}"/>
              </a:ext>
            </a:extLst>
          </p:cNvPr>
          <p:cNvSpPr txBox="1">
            <a:spLocks/>
          </p:cNvSpPr>
          <p:nvPr/>
        </p:nvSpPr>
        <p:spPr>
          <a:xfrm>
            <a:off x="800142" y="1440356"/>
            <a:ext cx="8771466" cy="132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halfway vector</a:t>
            </a:r>
            <a:r>
              <a:rPr lang="zh-TW" altLang="en-US" sz="2400" dirty="0"/>
              <a:t>：</a:t>
            </a:r>
            <a:r>
              <a:rPr lang="en-US" altLang="zh-CN" sz="2400" dirty="0"/>
              <a:t>R</a:t>
            </a:r>
            <a:r>
              <a:rPr lang="zh-TW" altLang="en-US" sz="2400" dirty="0"/>
              <a:t>跟</a:t>
            </a:r>
            <a:r>
              <a:rPr lang="en-US" altLang="zh-CN" sz="2400" dirty="0"/>
              <a:t>V</a:t>
            </a:r>
            <a:r>
              <a:rPr lang="zh-TW" altLang="en-US" sz="2400" dirty="0"/>
              <a:t>的夾角非常接近</a:t>
            </a:r>
            <a:r>
              <a:rPr lang="en-US" altLang="zh-CN" sz="2400" dirty="0"/>
              <a:t>H</a:t>
            </a:r>
            <a:r>
              <a:rPr lang="zh-TW" altLang="en-US" sz="2400" dirty="0"/>
              <a:t>跟</a:t>
            </a:r>
            <a:r>
              <a:rPr lang="en-US" altLang="zh-CN" sz="2400" dirty="0"/>
              <a:t>N</a:t>
            </a:r>
            <a:r>
              <a:rPr lang="zh-TW" altLang="en-US" sz="2400" dirty="0"/>
              <a:t>的夾角，所以</a:t>
            </a:r>
            <a:r>
              <a:rPr lang="en-US" altLang="zh-CN" sz="2400" dirty="0"/>
              <a:t>H˙N</a:t>
            </a:r>
            <a:r>
              <a:rPr lang="zh-TW" altLang="en-US" sz="2400" dirty="0"/>
              <a:t>可以取代</a:t>
            </a:r>
            <a:r>
              <a:rPr lang="en-US" altLang="zh-CN" sz="2400" dirty="0"/>
              <a:t>R˙V</a:t>
            </a:r>
            <a:r>
              <a:rPr lang="zh-TW" altLang="en-US" sz="2400" dirty="0"/>
              <a:t>來計算</a:t>
            </a:r>
            <a:r>
              <a:rPr lang="en-US" altLang="zh-CN" sz="2400" dirty="0" err="1"/>
              <a:t>cosAlpha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25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新增一個光線。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將</a:t>
            </a:r>
            <a:r>
              <a:rPr lang="en-US" altLang="zh-TW" sz="2400" dirty="0" err="1"/>
              <a:t>VertexPosition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VertexNormal</a:t>
            </a:r>
            <a:r>
              <a:rPr lang="zh-TW" altLang="en-US" sz="2400" dirty="0"/>
              <a:t>轉換到世界座標。</a:t>
            </a:r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CE9E5-0EC0-4AA9-BC1C-761B8D95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76462"/>
            <a:ext cx="6173850" cy="7921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8012643-BF94-415B-BC53-43356EF9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86238"/>
            <a:ext cx="8866850" cy="10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784461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V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物體看向相機</a:t>
            </a:r>
            <a:r>
              <a:rPr lang="en-US" altLang="zh-TW" sz="2400" dirty="0"/>
              <a:t>(</a:t>
            </a:r>
            <a:r>
              <a:rPr lang="zh-TW" altLang="en-US" sz="2400" dirty="0"/>
              <a:t>眼睛</a:t>
            </a:r>
            <a:r>
              <a:rPr lang="en-US" altLang="zh-TW" sz="2400" dirty="0"/>
              <a:t>)</a:t>
            </a:r>
            <a:r>
              <a:rPr lang="zh-TW" altLang="en-US" sz="2400" dirty="0"/>
              <a:t>的向量</a:t>
            </a:r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法向量</a:t>
            </a:r>
            <a:endParaRPr lang="en-US" altLang="zh-TW" sz="2400" dirty="0"/>
          </a:p>
          <a:p>
            <a:r>
              <a:rPr lang="en-US" altLang="zh-TW" sz="2400" dirty="0"/>
              <a:t>L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物體看向光源的向量</a:t>
            </a:r>
            <a:endParaRPr lang="en-US" altLang="zh-TW" sz="2400" dirty="0"/>
          </a:p>
          <a:p>
            <a:r>
              <a:rPr lang="en-US" altLang="zh-TW" sz="2400" dirty="0"/>
              <a:t>H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halfway vector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C2D26F-7309-46FE-907F-BEBE7400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50613"/>
            <a:ext cx="613090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4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Download sample code from course website</a:t>
            </a:r>
          </a:p>
          <a:p>
            <a:r>
              <a:rPr lang="en-US" altLang="zh-TW" sz="2400" dirty="0"/>
              <a:t>Follow steps in </a:t>
            </a:r>
            <a:r>
              <a:rPr lang="en-US" altLang="zh-TW" sz="2400" b="1" dirty="0"/>
              <a:t>HW1_Guide.pdf</a:t>
            </a:r>
            <a:r>
              <a:rPr lang="en-US" altLang="zh-TW" sz="2400" dirty="0"/>
              <a:t> file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4" y="2924001"/>
            <a:ext cx="5911786" cy="3715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3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Ka,kd,ks</a:t>
            </a:r>
            <a:r>
              <a:rPr lang="zh-TW" altLang="en-US" sz="2400" dirty="0"/>
              <a:t>為三種顏色的權重，可自行調整</a:t>
            </a:r>
            <a:r>
              <a:rPr lang="en-US" altLang="zh-TW" sz="2400" dirty="0"/>
              <a:t>(</a:t>
            </a:r>
            <a:r>
              <a:rPr lang="zh-TW" altLang="en-US" sz="2400" dirty="0"/>
              <a:t>暫設定三者和為</a:t>
            </a:r>
            <a:r>
              <a:rPr lang="en-US" altLang="zh-TW" sz="2400" dirty="0"/>
              <a:t>1)</a:t>
            </a:r>
          </a:p>
          <a:p>
            <a:r>
              <a:rPr lang="en-US" altLang="zh-TW" sz="2400" dirty="0"/>
              <a:t>Ambient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Diffuse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Specular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47F1C7-9F84-4325-BD1B-D4CA6C78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4048"/>
            <a:ext cx="5800725" cy="4191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5FF3-0940-43E2-B15B-5D58E4D91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542471"/>
            <a:ext cx="6496050" cy="628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1B7DCE9-CD5F-4052-9078-A1B9F48D1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598988"/>
            <a:ext cx="6715125" cy="6572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6BD5270-4F72-4BE3-8BE3-69F56B9A4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555588"/>
            <a:ext cx="5019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r>
              <a:rPr lang="zh-TW" altLang="en-US" dirty="0"/>
              <a:t>  </a:t>
            </a:r>
            <a:r>
              <a:rPr lang="en-US" altLang="zh-TW" dirty="0"/>
              <a:t>Finished Result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D3710C-59EE-4B29-89E4-6AFD7A65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90712"/>
            <a:ext cx="6614369" cy="39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551"/>
            <a:ext cx="8771466" cy="390776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聶偲帆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r08944017@csie.ntu.edu.tw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~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17:00</a:t>
            </a:r>
          </a:p>
          <a:p>
            <a:pPr marL="457200" lvl="1" indent="0">
              <a:buNone/>
            </a:pP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r08922180@ntu.edu.tw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/>
              <a:t>陳禹樵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sorevan@cmlab.csie.ntu.edu.tw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Tuesday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+mn-ea"/>
                <a:ea typeface="+mn-ea"/>
              </a:rPr>
              <a:t>Q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&amp;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Shader Data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89888" y="3974592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89888" y="4601908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9888" y="5199316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79799BAA-C086-4D3C-8D3C-D71355B1AE49}"/>
              </a:ext>
            </a:extLst>
          </p:cNvPr>
          <p:cNvSpPr/>
          <p:nvPr/>
        </p:nvSpPr>
        <p:spPr>
          <a:xfrm>
            <a:off x="1485138" y="1998185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webGLStart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initGL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Cavas</a:t>
            </a:r>
            <a:r>
              <a:rPr lang="en-US" altLang="zh-TW" sz="2800" dirty="0"/>
              <a:t>)</a:t>
            </a:r>
            <a:r>
              <a:rPr lang="zh-TW" altLang="en-US" sz="2800" dirty="0"/>
              <a:t> 設定畫布大小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677722-E429-4B68-8CA9-93297A71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461549"/>
            <a:ext cx="7000875" cy="28765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F2A2672-8BDF-427A-9861-51812EBBC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5433296"/>
            <a:ext cx="9129712" cy="9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initShaders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8613"/>
            <a:ext cx="10314516" cy="335008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綁定</a:t>
            </a:r>
            <a:r>
              <a:rPr lang="en-US" altLang="zh-TW" sz="2800" dirty="0"/>
              <a:t>shader</a:t>
            </a:r>
            <a:r>
              <a:rPr lang="zh-TW" altLang="en-US" sz="2800" dirty="0"/>
              <a:t>與</a:t>
            </a:r>
            <a:r>
              <a:rPr lang="en-US" altLang="zh-TW" sz="2800" dirty="0"/>
              <a:t>program</a:t>
            </a:r>
          </a:p>
          <a:p>
            <a:r>
              <a:rPr lang="zh-TW" altLang="en-US" sz="2800" dirty="0"/>
              <a:t>定義寫過的</a:t>
            </a:r>
            <a:r>
              <a:rPr lang="en-US" altLang="zh-TW" sz="2800" dirty="0"/>
              <a:t>shader</a:t>
            </a:r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一個</a:t>
            </a:r>
            <a:r>
              <a:rPr lang="en-US" altLang="zh-TW" sz="2800" dirty="0"/>
              <a:t>program</a:t>
            </a:r>
            <a:r>
              <a:rPr lang="zh-TW" altLang="en-US" sz="2800" dirty="0"/>
              <a:t>綁定一個</a:t>
            </a:r>
            <a:r>
              <a:rPr lang="en-US" altLang="zh-TW" sz="2800" dirty="0"/>
              <a:t>Vertex shader</a:t>
            </a:r>
            <a:r>
              <a:rPr lang="zh-TW" altLang="en-US" sz="2800" dirty="0"/>
              <a:t>一個</a:t>
            </a:r>
            <a:r>
              <a:rPr lang="en-US" altLang="zh-TW" sz="2800" dirty="0"/>
              <a:t>fragment shader</a:t>
            </a:r>
          </a:p>
          <a:p>
            <a:r>
              <a:rPr lang="zh-TW" altLang="en-US" sz="2800" dirty="0"/>
              <a:t>多種</a:t>
            </a:r>
            <a:r>
              <a:rPr lang="en-US" altLang="zh-TW" sz="2800" dirty="0"/>
              <a:t>shader</a:t>
            </a:r>
            <a:r>
              <a:rPr lang="zh-TW" altLang="en-US" sz="2800" dirty="0"/>
              <a:t>就要創多個</a:t>
            </a:r>
            <a:r>
              <a:rPr lang="en-US" altLang="zh-TW" sz="2800" dirty="0"/>
              <a:t>program</a:t>
            </a:r>
            <a:r>
              <a:rPr lang="zh-TW" altLang="en-US" sz="2800" dirty="0"/>
              <a:t>，全寫在一起就不用。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90663" y="6072449"/>
            <a:ext cx="683339" cy="365125"/>
          </a:xfrm>
        </p:spPr>
        <p:txBody>
          <a:bodyPr/>
          <a:lstStyle/>
          <a:p>
            <a:fld id="{74D646DB-6134-48AE-82D0-CEA3D2E7296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A0FA2-3EF6-4FB8-AB06-7F7CD1FF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640243"/>
            <a:ext cx="7296150" cy="857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4FDCAD-0225-4FD1-8551-5332726C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816937"/>
            <a:ext cx="6000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initShaders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7514"/>
            <a:ext cx="10314516" cy="3350087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gl.getAttribLocation</a:t>
            </a:r>
            <a:r>
              <a:rPr lang="zh-TW" altLang="en-US" sz="2800" dirty="0"/>
              <a:t> </a:t>
            </a:r>
            <a:r>
              <a:rPr lang="en-US" altLang="zh-TW" sz="2800" dirty="0"/>
              <a:t>-</a:t>
            </a:r>
            <a:r>
              <a:rPr lang="zh-TW" altLang="en-US" sz="2800" dirty="0"/>
              <a:t> </a:t>
            </a:r>
            <a:r>
              <a:rPr lang="en-US" altLang="zh-TW" sz="2800" dirty="0"/>
              <a:t>&gt;</a:t>
            </a:r>
            <a:r>
              <a:rPr lang="zh-TW" altLang="en-US" sz="2800" dirty="0"/>
              <a:t>從</a:t>
            </a:r>
            <a:r>
              <a:rPr lang="en-US" altLang="zh-TW" sz="2800" dirty="0"/>
              <a:t>shader</a:t>
            </a:r>
            <a:r>
              <a:rPr lang="zh-TW" altLang="en-US" sz="2800" dirty="0"/>
              <a:t>中讀取變數</a:t>
            </a:r>
            <a:endParaRPr lang="en-US" altLang="zh-TW" sz="2800" dirty="0"/>
          </a:p>
          <a:p>
            <a:r>
              <a:rPr lang="en-US" altLang="zh-TW" sz="2800" dirty="0" err="1"/>
              <a:t>gl.EnableVertexAttribArray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允許著色器讀取</a:t>
            </a:r>
            <a:r>
              <a:rPr lang="en-US" altLang="zh-TW" sz="2800" dirty="0"/>
              <a:t>GPU</a:t>
            </a:r>
            <a:r>
              <a:rPr lang="zh-TW" altLang="en-US" sz="2800" dirty="0"/>
              <a:t>資料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新增</a:t>
            </a:r>
            <a:r>
              <a:rPr lang="en-US" altLang="zh-TW" sz="2800" dirty="0" err="1"/>
              <a:t>VertexNormal</a:t>
            </a:r>
            <a:r>
              <a:rPr lang="zh-TW" altLang="en-US" sz="2800" dirty="0"/>
              <a:t>變數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90663" y="6072449"/>
            <a:ext cx="683339" cy="365125"/>
          </a:xfrm>
        </p:spPr>
        <p:txBody>
          <a:bodyPr/>
          <a:lstStyle/>
          <a:p>
            <a:fld id="{74D646DB-6134-48AE-82D0-CEA3D2E7296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48B8F52A-A7D1-4B56-AE45-B07597BE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5" y="2758119"/>
            <a:ext cx="10647473" cy="988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1F0C1D-A23D-443B-8DD6-87101A06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2" y="4335928"/>
            <a:ext cx="5381625" cy="13906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48D5C9-D037-4438-8E31-BCB1025C6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12" y="5890883"/>
            <a:ext cx="11033975" cy="515348"/>
          </a:xfrm>
          <a:prstGeom prst="rect">
            <a:avLst/>
          </a:prstGeom>
        </p:spPr>
      </p:pic>
      <p:sp>
        <p:nvSpPr>
          <p:cNvPr id="12" name="圓角矩形 2">
            <a:extLst>
              <a:ext uri="{FF2B5EF4-FFF2-40B4-BE49-F238E27FC236}">
                <a16:creationId xmlns:a16="http://schemas.microsoft.com/office/drawing/2014/main" id="{59613D76-2BC4-4B73-A324-B3B567722243}"/>
              </a:ext>
            </a:extLst>
          </p:cNvPr>
          <p:cNvSpPr/>
          <p:nvPr/>
        </p:nvSpPr>
        <p:spPr>
          <a:xfrm>
            <a:off x="2847213" y="5323070"/>
            <a:ext cx="19914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已經將大部分課程網的 </a:t>
            </a:r>
            <a:r>
              <a:rPr lang="en-US" altLang="zh-TW" sz="2800" dirty="0"/>
              <a:t>tri</a:t>
            </a:r>
            <a:r>
              <a:rPr lang="zh-TW" altLang="en-US" sz="2800" dirty="0"/>
              <a:t> 模型轉成 </a:t>
            </a:r>
            <a:r>
              <a:rPr lang="en-US" altLang="zh-TW" sz="2800" dirty="0"/>
              <a:t>json</a:t>
            </a:r>
            <a:r>
              <a:rPr lang="zh-TW" altLang="en-US" sz="2800" dirty="0"/>
              <a:t> 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Csie.json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7" y="3857625"/>
            <a:ext cx="7643910" cy="16625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5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將範例</a:t>
            </a:r>
            <a:r>
              <a:rPr lang="en-US" altLang="zh-TW" sz="2800" dirty="0"/>
              <a:t>code</a:t>
            </a:r>
            <a:r>
              <a:rPr lang="zh-TW" altLang="en-US" sz="2800" dirty="0"/>
              <a:t>的茶壺路徑替換成其他想要的模型即可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BB2F5F-B1EC-4F73-BF98-D1BF491D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" y="3150727"/>
            <a:ext cx="8429097" cy="2381391"/>
          </a:xfrm>
          <a:prstGeom prst="rect">
            <a:avLst/>
          </a:prstGeom>
        </p:spPr>
      </p:pic>
      <p:sp>
        <p:nvSpPr>
          <p:cNvPr id="8" name="圓角矩形 2">
            <a:extLst>
              <a:ext uri="{FF2B5EF4-FFF2-40B4-BE49-F238E27FC236}">
                <a16:creationId xmlns:a16="http://schemas.microsoft.com/office/drawing/2014/main" id="{38F50D21-B040-4F25-9E7A-659A05484542}"/>
              </a:ext>
            </a:extLst>
          </p:cNvPr>
          <p:cNvSpPr/>
          <p:nvPr/>
        </p:nvSpPr>
        <p:spPr>
          <a:xfrm>
            <a:off x="4609338" y="3562350"/>
            <a:ext cx="24867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6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270000"/>
            <a:ext cx="8914341" cy="50100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設定</a:t>
            </a:r>
            <a:r>
              <a:rPr lang="en-US" altLang="zh-TW" sz="2800" dirty="0"/>
              <a:t>Projection Matrix</a:t>
            </a:r>
            <a:r>
              <a:rPr lang="zh-TW" altLang="en-US" sz="2800" dirty="0"/>
              <a:t>與 </a:t>
            </a:r>
            <a:r>
              <a:rPr lang="en-US" altLang="zh-TW" sz="2800" dirty="0"/>
              <a:t>Model-View Matrix</a:t>
            </a:r>
          </a:p>
          <a:p>
            <a:r>
              <a:rPr lang="zh-TW" altLang="en-US" sz="2800" dirty="0"/>
              <a:t>預設攝影機位置是在</a:t>
            </a:r>
            <a:r>
              <a:rPr lang="en-US" altLang="zh-TW" sz="2800" dirty="0"/>
              <a:t>(0,0,0)</a:t>
            </a:r>
            <a:r>
              <a:rPr lang="zh-TW" altLang="en-US" sz="2800" dirty="0"/>
              <a:t>，看向</a:t>
            </a:r>
            <a:r>
              <a:rPr lang="en-US" altLang="zh-TW" sz="2800" dirty="0"/>
              <a:t>(0,0,-1)</a:t>
            </a:r>
            <a:r>
              <a:rPr lang="zh-TW" altLang="en-US" sz="2800" dirty="0"/>
              <a:t>的方向</a:t>
            </a:r>
            <a:endParaRPr lang="en-US" altLang="zh-TW" sz="2800" dirty="0"/>
          </a:p>
          <a:p>
            <a:r>
              <a:rPr lang="zh-TW" altLang="en-US" sz="2800" dirty="0"/>
              <a:t>後寫的矩陣會先做，所以旋轉平移的順序很重要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以上三種轉換可直接套用</a:t>
            </a:r>
            <a:r>
              <a:rPr lang="en-US" altLang="zh-TW" sz="2800" dirty="0"/>
              <a:t>function</a:t>
            </a:r>
            <a:r>
              <a:rPr lang="zh-TW" altLang="en-US" sz="2800" dirty="0"/>
              <a:t>，</a:t>
            </a:r>
            <a:r>
              <a:rPr lang="en-US" altLang="zh-TW" sz="2800" dirty="0"/>
              <a:t>shear</a:t>
            </a:r>
            <a:r>
              <a:rPr lang="zh-TW" altLang="en-US" sz="2800" dirty="0"/>
              <a:t>必須自己寫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4237A9-AD2A-4178-A59D-1E607493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0" y="3000043"/>
            <a:ext cx="10086975" cy="1971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F2D7C5-B38F-46AF-B43E-71276E24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00" y="5144590"/>
            <a:ext cx="4095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5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2142</TotalTime>
  <Words>536</Words>
  <Application>Microsoft Office PowerPoint</Application>
  <PresentationFormat>寬螢幕</PresentationFormat>
  <Paragraphs>141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Trebuchet MS</vt:lpstr>
      <vt:lpstr>Wingdings 3</vt:lpstr>
      <vt:lpstr>Facet</vt:lpstr>
      <vt:lpstr>ICG 2021 Spring Homework1 Coding  2021/04/15</vt:lpstr>
      <vt:lpstr>Environment Setup</vt:lpstr>
      <vt:lpstr>Shader Data</vt:lpstr>
      <vt:lpstr>webGLStart()</vt:lpstr>
      <vt:lpstr>initShaders()</vt:lpstr>
      <vt:lpstr>initShaders()</vt:lpstr>
      <vt:lpstr>Load Models</vt:lpstr>
      <vt:lpstr>Load Models</vt:lpstr>
      <vt:lpstr>drawScene()</vt:lpstr>
      <vt:lpstr>drawScene()</vt:lpstr>
      <vt:lpstr>drawScene()</vt:lpstr>
      <vt:lpstr>Shading</vt:lpstr>
      <vt:lpstr>Phong Reflection Model</vt:lpstr>
      <vt:lpstr>Gouraud shading</vt:lpstr>
      <vt:lpstr>PowerPoint 簡報</vt:lpstr>
      <vt:lpstr>PowerPoint 簡報</vt:lpstr>
      <vt:lpstr>PowerPoint 簡報</vt:lpstr>
      <vt:lpstr>Gouraud shading</vt:lpstr>
      <vt:lpstr>Gouraud shading</vt:lpstr>
      <vt:lpstr>Gouraud shading</vt:lpstr>
      <vt:lpstr>Gouraud shading  Finished Result</vt:lpstr>
      <vt:lpstr>TA Hours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asusb85</cp:lastModifiedBy>
  <cp:revision>150</cp:revision>
  <dcterms:created xsi:type="dcterms:W3CDTF">2017-09-30T17:24:05Z</dcterms:created>
  <dcterms:modified xsi:type="dcterms:W3CDTF">2021-04-14T12:48:24Z</dcterms:modified>
</cp:coreProperties>
</file>