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19"/>
  </p:notesMasterIdLst>
  <p:sldIdLst>
    <p:sldId id="269" r:id="rId2"/>
    <p:sldId id="270" r:id="rId3"/>
    <p:sldId id="275" r:id="rId4"/>
    <p:sldId id="271" r:id="rId5"/>
    <p:sldId id="273" r:id="rId6"/>
    <p:sldId id="27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3E07-0183-4D32-BE19-2614AA7B721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B764-8436-43D7-98CA-66F3FCC1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1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B764-8436-43D7-98CA-66F3FCC1F3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9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35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98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9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3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6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1167494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1167494" y="2017469"/>
            <a:ext cx="9779183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3810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0153277" y="6356351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5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DBDA3D-4324-4A0C-B983-1F9E720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9F9C-47DD-406C-8B8A-D10B6AE2B76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767754-3789-B675-DE37-3F2DF8E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879C8E-5C2A-A255-FFB5-A4C1D073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6CF-C543-4DD6-9446-BC72C6C6DD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CE50D7E7-F608-5E31-A88A-C62616EDB7FB}"/>
              </a:ext>
            </a:extLst>
          </p:cNvPr>
          <p:cNvSpPr/>
          <p:nvPr userDrawn="1"/>
        </p:nvSpPr>
        <p:spPr>
          <a:xfrm>
            <a:off x="10591801" y="209550"/>
            <a:ext cx="1342292" cy="1228725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41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DBDA3D-4324-4A0C-B983-1F9E720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9F9C-47DD-406C-8B8A-D10B6AE2B76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767754-3789-B675-DE37-3F2DF8E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879C8E-5C2A-A255-FFB5-A4C1D073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6CF-C543-4DD6-9446-BC72C6C6DD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CE50D7E7-F608-5E31-A88A-C62616EDB7FB}"/>
              </a:ext>
            </a:extLst>
          </p:cNvPr>
          <p:cNvSpPr/>
          <p:nvPr userDrawn="1"/>
        </p:nvSpPr>
        <p:spPr>
          <a:xfrm>
            <a:off x="10591801" y="209550"/>
            <a:ext cx="1342292" cy="1228725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17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DBDA3D-4324-4A0C-B983-1F9E720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9F9C-47DD-406C-8B8A-D10B6AE2B76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767754-3789-B675-DE37-3F2DF8E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879C8E-5C2A-A255-FFB5-A4C1D073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6CF-C543-4DD6-9446-BC72C6C6DD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CE50D7E7-F608-5E31-A88A-C62616EDB7FB}"/>
              </a:ext>
            </a:extLst>
          </p:cNvPr>
          <p:cNvSpPr/>
          <p:nvPr userDrawn="1"/>
        </p:nvSpPr>
        <p:spPr>
          <a:xfrm>
            <a:off x="10591801" y="209550"/>
            <a:ext cx="1342292" cy="1228725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0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9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0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techtarget.com/" TargetMode="External"/><Relationship Id="rId4" Type="http://schemas.openxmlformats.org/officeDocument/2006/relationships/hyperlink" Target="https://careerfoundry.com/en/blog/data-analyt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PowerPoint_Presentation1.ppt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0D4C5-6DD6-FC11-ADBC-41784D4A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07" y="858216"/>
            <a:ext cx="9779183" cy="132556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/>
              </a:rPr>
              <a:t>Swami Keshvanand</a:t>
            </a:r>
            <a:r>
              <a:rPr lang="en-US" sz="3200" dirty="0">
                <a:solidFill>
                  <a:srgbClr val="C00000"/>
                </a:solidFill>
                <a:latin typeface="Times New Roman"/>
              </a:rPr>
              <a:t> Institute of Technology,</a:t>
            </a:r>
            <a:endParaRPr lang="en-US" sz="3200" b="0" dirty="0">
              <a:latin typeface="Times New Roman"/>
            </a:endParaRPr>
          </a:p>
          <a:p>
            <a:pPr algn="ctr">
              <a:spcBef>
                <a:spcPts val="1000"/>
              </a:spcBef>
            </a:pPr>
            <a:r>
              <a:rPr lang="en-US" sz="3200" dirty="0">
                <a:solidFill>
                  <a:srgbClr val="C00000"/>
                </a:solidFill>
                <a:latin typeface="Times New Roman"/>
              </a:rPr>
              <a:t>Management &amp; Gramothan, Jaipur</a:t>
            </a:r>
            <a:endParaRPr lang="en-US" sz="3200" b="0" dirty="0">
              <a:latin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2F2802-F26D-DBDA-6223-D3829DB0F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1</a:t>
            </a:fld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-30956"/>
            <a:ext cx="2085975" cy="2085975"/>
          </a:xfrm>
          <a:prstGeom prst="rect">
            <a:avLst/>
          </a:prstGeom>
        </p:spPr>
      </p:pic>
      <p:sp>
        <p:nvSpPr>
          <p:cNvPr id="6" name="Google Shape;193;p1">
            <a:extLst>
              <a:ext uri="{FF2B5EF4-FFF2-40B4-BE49-F238E27FC236}">
                <a16:creationId xmlns:a16="http://schemas.microsoft.com/office/drawing/2014/main" xmlns="" id="{0F9A77BC-F14B-5A42-2477-173BD6BA9DEC}"/>
              </a:ext>
            </a:extLst>
          </p:cNvPr>
          <p:cNvSpPr txBox="1"/>
          <p:nvPr/>
        </p:nvSpPr>
        <p:spPr>
          <a:xfrm>
            <a:off x="2416562" y="2237200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5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Training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3200" b="1" dirty="0">
              <a:solidFill>
                <a:srgbClr val="313841"/>
              </a:solidFill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5400" b="1" dirty="0" smtClean="0">
                <a:solidFill>
                  <a:schemeClr val="tx1"/>
                </a:solidFill>
              </a:rPr>
              <a:t>“Data Analytics”</a:t>
            </a:r>
            <a:endParaRPr lang="en-US" sz="54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buClr>
                <a:srgbClr val="313841"/>
              </a:buClr>
              <a:buSzPts val="3200"/>
            </a:pPr>
            <a:endParaRPr sz="2000" b="1" dirty="0">
              <a:solidFill>
                <a:srgbClr val="313841"/>
              </a:solidFill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4CC12036-8C18-7B62-4023-A4314D9C2894}"/>
              </a:ext>
            </a:extLst>
          </p:cNvPr>
          <p:cNvSpPr txBox="1"/>
          <p:nvPr/>
        </p:nvSpPr>
        <p:spPr>
          <a:xfrm>
            <a:off x="730780" y="4656885"/>
            <a:ext cx="10775420" cy="1648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50000"/>
              </a:lnSpc>
            </a:pPr>
            <a:r>
              <a:rPr lang="en-US" sz="2000" b="1" dirty="0">
                <a:solidFill>
                  <a:srgbClr val="00337F"/>
                </a:solidFill>
                <a:latin typeface="Times New Roman"/>
                <a:cs typeface="Times New Roman"/>
              </a:rPr>
              <a:t>Submitted By:                                 </a:t>
            </a:r>
            <a:r>
              <a:rPr lang="en-US" sz="2000" b="1" dirty="0" smtClean="0">
                <a:solidFill>
                  <a:srgbClr val="0033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337F"/>
                </a:solidFill>
                <a:latin typeface="Times New Roman"/>
                <a:cs typeface="Times New Roman"/>
              </a:rPr>
              <a:t>                                                          </a:t>
            </a:r>
            <a:r>
              <a:rPr lang="en-US" sz="2000" b="1" dirty="0" smtClean="0">
                <a:solidFill>
                  <a:srgbClr val="00337F"/>
                </a:solidFill>
                <a:latin typeface="Times New Roman"/>
                <a:cs typeface="Times New Roman"/>
              </a:rPr>
              <a:t> Submitted </a:t>
            </a:r>
            <a:r>
              <a:rPr lang="en-US" sz="2000" b="1" dirty="0">
                <a:solidFill>
                  <a:srgbClr val="00337F"/>
                </a:solidFill>
                <a:latin typeface="Times New Roman"/>
                <a:cs typeface="Times New Roman"/>
              </a:rPr>
              <a:t>To</a:t>
            </a:r>
            <a:r>
              <a:rPr lang="en-US" sz="2000" b="1" dirty="0" smtClean="0">
                <a:solidFill>
                  <a:srgbClr val="00337F"/>
                </a:solidFill>
                <a:latin typeface="Times New Roman"/>
                <a:cs typeface="Times New Roman"/>
              </a:rPr>
              <a:t>:</a:t>
            </a:r>
            <a:endParaRPr lang="en-US" sz="1867" dirty="0"/>
          </a:p>
          <a:p>
            <a:pPr lvl="6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00"/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Abhishek Pandey </a:t>
            </a:r>
            <a:r>
              <a:rPr lang="en-US" sz="2000" b="1" dirty="0">
                <a:solidFill>
                  <a:schemeClr val="dk1"/>
                </a:solidFill>
                <a:latin typeface="Times New Roman"/>
              </a:rPr>
              <a:t>               </a:t>
            </a:r>
            <a:r>
              <a:rPr lang="en-US" sz="2000" b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   </a:t>
            </a:r>
            <a:r>
              <a:rPr lang="en-US" sz="2000" b="1" dirty="0">
                <a:solidFill>
                  <a:schemeClr val="dk1"/>
                </a:solidFill>
                <a:latin typeface="Times New Roman"/>
              </a:rPr>
              <a:t>                                                 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	                 Dr. </a:t>
            </a:r>
            <a:r>
              <a:rPr lang="en-US" sz="2000" b="1" dirty="0" err="1" smtClean="0">
                <a:solidFill>
                  <a:schemeClr val="dk1"/>
                </a:solidFill>
                <a:latin typeface="Times New Roman"/>
              </a:rPr>
              <a:t>Sanwta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 Ram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</a:rPr>
              <a:t>Dogiwal</a:t>
            </a:r>
            <a:r>
              <a:rPr lang="en-US" sz="2000" b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</a:rPr>
              <a:t>20ESKIT004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 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</a:rPr>
              <a:t>                                                                                           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Associate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Professor</a:t>
            </a:r>
            <a:endParaRPr lang="en-US" sz="2000" dirty="0" smtClean="0">
              <a:solidFill>
                <a:schemeClr val="dk1"/>
              </a:solidFill>
              <a:latin typeface="Times New Roman"/>
            </a:endParaRPr>
          </a:p>
          <a:p>
            <a:pPr lvl="0" algn="just">
              <a:lnSpc>
                <a:spcPct val="90000"/>
              </a:lnSpc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7ITA (G1)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/>
              </a:rPr>
              <a:t>                                                        </a:t>
            </a:r>
            <a:r>
              <a:rPr lang="en-US" sz="3200" b="1" dirty="0" smtClean="0">
                <a:solidFill>
                  <a:schemeClr val="dk1"/>
                </a:solidFill>
                <a:latin typeface="Times New Roman"/>
              </a:rPr>
              <a:t>Session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 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chemeClr val="dk1"/>
                </a:solidFill>
                <a:latin typeface="Times New Roman"/>
              </a:rPr>
              <a:t>2023-24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                  </a:t>
            </a:r>
            <a:endParaRPr lang="en-US" sz="1867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12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831850"/>
            <a:ext cx="993013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indent="-24892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1620" algn="l"/>
              </a:tabLst>
            </a:pPr>
            <a:r>
              <a:rPr sz="1800" b="1" spc="-70" dirty="0">
                <a:latin typeface="Arial"/>
                <a:cs typeface="Arial"/>
              </a:rPr>
              <a:t>Data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Collection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Exploration: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Franklin Gothic Medium"/>
                <a:cs typeface="Franklin Gothic Medium"/>
              </a:rPr>
              <a:t>Gather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relevant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from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multiple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sources,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including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sales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records,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customer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inventory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etc. </a:t>
            </a:r>
            <a:r>
              <a:rPr sz="1800" spc="-35" dirty="0">
                <a:latin typeface="Franklin Gothic Medium"/>
                <a:cs typeface="Franklin Gothic Medium"/>
              </a:rPr>
              <a:t>Perform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exploration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understand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structure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quality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data.</a:t>
            </a:r>
            <a:endParaRPr sz="1800">
              <a:latin typeface="Franklin Gothic Medium"/>
              <a:cs typeface="Franklin Gothic Medium"/>
            </a:endParaRPr>
          </a:p>
          <a:p>
            <a:pPr marL="261620" indent="-248920">
              <a:lnSpc>
                <a:spcPct val="100000"/>
              </a:lnSpc>
              <a:buAutoNum type="arabicPeriod" startAt="4"/>
              <a:tabLst>
                <a:tab pos="261620" algn="l"/>
              </a:tabLst>
            </a:pPr>
            <a:r>
              <a:rPr sz="1800" b="1" spc="-70" dirty="0">
                <a:latin typeface="Arial"/>
                <a:cs typeface="Arial"/>
              </a:rPr>
              <a:t>Data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Cleaning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Preprocessing: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Franklin Gothic Medium"/>
                <a:cs typeface="Franklin Gothic Medium"/>
              </a:rPr>
              <a:t>Address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quality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issues,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handle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missing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values,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remove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duplicates.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Franklin Gothic Medium"/>
                <a:cs typeface="Franklin Gothic Medium"/>
              </a:rPr>
              <a:t>Transform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reformat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needed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for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analysis.</a:t>
            </a:r>
            <a:endParaRPr sz="1800">
              <a:latin typeface="Franklin Gothic Medium"/>
              <a:cs typeface="Franklin Gothic Medium"/>
            </a:endParaRPr>
          </a:p>
          <a:p>
            <a:pPr marL="261620" indent="-248920">
              <a:lnSpc>
                <a:spcPct val="100000"/>
              </a:lnSpc>
              <a:buAutoNum type="arabicPeriod" startAt="5"/>
              <a:tabLst>
                <a:tab pos="261620" algn="l"/>
              </a:tabLst>
            </a:pPr>
            <a:r>
              <a:rPr sz="1800" b="1" spc="-125" dirty="0">
                <a:latin typeface="Arial"/>
                <a:cs typeface="Arial"/>
              </a:rPr>
              <a:t>Descriptive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Analytics: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Franklin Gothic Medium"/>
                <a:cs typeface="Franklin Gothic Medium"/>
              </a:rPr>
              <a:t>Generate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summary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statistics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visualizations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get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overview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data.</a:t>
            </a:r>
            <a:endParaRPr sz="1800">
              <a:latin typeface="Franklin Gothic Medium"/>
              <a:cs typeface="Franklin Gothic Medium"/>
            </a:endParaRPr>
          </a:p>
          <a:p>
            <a:pPr marL="261620" indent="-248920">
              <a:lnSpc>
                <a:spcPct val="100000"/>
              </a:lnSpc>
              <a:buAutoNum type="arabicPeriod" startAt="6"/>
              <a:tabLst>
                <a:tab pos="261620" algn="l"/>
              </a:tabLst>
            </a:pPr>
            <a:r>
              <a:rPr sz="1800" b="1" spc="-120" dirty="0">
                <a:latin typeface="Arial"/>
                <a:cs typeface="Arial"/>
              </a:rPr>
              <a:t>Sales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Identify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top-</a:t>
            </a:r>
            <a:r>
              <a:rPr sz="1800" spc="-10" dirty="0">
                <a:latin typeface="Franklin Gothic Medium"/>
                <a:cs typeface="Franklin Gothic Medium"/>
              </a:rPr>
              <a:t>selling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products,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best-selling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product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categories,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low-performing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products.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Franklin Gothic Medium"/>
                <a:cs typeface="Franklin Gothic Medium"/>
              </a:rPr>
              <a:t>Analyze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sales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trends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over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time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across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different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store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locations.</a:t>
            </a:r>
            <a:endParaRPr sz="1800">
              <a:latin typeface="Franklin Gothic Medium"/>
              <a:cs typeface="Franklin Gothic Medium"/>
            </a:endParaRPr>
          </a:p>
          <a:p>
            <a:pPr marL="236220" indent="-22352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36220" algn="l"/>
              </a:tabLst>
            </a:pPr>
            <a:r>
              <a:rPr sz="1800" b="1" spc="-140" dirty="0">
                <a:latin typeface="Arial"/>
                <a:cs typeface="Arial"/>
              </a:rPr>
              <a:t>Customer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Segmentation:</a:t>
            </a:r>
            <a:endParaRPr sz="1800">
              <a:latin typeface="Arial"/>
              <a:cs typeface="Arial"/>
            </a:endParaRPr>
          </a:p>
          <a:p>
            <a:pPr marL="12700" marR="405765">
              <a:lnSpc>
                <a:spcPct val="100000"/>
              </a:lnSpc>
            </a:pPr>
            <a:r>
              <a:rPr sz="1800" spc="-25" dirty="0">
                <a:latin typeface="Franklin Gothic Medium"/>
                <a:cs typeface="Franklin Gothic Medium"/>
              </a:rPr>
              <a:t>Segment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customers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based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their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purchasing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behavior,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demographics,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other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relevant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criteria. </a:t>
            </a:r>
            <a:r>
              <a:rPr sz="1800" spc="-30" dirty="0">
                <a:latin typeface="Franklin Gothic Medium"/>
                <a:cs typeface="Franklin Gothic Medium"/>
              </a:rPr>
              <a:t>Analyze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each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customer</a:t>
            </a:r>
            <a:r>
              <a:rPr sz="1800" spc="-25" dirty="0">
                <a:latin typeface="Franklin Gothic Medium"/>
                <a:cs typeface="Franklin Gothic Medium"/>
              </a:rPr>
              <a:t> segme</a:t>
            </a:r>
            <a:r>
              <a:rPr sz="1800" b="1" spc="-25" dirty="0">
                <a:latin typeface="Arial"/>
                <a:cs typeface="Arial"/>
              </a:rPr>
              <a:t>8.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Profitability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 marL="12700" marR="3564254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Calculate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profitability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products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product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categories. </a:t>
            </a:r>
            <a:r>
              <a:rPr sz="1800" spc="-20" dirty="0">
                <a:latin typeface="Franklin Gothic Medium"/>
                <a:cs typeface="Franklin Gothic Medium"/>
              </a:rPr>
              <a:t>Identify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high-margin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low-</a:t>
            </a:r>
            <a:r>
              <a:rPr sz="1800" spc="-25" dirty="0">
                <a:latin typeface="Franklin Gothic Medium"/>
                <a:cs typeface="Franklin Gothic Medium"/>
              </a:rPr>
              <a:t>margin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items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for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pricing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optimization.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9.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Customer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Retention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and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Churn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 marL="12700" marR="2221865">
              <a:lnSpc>
                <a:spcPct val="100000"/>
              </a:lnSpc>
            </a:pPr>
            <a:r>
              <a:rPr sz="1800" spc="-30" dirty="0">
                <a:latin typeface="Franklin Gothic Medium"/>
                <a:cs typeface="Franklin Gothic Medium"/>
              </a:rPr>
              <a:t>Analyze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customer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churn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rates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identify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factors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influencing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customer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attrition. Suggest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strategies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improve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customer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retention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loyalty.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0"/>
            <a:ext cx="9627007" cy="1432315"/>
          </a:xfrm>
          <a:prstGeom prst="rect">
            <a:avLst/>
          </a:prstGeom>
        </p:spPr>
        <p:txBody>
          <a:bodyPr vert="horz" wrap="square" lIns="0" tIns="321183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dirty="0"/>
              <a:t>WHO</a:t>
            </a:r>
            <a:r>
              <a:rPr b="1" spc="35" dirty="0"/>
              <a:t> </a:t>
            </a:r>
            <a:r>
              <a:rPr b="1" dirty="0"/>
              <a:t>ARE</a:t>
            </a:r>
            <a:r>
              <a:rPr b="1" spc="45" dirty="0"/>
              <a:t> </a:t>
            </a:r>
            <a:r>
              <a:rPr b="1" dirty="0"/>
              <a:t>THE</a:t>
            </a:r>
            <a:r>
              <a:rPr b="1" spc="50" dirty="0"/>
              <a:t> </a:t>
            </a:r>
            <a:r>
              <a:rPr b="1" dirty="0"/>
              <a:t>END</a:t>
            </a:r>
            <a:r>
              <a:rPr b="1" spc="50" dirty="0"/>
              <a:t> </a:t>
            </a:r>
            <a:r>
              <a:rPr b="1" spc="65" dirty="0"/>
              <a:t>USERS</a:t>
            </a:r>
            <a:r>
              <a:rPr b="1" spc="45" dirty="0"/>
              <a:t> </a:t>
            </a:r>
            <a:r>
              <a:rPr b="1" dirty="0"/>
              <a:t>OF</a:t>
            </a:r>
            <a:r>
              <a:rPr b="1" spc="40" dirty="0"/>
              <a:t> </a:t>
            </a:r>
            <a:r>
              <a:rPr b="1" dirty="0"/>
              <a:t>THIS</a:t>
            </a:r>
            <a:r>
              <a:rPr b="1" spc="50" dirty="0"/>
              <a:t> </a:t>
            </a:r>
            <a:r>
              <a:rPr b="1" spc="-10" dirty="0"/>
              <a:t>PROJECT?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464054"/>
            <a:ext cx="4146550" cy="3590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Managers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Marketing</a:t>
            </a:r>
            <a:r>
              <a:rPr sz="1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Sales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50" dirty="0">
                <a:solidFill>
                  <a:srgbClr val="404040"/>
                </a:solidFill>
                <a:latin typeface="Arial"/>
                <a:cs typeface="Arial"/>
              </a:rPr>
              <a:t>Supply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Chain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Managers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Customer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Finance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Department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z="1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Executives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17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Makers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Operations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50" dirty="0">
                <a:solidFill>
                  <a:srgbClr val="404040"/>
                </a:solidFill>
                <a:latin typeface="Arial"/>
                <a:cs typeface="Arial"/>
              </a:rPr>
              <a:t>Analysts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Scientists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-130120"/>
            <a:ext cx="9398407" cy="1806520"/>
          </a:xfrm>
          <a:prstGeom prst="rect">
            <a:avLst/>
          </a:prstGeom>
        </p:spPr>
        <p:txBody>
          <a:bodyPr vert="horz" wrap="square" lIns="0" tIns="326009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dirty="0"/>
              <a:t>YOUR</a:t>
            </a:r>
            <a:r>
              <a:rPr b="1" spc="50" dirty="0"/>
              <a:t> </a:t>
            </a:r>
            <a:r>
              <a:rPr b="1" dirty="0"/>
              <a:t>SOLUTION</a:t>
            </a:r>
            <a:r>
              <a:rPr b="1" spc="90" dirty="0"/>
              <a:t> </a:t>
            </a:r>
            <a:r>
              <a:rPr b="1" dirty="0"/>
              <a:t>AND</a:t>
            </a:r>
            <a:r>
              <a:rPr b="1" spc="50" dirty="0"/>
              <a:t> </a:t>
            </a:r>
            <a:r>
              <a:rPr b="1" dirty="0"/>
              <a:t>ITS</a:t>
            </a:r>
            <a:r>
              <a:rPr b="1" spc="70" dirty="0"/>
              <a:t> </a:t>
            </a:r>
            <a:r>
              <a:rPr b="1" dirty="0"/>
              <a:t>VALUE</a:t>
            </a:r>
            <a:r>
              <a:rPr b="1" spc="75" dirty="0"/>
              <a:t> </a:t>
            </a:r>
            <a:r>
              <a:rPr b="1" spc="-10" dirty="0"/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052955"/>
            <a:ext cx="2825750" cy="431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404040"/>
                </a:solidFill>
                <a:latin typeface="Arial"/>
                <a:cs typeface="Arial"/>
              </a:rPr>
              <a:t>SOLUTION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114" dirty="0">
                <a:solidFill>
                  <a:srgbClr val="404040"/>
                </a:solidFill>
                <a:latin typeface="Arial"/>
                <a:cs typeface="Arial"/>
              </a:rPr>
              <a:t>Comprehensive</a:t>
            </a:r>
            <a:r>
              <a:rPr sz="1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Cleaning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Customer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Segmentation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Sales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Profitability</a:t>
            </a:r>
            <a:r>
              <a:rPr sz="1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sz="1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Evaluation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b="1" spc="-30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PROPOSITION:</a:t>
            </a:r>
            <a:endParaRPr sz="20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70" dirty="0">
                <a:solidFill>
                  <a:srgbClr val="404040"/>
                </a:solidFill>
                <a:latin typeface="Arial"/>
                <a:cs typeface="Arial"/>
              </a:rPr>
              <a:t>Data-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Driven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 Decisions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85" dirty="0">
                <a:solidFill>
                  <a:srgbClr val="404040"/>
                </a:solidFill>
                <a:latin typeface="Arial"/>
                <a:cs typeface="Arial"/>
              </a:rPr>
              <a:t>Increased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Sales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Profitability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1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114" dirty="0">
                <a:solidFill>
                  <a:srgbClr val="404040"/>
                </a:solidFill>
                <a:latin typeface="Arial"/>
                <a:cs typeface="Arial"/>
              </a:rPr>
              <a:t>Improved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Customer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Satisfaction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8770" algn="l"/>
              </a:tabLst>
            </a:pP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Operational</a:t>
            </a:r>
            <a:r>
              <a:rPr sz="14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Efficiency</a:t>
            </a:r>
            <a:endParaRPr sz="1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Maximized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ROI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52400"/>
            <a:ext cx="9703207" cy="1221744"/>
          </a:xfrm>
          <a:prstGeom prst="rect">
            <a:avLst/>
          </a:prstGeom>
        </p:spPr>
        <p:txBody>
          <a:bodyPr vert="horz" wrap="square" lIns="0" tIns="112648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dirty="0"/>
              <a:t>HOW</a:t>
            </a:r>
            <a:r>
              <a:rPr b="1" spc="15" dirty="0"/>
              <a:t> </a:t>
            </a:r>
            <a:r>
              <a:rPr b="1" dirty="0"/>
              <a:t>DID</a:t>
            </a:r>
            <a:r>
              <a:rPr b="1" spc="15" dirty="0"/>
              <a:t> </a:t>
            </a:r>
            <a:r>
              <a:rPr b="1" dirty="0"/>
              <a:t>YOU</a:t>
            </a:r>
            <a:r>
              <a:rPr b="1" spc="15" dirty="0"/>
              <a:t> </a:t>
            </a:r>
            <a:r>
              <a:rPr b="1" spc="70" dirty="0"/>
              <a:t>CUSTOMIZE</a:t>
            </a:r>
            <a:r>
              <a:rPr b="1" spc="85" dirty="0"/>
              <a:t> </a:t>
            </a:r>
            <a:r>
              <a:rPr b="1" dirty="0"/>
              <a:t>THE</a:t>
            </a:r>
            <a:r>
              <a:rPr b="1" spc="25" dirty="0"/>
              <a:t> </a:t>
            </a:r>
            <a:r>
              <a:rPr b="1" dirty="0"/>
              <a:t>PROJECT</a:t>
            </a:r>
            <a:r>
              <a:rPr b="1" spc="40" dirty="0"/>
              <a:t> </a:t>
            </a:r>
            <a:r>
              <a:rPr b="1" dirty="0"/>
              <a:t>AND</a:t>
            </a:r>
            <a:r>
              <a:rPr b="1" spc="15" dirty="0"/>
              <a:t> </a:t>
            </a:r>
            <a:r>
              <a:rPr b="1" spc="70" dirty="0"/>
              <a:t>MAKE</a:t>
            </a:r>
            <a:r>
              <a:rPr b="1" spc="30" dirty="0"/>
              <a:t> </a:t>
            </a:r>
            <a:r>
              <a:rPr b="1" dirty="0"/>
              <a:t>IT</a:t>
            </a:r>
            <a:r>
              <a:rPr b="1" spc="25" dirty="0"/>
              <a:t> </a:t>
            </a:r>
            <a:r>
              <a:rPr b="1" dirty="0"/>
              <a:t>YOUR</a:t>
            </a:r>
            <a:r>
              <a:rPr b="1" spc="15" dirty="0"/>
              <a:t> </a:t>
            </a:r>
            <a:r>
              <a:rPr b="1" spc="-25" dirty="0"/>
              <a:t>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34625"/>
            <a:ext cx="10631805" cy="32600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700" b="1" spc="-140" dirty="0">
                <a:solidFill>
                  <a:srgbClr val="404040"/>
                </a:solidFill>
                <a:latin typeface="Arial"/>
                <a:cs typeface="Arial"/>
              </a:rPr>
              <a:t>Sources: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3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identifed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actual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which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store's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would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04"/>
              </a:spcBef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collected.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These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could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databases,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records,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inventory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other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relevant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marR="196850" indent="-306705">
              <a:lnSpc>
                <a:spcPct val="11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85" dirty="0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sz="1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Indicators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(KPIs):</a:t>
            </a:r>
            <a:r>
              <a:rPr sz="1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choice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KPIs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metrics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evaluating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store's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 would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customized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align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business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goals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priorities.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could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metrics,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retention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rates,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regional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indicators.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marR="652145" indent="-306705">
              <a:lnSpc>
                <a:spcPct val="1101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Recommendations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Actionable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Insights: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would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focused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providing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actionable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recommendations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insights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directly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address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store's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opportunities.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These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recommendations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would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store's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context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strategic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goals.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marR="266700" indent="-306705">
              <a:lnSpc>
                <a:spcPct val="11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60" dirty="0">
                <a:solidFill>
                  <a:srgbClr val="404040"/>
                </a:solidFill>
                <a:latin typeface="Arial"/>
                <a:cs typeface="Arial"/>
              </a:rPr>
              <a:t>Privacy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Security:</a:t>
            </a:r>
            <a:r>
              <a:rPr sz="1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customization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would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also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involve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ensuring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adheres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privacy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regulations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applicable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store's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1700" dirty="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914400"/>
            <a:ext cx="10058400" cy="852412"/>
          </a:xfrm>
          <a:prstGeom prst="rect">
            <a:avLst/>
          </a:prstGeom>
        </p:spPr>
        <p:txBody>
          <a:bodyPr vert="horz" wrap="square" lIns="0" tIns="112648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MODELLING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8001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b="1" spc="-114" dirty="0">
                <a:latin typeface="Arial"/>
                <a:cs typeface="Arial"/>
              </a:rPr>
              <a:t>Sales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30" dirty="0">
                <a:latin typeface="Arial"/>
                <a:cs typeface="Arial"/>
              </a:rPr>
              <a:t>Forecasting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10" dirty="0">
                <a:latin typeface="Arial"/>
                <a:cs typeface="Arial"/>
              </a:rPr>
              <a:t>Model: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dirty="0"/>
              <a:t>This</a:t>
            </a:r>
            <a:r>
              <a:rPr spc="-95" dirty="0"/>
              <a:t> </a:t>
            </a:r>
            <a:r>
              <a:rPr spc="-20" dirty="0"/>
              <a:t>model</a:t>
            </a:r>
            <a:r>
              <a:rPr spc="-30" dirty="0"/>
              <a:t> </a:t>
            </a:r>
            <a:r>
              <a:rPr dirty="0"/>
              <a:t>uses</a:t>
            </a:r>
            <a:r>
              <a:rPr spc="-15" dirty="0"/>
              <a:t> </a:t>
            </a:r>
            <a:r>
              <a:rPr spc="-20" dirty="0"/>
              <a:t>historical</a:t>
            </a:r>
            <a:r>
              <a:rPr spc="-55" dirty="0"/>
              <a:t> </a:t>
            </a:r>
            <a:r>
              <a:rPr dirty="0"/>
              <a:t>sales</a:t>
            </a:r>
            <a:r>
              <a:rPr spc="-30" dirty="0"/>
              <a:t> </a:t>
            </a:r>
            <a:r>
              <a:rPr spc="-10" dirty="0"/>
              <a:t>data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forecast</a:t>
            </a:r>
            <a:r>
              <a:rPr spc="-30" dirty="0"/>
              <a:t> </a:t>
            </a:r>
            <a:r>
              <a:rPr dirty="0"/>
              <a:t>future</a:t>
            </a:r>
            <a:r>
              <a:rPr spc="-25" dirty="0"/>
              <a:t> </a:t>
            </a:r>
            <a:r>
              <a:rPr dirty="0"/>
              <a:t>sales.</a:t>
            </a:r>
            <a:r>
              <a:rPr spc="-40" dirty="0"/>
              <a:t> </a:t>
            </a:r>
            <a:r>
              <a:rPr spc="-20" dirty="0"/>
              <a:t>Time</a:t>
            </a:r>
            <a:r>
              <a:rPr spc="-30" dirty="0"/>
              <a:t> </a:t>
            </a:r>
            <a:r>
              <a:rPr dirty="0"/>
              <a:t>series</a:t>
            </a:r>
            <a:r>
              <a:rPr spc="-35" dirty="0"/>
              <a:t> </a:t>
            </a:r>
            <a:r>
              <a:rPr spc="-10" dirty="0"/>
              <a:t>forecasting techniques</a:t>
            </a:r>
            <a:r>
              <a:rPr spc="-60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60" dirty="0"/>
              <a:t>ARIMA</a:t>
            </a:r>
            <a:r>
              <a:rPr spc="-35" dirty="0"/>
              <a:t> </a:t>
            </a:r>
            <a:r>
              <a:rPr spc="-25" dirty="0"/>
              <a:t>(AutoRegressive</a:t>
            </a:r>
            <a:r>
              <a:rPr spc="-55" dirty="0"/>
              <a:t> </a:t>
            </a:r>
            <a:r>
              <a:rPr spc="-20" dirty="0"/>
              <a:t>Integrated</a:t>
            </a:r>
            <a:r>
              <a:rPr spc="-60" dirty="0"/>
              <a:t> </a:t>
            </a:r>
            <a:r>
              <a:rPr spc="-10" dirty="0"/>
              <a:t>Moving</a:t>
            </a:r>
            <a:r>
              <a:rPr spc="-45" dirty="0"/>
              <a:t> </a:t>
            </a:r>
            <a:r>
              <a:rPr spc="-30" dirty="0"/>
              <a:t>Average)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seasonal</a:t>
            </a:r>
            <a:r>
              <a:rPr spc="-35" dirty="0"/>
              <a:t> </a:t>
            </a:r>
            <a:r>
              <a:rPr spc="-20" dirty="0"/>
              <a:t>decomposition</a:t>
            </a:r>
            <a:r>
              <a:rPr spc="-6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applied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predict</a:t>
            </a:r>
            <a:r>
              <a:rPr spc="-50" dirty="0"/>
              <a:t> </a:t>
            </a:r>
            <a:r>
              <a:rPr dirty="0"/>
              <a:t>sales</a:t>
            </a:r>
            <a:r>
              <a:rPr spc="-45" dirty="0"/>
              <a:t> </a:t>
            </a:r>
            <a:r>
              <a:rPr dirty="0"/>
              <a:t>trends,</a:t>
            </a:r>
            <a:r>
              <a:rPr spc="-45" dirty="0"/>
              <a:t> </a:t>
            </a:r>
            <a:r>
              <a:rPr spc="-20" dirty="0"/>
              <a:t>seasonality,</a:t>
            </a:r>
            <a:r>
              <a:rPr spc="-6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potential</a:t>
            </a:r>
            <a:r>
              <a:rPr spc="-60" dirty="0"/>
              <a:t> </a:t>
            </a:r>
            <a:r>
              <a:rPr spc="-10" dirty="0"/>
              <a:t>fluctuations.</a:t>
            </a:r>
          </a:p>
          <a:p>
            <a:pPr marL="315595" marR="275590" indent="-303530" algn="just">
              <a:lnSpc>
                <a:spcPct val="1101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b="1" spc="-120" dirty="0">
                <a:latin typeface="Arial"/>
                <a:cs typeface="Arial"/>
              </a:rPr>
              <a:t>Recommendation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35" dirty="0">
                <a:latin typeface="Arial"/>
                <a:cs typeface="Arial"/>
              </a:rPr>
              <a:t>Engine: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spc="-114" dirty="0"/>
              <a:t>A</a:t>
            </a:r>
            <a:r>
              <a:rPr spc="-10" dirty="0"/>
              <a:t> </a:t>
            </a:r>
            <a:r>
              <a:rPr spc="-25" dirty="0"/>
              <a:t>recommendation</a:t>
            </a:r>
            <a:r>
              <a:rPr spc="-30" dirty="0"/>
              <a:t> </a:t>
            </a:r>
            <a:r>
              <a:rPr spc="-15" dirty="0"/>
              <a:t>engine</a:t>
            </a:r>
            <a:r>
              <a:rPr spc="-5" dirty="0"/>
              <a:t> </a:t>
            </a:r>
            <a:r>
              <a:rPr spc="-15" dirty="0"/>
              <a:t>suggests</a:t>
            </a:r>
            <a:r>
              <a:rPr spc="-20" dirty="0"/>
              <a:t> </a:t>
            </a:r>
            <a:r>
              <a:rPr spc="-10" dirty="0"/>
              <a:t>products</a:t>
            </a:r>
            <a:r>
              <a:rPr spc="-15" dirty="0"/>
              <a:t> or</a:t>
            </a:r>
            <a:r>
              <a:rPr spc="10" dirty="0"/>
              <a:t> </a:t>
            </a:r>
            <a:r>
              <a:rPr dirty="0"/>
              <a:t>services</a:t>
            </a:r>
            <a:r>
              <a:rPr spc="-45" dirty="0"/>
              <a:t> </a:t>
            </a:r>
            <a:r>
              <a:rPr spc="-35" dirty="0"/>
              <a:t>to</a:t>
            </a:r>
            <a:r>
              <a:rPr dirty="0"/>
              <a:t> </a:t>
            </a:r>
            <a:r>
              <a:rPr spc="-20" dirty="0"/>
              <a:t>customers </a:t>
            </a:r>
            <a:r>
              <a:rPr spc="-10" dirty="0"/>
              <a:t>based</a:t>
            </a:r>
            <a:r>
              <a:rPr spc="-15" dirty="0"/>
              <a:t> </a:t>
            </a:r>
            <a:r>
              <a:rPr spc="-10" dirty="0"/>
              <a:t>on</a:t>
            </a:r>
            <a:r>
              <a:rPr dirty="0"/>
              <a:t> </a:t>
            </a:r>
            <a:r>
              <a:rPr spc="-15" dirty="0"/>
              <a:t>their</a:t>
            </a:r>
            <a:r>
              <a:rPr spc="-5" dirty="0"/>
              <a:t> 	</a:t>
            </a:r>
            <a:r>
              <a:rPr spc="-20" dirty="0"/>
              <a:t>past</a:t>
            </a:r>
            <a:r>
              <a:rPr spc="-5" dirty="0"/>
              <a:t> </a:t>
            </a:r>
            <a:r>
              <a:rPr spc="-10" dirty="0"/>
              <a:t>purchase</a:t>
            </a:r>
            <a:r>
              <a:rPr spc="-30" dirty="0"/>
              <a:t> </a:t>
            </a:r>
            <a:r>
              <a:rPr spc="-15" dirty="0"/>
              <a:t>history</a:t>
            </a:r>
            <a:r>
              <a:rPr spc="-30" dirty="0"/>
              <a:t> </a:t>
            </a:r>
            <a:r>
              <a:rPr spc="-15" dirty="0"/>
              <a:t>or</a:t>
            </a:r>
            <a:r>
              <a:rPr dirty="0"/>
              <a:t> </a:t>
            </a:r>
            <a:r>
              <a:rPr spc="-10" dirty="0"/>
              <a:t>preferences.</a:t>
            </a:r>
            <a:r>
              <a:rPr spc="-15" dirty="0"/>
              <a:t> </a:t>
            </a:r>
            <a:r>
              <a:rPr spc="-25" dirty="0"/>
              <a:t>Collaborative</a:t>
            </a:r>
            <a:r>
              <a:rPr spc="-30" dirty="0"/>
              <a:t> </a:t>
            </a:r>
            <a:r>
              <a:rPr spc="-25" dirty="0"/>
              <a:t>filtering</a:t>
            </a:r>
            <a:r>
              <a:rPr spc="-45" dirty="0"/>
              <a:t> </a:t>
            </a:r>
            <a:r>
              <a:rPr spc="-15" dirty="0"/>
              <a:t>or</a:t>
            </a:r>
            <a:r>
              <a:rPr spc="10" dirty="0"/>
              <a:t> </a:t>
            </a:r>
            <a:r>
              <a:rPr spc="-15" dirty="0"/>
              <a:t>content-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spc="-25" dirty="0"/>
              <a:t>filtering</a:t>
            </a:r>
            <a:r>
              <a:rPr spc="-40" dirty="0"/>
              <a:t> </a:t>
            </a:r>
            <a:r>
              <a:rPr spc="-30" dirty="0"/>
              <a:t>algorithms</a:t>
            </a:r>
            <a:r>
              <a:rPr spc="-40" dirty="0"/>
              <a:t> </a:t>
            </a:r>
            <a:r>
              <a:rPr spc="-10" dirty="0"/>
              <a:t>can</a:t>
            </a:r>
            <a:r>
              <a:rPr dirty="0"/>
              <a:t> be</a:t>
            </a:r>
            <a:r>
              <a:rPr spc="-5" dirty="0"/>
              <a:t> </a:t>
            </a:r>
            <a:r>
              <a:rPr dirty="0"/>
              <a:t>used</a:t>
            </a:r>
            <a:r>
              <a:rPr spc="-10" dirty="0"/>
              <a:t> </a:t>
            </a:r>
            <a:r>
              <a:rPr spc="-35" dirty="0"/>
              <a:t>to</a:t>
            </a:r>
            <a:r>
              <a:rPr spc="-10" dirty="0"/>
              <a:t> 	build</a:t>
            </a:r>
            <a:r>
              <a:rPr spc="-25" dirty="0"/>
              <a:t> </a:t>
            </a:r>
            <a:r>
              <a:rPr spc="-5" dirty="0"/>
              <a:t>suc</a:t>
            </a:r>
            <a:r>
              <a:rPr dirty="0"/>
              <a:t>h</a:t>
            </a:r>
            <a:r>
              <a:rPr spc="-15" dirty="0"/>
              <a:t> </a:t>
            </a:r>
            <a:r>
              <a:rPr spc="-20" dirty="0"/>
              <a:t>models.</a:t>
            </a:r>
          </a:p>
          <a:p>
            <a:pPr marL="318770" marR="5080" indent="-306705">
              <a:lnSpc>
                <a:spcPct val="11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b="1" spc="-80" dirty="0">
                <a:latin typeface="Arial"/>
                <a:cs typeface="Arial"/>
              </a:rPr>
              <a:t>Market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Basket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55" dirty="0">
                <a:latin typeface="Arial"/>
                <a:cs typeface="Arial"/>
              </a:rPr>
              <a:t>Analysis: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spc="-20" dirty="0"/>
              <a:t>Market</a:t>
            </a:r>
            <a:r>
              <a:rPr spc="-70" dirty="0"/>
              <a:t> </a:t>
            </a:r>
            <a:r>
              <a:rPr spc="-20" dirty="0"/>
              <a:t>basket</a:t>
            </a:r>
            <a:r>
              <a:rPr spc="-15" dirty="0"/>
              <a:t> </a:t>
            </a:r>
            <a:r>
              <a:rPr spc="-10" dirty="0"/>
              <a:t>analysis</a:t>
            </a:r>
            <a:r>
              <a:rPr spc="-45" dirty="0"/>
              <a:t> </a:t>
            </a:r>
            <a:r>
              <a:rPr spc="-25" dirty="0"/>
              <a:t>examines</a:t>
            </a:r>
            <a:r>
              <a:rPr spc="-35" dirty="0"/>
              <a:t> </a:t>
            </a:r>
            <a:r>
              <a:rPr spc="-20" dirty="0"/>
              <a:t>customer</a:t>
            </a:r>
            <a:r>
              <a:rPr spc="-45" dirty="0"/>
              <a:t> </a:t>
            </a:r>
            <a:r>
              <a:rPr spc="-10" dirty="0"/>
              <a:t>transactions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discover</a:t>
            </a:r>
            <a:r>
              <a:rPr spc="-50" dirty="0"/>
              <a:t> </a:t>
            </a:r>
            <a:r>
              <a:rPr spc="-20" dirty="0"/>
              <a:t>relationships</a:t>
            </a:r>
            <a:r>
              <a:rPr spc="-55" dirty="0"/>
              <a:t> </a:t>
            </a:r>
            <a:r>
              <a:rPr spc="-10" dirty="0"/>
              <a:t>between </a:t>
            </a:r>
            <a:r>
              <a:rPr dirty="0"/>
              <a:t>products</a:t>
            </a:r>
            <a:r>
              <a:rPr spc="-40" dirty="0"/>
              <a:t> </a:t>
            </a:r>
            <a:r>
              <a:rPr spc="-20" dirty="0"/>
              <a:t>frequently</a:t>
            </a:r>
            <a:r>
              <a:rPr spc="-65" dirty="0"/>
              <a:t> </a:t>
            </a:r>
            <a:r>
              <a:rPr dirty="0"/>
              <a:t>purchased</a:t>
            </a:r>
            <a:r>
              <a:rPr spc="-60" dirty="0"/>
              <a:t> </a:t>
            </a:r>
            <a:r>
              <a:rPr spc="-25" dirty="0"/>
              <a:t>together.</a:t>
            </a:r>
            <a:r>
              <a:rPr spc="-45" dirty="0"/>
              <a:t> </a:t>
            </a:r>
            <a:r>
              <a:rPr spc="-20" dirty="0"/>
              <a:t>Apriori</a:t>
            </a:r>
            <a:r>
              <a:rPr spc="-40" dirty="0"/>
              <a:t> </a:t>
            </a:r>
            <a:r>
              <a:rPr spc="-30" dirty="0"/>
              <a:t>algorithm</a:t>
            </a:r>
            <a:r>
              <a:rPr spc="-7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association</a:t>
            </a:r>
            <a:r>
              <a:rPr spc="-65" dirty="0"/>
              <a:t> </a:t>
            </a:r>
            <a:r>
              <a:rPr dirty="0"/>
              <a:t>rule</a:t>
            </a:r>
            <a:r>
              <a:rPr spc="-55" dirty="0"/>
              <a:t> </a:t>
            </a:r>
            <a:r>
              <a:rPr spc="-25" dirty="0"/>
              <a:t>mining</a:t>
            </a:r>
            <a:r>
              <a:rPr spc="-5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used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find</a:t>
            </a:r>
            <a:r>
              <a:rPr spc="-60" dirty="0"/>
              <a:t> </a:t>
            </a:r>
            <a:r>
              <a:rPr spc="-20" dirty="0"/>
              <a:t>item </a:t>
            </a:r>
            <a:r>
              <a:rPr spc="-10" dirty="0"/>
              <a:t>associations.</a:t>
            </a:r>
          </a:p>
          <a:p>
            <a:pPr marL="318770" marR="99695" indent="-306705">
              <a:lnSpc>
                <a:spcPct val="11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b="1" spc="-135" dirty="0">
                <a:latin typeface="Arial"/>
                <a:cs typeface="Arial"/>
              </a:rPr>
              <a:t>Customer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Lifetime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20" dirty="0">
                <a:latin typeface="Arial"/>
                <a:cs typeface="Arial"/>
              </a:rPr>
              <a:t>Value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190" dirty="0">
                <a:latin typeface="Arial"/>
                <a:cs typeface="Arial"/>
              </a:rPr>
              <a:t>(CLV)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10" dirty="0">
                <a:latin typeface="Arial"/>
                <a:cs typeface="Arial"/>
              </a:rPr>
              <a:t>Model: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spc="-35" dirty="0"/>
              <a:t>CLV</a:t>
            </a:r>
            <a:r>
              <a:rPr spc="-75" dirty="0"/>
              <a:t> </a:t>
            </a:r>
            <a:r>
              <a:rPr spc="-20" dirty="0"/>
              <a:t>models</a:t>
            </a:r>
            <a:r>
              <a:rPr spc="-75" dirty="0"/>
              <a:t> </a:t>
            </a:r>
            <a:r>
              <a:rPr spc="-30" dirty="0"/>
              <a:t>estimate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value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customer</a:t>
            </a:r>
            <a:r>
              <a:rPr spc="-30" dirty="0"/>
              <a:t> </a:t>
            </a:r>
            <a:r>
              <a:rPr dirty="0"/>
              <a:t>over</a:t>
            </a:r>
            <a:r>
              <a:rPr spc="-35" dirty="0"/>
              <a:t> </a:t>
            </a:r>
            <a:r>
              <a:rPr spc="-10" dirty="0"/>
              <a:t>their</a:t>
            </a:r>
            <a:r>
              <a:rPr spc="-45" dirty="0"/>
              <a:t> </a:t>
            </a:r>
            <a:r>
              <a:rPr spc="-30" dirty="0"/>
              <a:t>lifetime,</a:t>
            </a:r>
            <a:r>
              <a:rPr spc="-45" dirty="0"/>
              <a:t> </a:t>
            </a:r>
            <a:r>
              <a:rPr spc="-10" dirty="0"/>
              <a:t>helping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super</a:t>
            </a:r>
            <a:r>
              <a:rPr spc="-35" dirty="0"/>
              <a:t> </a:t>
            </a:r>
            <a:r>
              <a:rPr dirty="0"/>
              <a:t>store</a:t>
            </a:r>
            <a:r>
              <a:rPr spc="-40" dirty="0"/>
              <a:t> </a:t>
            </a:r>
            <a:r>
              <a:rPr spc="-10" dirty="0"/>
              <a:t>prioritize</a:t>
            </a:r>
            <a:r>
              <a:rPr spc="-45" dirty="0"/>
              <a:t> </a:t>
            </a:r>
            <a:r>
              <a:rPr spc="-20" dirty="0"/>
              <a:t>customer</a:t>
            </a:r>
            <a:r>
              <a:rPr spc="-55" dirty="0"/>
              <a:t> </a:t>
            </a:r>
            <a:r>
              <a:rPr spc="-10" dirty="0"/>
              <a:t>retention</a:t>
            </a:r>
            <a:r>
              <a:rPr spc="-45" dirty="0"/>
              <a:t> </a:t>
            </a:r>
            <a:r>
              <a:rPr dirty="0"/>
              <a:t>efforts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customer</a:t>
            </a:r>
            <a:r>
              <a:rPr spc="-45" dirty="0"/>
              <a:t> </a:t>
            </a:r>
            <a:r>
              <a:rPr spc="-20" dirty="0"/>
              <a:t>acquisition</a:t>
            </a:r>
            <a:r>
              <a:rPr spc="-55" dirty="0"/>
              <a:t> </a:t>
            </a:r>
            <a:r>
              <a:rPr spc="-10" dirty="0"/>
              <a:t>strategies.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952" y="228600"/>
            <a:ext cx="9875520" cy="852412"/>
          </a:xfrm>
          <a:prstGeom prst="rect">
            <a:avLst/>
          </a:prstGeom>
        </p:spPr>
        <p:txBody>
          <a:bodyPr vert="horz" wrap="square" lIns="0" tIns="112648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536191"/>
            <a:ext cx="3425952" cy="2398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8932" y="1536191"/>
            <a:ext cx="2805684" cy="235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4176" y="1536191"/>
            <a:ext cx="3817620" cy="23687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531" y="4562855"/>
            <a:ext cx="3357372" cy="1716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9935" y="4518659"/>
            <a:ext cx="3299460" cy="18912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4176" y="4251958"/>
            <a:ext cx="4110228" cy="234974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803148"/>
            <a:ext cx="4962144" cy="3627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528" y="851916"/>
            <a:ext cx="4200144" cy="3413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4526279"/>
            <a:ext cx="5099304" cy="20713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21679" y="4436362"/>
            <a:ext cx="2788920" cy="2307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65335" y="4526279"/>
            <a:ext cx="2510028" cy="203301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0672" y="208311"/>
            <a:ext cx="1481328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838200"/>
            <a:ext cx="10058400" cy="852412"/>
          </a:xfrm>
          <a:prstGeom prst="rect">
            <a:avLst/>
          </a:prstGeom>
        </p:spPr>
        <p:txBody>
          <a:bodyPr vert="horz" wrap="square" lIns="0" tIns="112648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88539"/>
            <a:ext cx="4943475" cy="193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3"/>
              </a:rPr>
              <a:t>https://www.investopedia.com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https://skills.yourlearning.ibm.com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4"/>
              </a:rPr>
              <a:t>https://careerfoundry.com/en/blog/data-</a:t>
            </a:r>
            <a:r>
              <a:rPr sz="17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4"/>
              </a:rPr>
              <a:t>analytics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5"/>
              </a:rPr>
              <a:t>https://www.techtarget.com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3;p3">
            <a:extLst>
              <a:ext uri="{FF2B5EF4-FFF2-40B4-BE49-F238E27FC236}">
                <a16:creationId xmlns:a16="http://schemas.microsoft.com/office/drawing/2014/main" xmlns="" id="{2C11F69D-7FC4-B6D0-B2BC-672E7D35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838223"/>
              </p:ext>
            </p:extLst>
          </p:nvPr>
        </p:nvGraphicFramePr>
        <p:xfrm>
          <a:off x="2362200" y="1828801"/>
          <a:ext cx="6629400" cy="434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latin typeface="Calisto MT" panose="02040603050505030304" pitchFamily="18" charset="0"/>
                        </a:rPr>
                        <a:t>1.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Certificate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2.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About Company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25667243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3.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What</a:t>
                      </a:r>
                      <a:r>
                        <a:rPr lang="en-US" sz="1400" b="1" baseline="0" dirty="0" smtClean="0">
                          <a:latin typeface="Calisto MT" panose="02040603050505030304" pitchFamily="18" charset="0"/>
                        </a:rPr>
                        <a:t> is Data Analytics?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4.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sto MT" panose="02040603050505030304" pitchFamily="18" charset="0"/>
                        </a:rPr>
                        <a:t>Python Libraries for Data </a:t>
                      </a: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Analytics</a:t>
                      </a:r>
                      <a:endParaRPr lang="en-US"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5.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Case</a:t>
                      </a:r>
                      <a:r>
                        <a:rPr lang="en-US" sz="1400" b="1" baseline="0" dirty="0" smtClean="0"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Calisto MT" panose="02040603050505030304" pitchFamily="18" charset="0"/>
                        </a:rPr>
                        <a:t>Study:Analysis</a:t>
                      </a:r>
                      <a:r>
                        <a:rPr lang="en-US" sz="1400" b="1" baseline="0" dirty="0" smtClean="0">
                          <a:latin typeface="Calisto MT" panose="02040603050505030304" pitchFamily="18" charset="0"/>
                        </a:rPr>
                        <a:t> Of Superstore Dataset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sto MT" panose="02040603050505030304" pitchFamily="18" charset="0"/>
                        </a:rPr>
                        <a:t>6.</a:t>
                      </a:r>
                      <a:endParaRPr sz="1400" b="1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Agenda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sto MT" panose="02040603050505030304" pitchFamily="18" charset="0"/>
                        </a:rPr>
                        <a:t>7.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Project</a:t>
                      </a:r>
                      <a:r>
                        <a:rPr lang="en-US" sz="1400" b="1" baseline="0" dirty="0" smtClean="0">
                          <a:latin typeface="Calisto MT" panose="02040603050505030304" pitchFamily="18" charset="0"/>
                        </a:rPr>
                        <a:t> Overview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8.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Who</a:t>
                      </a:r>
                      <a:r>
                        <a:rPr lang="en-US" sz="1400" b="1" baseline="0" dirty="0" smtClean="0">
                          <a:latin typeface="Calisto MT" panose="02040603050505030304" pitchFamily="18" charset="0"/>
                        </a:rPr>
                        <a:t> are end users of this project?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9.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Solution and its Value Proposition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10.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Modeling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11.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Results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12.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latin typeface="Calisto MT" panose="02040603050505030304" pitchFamily="18" charset="0"/>
                        </a:rPr>
                        <a:t>References</a:t>
                      </a:r>
                      <a:endParaRPr sz="1400" b="1" dirty="0">
                        <a:latin typeface="Calisto MT" panose="02040603050505030304" pitchFamily="18" charset="0"/>
                      </a:endParaRPr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sp>
        <p:nvSpPr>
          <p:cNvPr id="5" name="Google Shape;104;p3">
            <a:extLst>
              <a:ext uri="{FF2B5EF4-FFF2-40B4-BE49-F238E27FC236}">
                <a16:creationId xmlns:a16="http://schemas.microsoft.com/office/drawing/2014/main" xmlns="" id="{C8829550-9E03-E09A-8468-251F4B4135D2}"/>
              </a:ext>
            </a:extLst>
          </p:cNvPr>
          <p:cNvSpPr txBox="1"/>
          <p:nvPr/>
        </p:nvSpPr>
        <p:spPr>
          <a:xfrm>
            <a:off x="1770337" y="370390"/>
            <a:ext cx="7844180" cy="94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 Black"/>
              <a:buNone/>
            </a:pPr>
            <a:r>
              <a:rPr lang="en-IN" sz="5500" b="0" strike="noStrike" cap="none" dirty="0">
                <a:solidFill>
                  <a:schemeClr val="tx1"/>
                </a:solidFill>
                <a:latin typeface="Copperplate Gothic Bold" panose="020E0705020206020404" pitchFamily="34" charset="0"/>
                <a:ea typeface="Arial Black"/>
                <a:cs typeface="Arial Black"/>
                <a:sym typeface="Arial Black"/>
              </a:rPr>
              <a:t>Table of Content</a:t>
            </a:r>
            <a:endParaRPr sz="5500" b="0" strike="noStrike" cap="none" dirty="0">
              <a:solidFill>
                <a:schemeClr val="tx1"/>
              </a:solidFill>
              <a:latin typeface="Copperplate Gothic Bold" panose="020E0705020206020404" pitchFamily="34" charset="0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069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D70D4C5-6DD6-FC11-ADBC-41784D4AF1CE}"/>
              </a:ext>
            </a:extLst>
          </p:cNvPr>
          <p:cNvSpPr txBox="1">
            <a:spLocks/>
          </p:cNvSpPr>
          <p:nvPr/>
        </p:nvSpPr>
        <p:spPr>
          <a:xfrm>
            <a:off x="869625" y="381000"/>
            <a:ext cx="2438400" cy="5666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/>
              </a:rPr>
              <a:t>Certificate</a:t>
            </a:r>
          </a:p>
          <a:p>
            <a:pPr algn="ctr"/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-152400"/>
            <a:ext cx="1524000" cy="1668210"/>
          </a:xfrm>
          <a:prstGeom prst="rect">
            <a:avLst/>
          </a:prstGeom>
        </p:spPr>
      </p:pic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9162"/>
              </p:ext>
            </p:extLst>
          </p:nvPr>
        </p:nvGraphicFramePr>
        <p:xfrm>
          <a:off x="1006721" y="1066800"/>
          <a:ext cx="9204079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4" imgW="2380657" imgH="1548417" progId="PowerPoint.Show.12">
                  <p:embed/>
                </p:oleObj>
              </mc:Choice>
              <mc:Fallback>
                <p:oleObj name="Presentation" r:id="rId4" imgW="2380657" imgH="154841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6721" y="1066800"/>
                        <a:ext cx="9204079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0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1EFF1F-4AC9-CD86-73C9-9507CC2CEF41}"/>
              </a:ext>
            </a:extLst>
          </p:cNvPr>
          <p:cNvSpPr txBox="1"/>
          <p:nvPr/>
        </p:nvSpPr>
        <p:spPr>
          <a:xfrm>
            <a:off x="559293" y="514905"/>
            <a:ext cx="699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u="none" strike="noStrike" cap="none" dirty="0">
                <a:solidFill>
                  <a:schemeClr val="tx1"/>
                </a:solidFill>
                <a:latin typeface="Copperplate Gothic Bold" panose="020E0705020206020404" pitchFamily="34" charset="0"/>
                <a:ea typeface="Arial Black"/>
                <a:cs typeface="Arial Black"/>
                <a:sym typeface="Arial Black"/>
              </a:rPr>
              <a:t>About Company…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6A838C-282C-269A-87D8-5EEDF8DB8A02}"/>
              </a:ext>
            </a:extLst>
          </p:cNvPr>
          <p:cNvSpPr txBox="1"/>
          <p:nvPr/>
        </p:nvSpPr>
        <p:spPr>
          <a:xfrm>
            <a:off x="1004656" y="3012035"/>
            <a:ext cx="1018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Edunet Foundation</a:t>
            </a:r>
            <a:r>
              <a:rPr lang="en-US" sz="2400" b="0" i="0" dirty="0">
                <a:solidFill>
                  <a:srgbClr val="535353"/>
                </a:solidFill>
                <a:effectLst/>
                <a:latin typeface="Century Schoolbook" panose="02040604050505020304" pitchFamily="18" charset="0"/>
              </a:rPr>
              <a:t> is a social enterprise which was founded in 2015 and focuses on bridging the academia-industry divide, enhancing student employability, promoting innovation and creating an entrepreneurial ecosystem in India. </a:t>
            </a:r>
            <a:r>
              <a:rPr lang="en-US" sz="2400" dirty="0">
                <a:solidFill>
                  <a:srgbClr val="535353"/>
                </a:solidFill>
                <a:latin typeface="Century Schoolbook" panose="02040604050505020304" pitchFamily="18" charset="0"/>
              </a:rPr>
              <a:t>With</a:t>
            </a:r>
            <a:r>
              <a:rPr lang="en-US" sz="2400" b="0" i="0" dirty="0">
                <a:solidFill>
                  <a:srgbClr val="535353"/>
                </a:solidFill>
                <a:effectLst/>
                <a:latin typeface="Century Schoolbook" panose="02040604050505020304" pitchFamily="18" charset="0"/>
              </a:rPr>
              <a:t> the partnership of 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AICTE</a:t>
            </a:r>
            <a:r>
              <a:rPr lang="en-US" sz="2400" b="0" i="0" dirty="0">
                <a:solidFill>
                  <a:srgbClr val="535353"/>
                </a:solidFill>
                <a:effectLst/>
                <a:latin typeface="Century Schoolbook" panose="02040604050505020304" pitchFamily="18" charset="0"/>
              </a:rPr>
              <a:t> and </a:t>
            </a:r>
            <a:r>
              <a:rPr lang="en-US" sz="2400" i="0" dirty="0">
                <a:solidFill>
                  <a:schemeClr val="accent2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IBM Skill Build</a:t>
            </a:r>
            <a:r>
              <a:rPr lang="en-US" sz="2400" b="0" i="0" dirty="0">
                <a:solidFill>
                  <a:srgbClr val="535353"/>
                </a:solidFill>
                <a:effectLst/>
                <a:latin typeface="Century Schoolbook" panose="02040604050505020304" pitchFamily="18" charset="0"/>
              </a:rPr>
              <a:t>, Edunet foundation trained thousands of brilliant minds </a:t>
            </a:r>
            <a:r>
              <a:rPr lang="en-US" sz="2400" dirty="0">
                <a:solidFill>
                  <a:srgbClr val="535353"/>
                </a:solidFill>
                <a:latin typeface="Century Schoolbook" panose="02040604050505020304" pitchFamily="18" charset="0"/>
              </a:rPr>
              <a:t>world wide.</a:t>
            </a:r>
            <a:endParaRPr lang="en-US" sz="2400" b="0" i="0" dirty="0">
              <a:solidFill>
                <a:srgbClr val="535353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677CE-46C1-C5A2-AB71-30A8ED0B1F56}"/>
              </a:ext>
            </a:extLst>
          </p:cNvPr>
          <p:cNvSpPr txBox="1"/>
          <p:nvPr/>
        </p:nvSpPr>
        <p:spPr>
          <a:xfrm>
            <a:off x="3321727" y="1676141"/>
            <a:ext cx="554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tx2"/>
                </a:solidFill>
                <a:effectLst/>
                <a:latin typeface="Calisto MT" panose="02040603050505030304" pitchFamily="18" charset="0"/>
              </a:rPr>
              <a:t>EDUNET</a:t>
            </a:r>
            <a:r>
              <a:rPr lang="en-US" sz="3600" b="1" i="0" dirty="0"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 </a:t>
            </a:r>
            <a:r>
              <a:rPr lang="en-US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FOUNDATION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BD2503-52FA-DEF8-783F-5CDE9A11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6" y="1567956"/>
            <a:ext cx="2271204" cy="7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76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1046786"/>
            <a:ext cx="1005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5"/>
              </a:spcBef>
            </a:pPr>
            <a:r>
              <a:rPr lang="en-US" sz="4400" b="1" spc="80" dirty="0" smtClean="0"/>
              <a:t>What is Data Analytics?</a:t>
            </a:r>
            <a:endParaRPr sz="44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0" y="1828800"/>
            <a:ext cx="10363200" cy="3443379"/>
          </a:xfrm>
          <a:prstGeom prst="rect">
            <a:avLst/>
          </a:prstGeom>
        </p:spPr>
        <p:txBody>
          <a:bodyPr vert="horz" wrap="square" lIns="0" tIns="57277" rIns="0" bIns="0" rtlCol="0">
            <a:spAutoFit/>
          </a:bodyPr>
          <a:lstStyle/>
          <a:p>
            <a:pPr marL="0" marR="508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dirty="0"/>
              <a:t>Data Analytics is the process of examining, cleaning, transforming, and modeling data to discover useful information, draw conclusions, and support decision-making. It involves analyzing large sets of data to uncover patterns, trends, correlations, and other insights that can help organizations make informed business decisions. </a:t>
            </a:r>
            <a:r>
              <a:rPr lang="en-US" dirty="0" smtClean="0"/>
              <a:t>Data </a:t>
            </a:r>
            <a:r>
              <a:rPr lang="en-US" dirty="0"/>
              <a:t>Analytics is the field of study that combines domain expertise, programming skills, and knowledge of mathematics and statistics to extract meaningful insights from data. </a:t>
            </a:r>
            <a:r>
              <a:rPr lang="en-US" dirty="0" smtClean="0"/>
              <a:t>These </a:t>
            </a:r>
            <a:r>
              <a:rPr lang="en-US" dirty="0"/>
              <a:t>insights can be used to guide decision making and strategic planning. </a:t>
            </a:r>
            <a:r>
              <a:rPr lang="en-US" dirty="0" smtClean="0"/>
              <a:t>Python </a:t>
            </a:r>
            <a:r>
              <a:rPr lang="en-US" dirty="0"/>
              <a:t>programming and Machine Learning algorithms are the main </a:t>
            </a:r>
            <a:r>
              <a:rPr lang="en-US" dirty="0" err="1"/>
              <a:t>pillers</a:t>
            </a:r>
            <a:r>
              <a:rPr lang="en-US" dirty="0"/>
              <a:t> for Data </a:t>
            </a:r>
            <a:r>
              <a:rPr lang="en-US" dirty="0" smtClean="0"/>
              <a:t>Analytics. Data </a:t>
            </a:r>
            <a:r>
              <a:rPr lang="en-US" dirty="0"/>
              <a:t>Analyst helps organizations by discovering pattern and trends in data set to extract insights. </a:t>
            </a:r>
            <a:r>
              <a:rPr lang="en-US" dirty="0" smtClean="0"/>
              <a:t>Data </a:t>
            </a:r>
            <a:r>
              <a:rPr lang="en-US" dirty="0"/>
              <a:t>Analytics is used in every area covering E-commerce platforms, Healthcare, Stock exchange, Aviation control, whether forecasting and many more.</a:t>
            </a:r>
            <a:endParaRPr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6875ED-F365-86BA-590D-6EEF0B155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8824" r="8352" b="165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3B6C8D-6C2A-FFD2-1924-7204E39F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0"/>
            <a:ext cx="1595120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934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533400"/>
            <a:ext cx="1029546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5"/>
              </a:spcBef>
            </a:pPr>
            <a:r>
              <a:rPr sz="4400" b="1" spc="80" dirty="0"/>
              <a:t>CASE</a:t>
            </a:r>
            <a:r>
              <a:rPr sz="4400" b="1" spc="-80" dirty="0"/>
              <a:t> </a:t>
            </a:r>
            <a:r>
              <a:rPr sz="4400" b="1" dirty="0"/>
              <a:t>STUDY:</a:t>
            </a:r>
            <a:r>
              <a:rPr sz="4400" b="1" spc="-60" dirty="0"/>
              <a:t> </a:t>
            </a:r>
            <a:r>
              <a:rPr sz="4400" b="1" dirty="0"/>
              <a:t>ANALYSIS</a:t>
            </a:r>
            <a:r>
              <a:rPr sz="4400" b="1" spc="-55" dirty="0"/>
              <a:t> </a:t>
            </a:r>
            <a:r>
              <a:rPr sz="4400" b="1" spc="70" dirty="0"/>
              <a:t>OF</a:t>
            </a:r>
            <a:r>
              <a:rPr sz="4400" b="1" spc="-70" dirty="0"/>
              <a:t> </a:t>
            </a:r>
            <a:r>
              <a:rPr sz="4400" b="1" spc="60" dirty="0"/>
              <a:t>SUPERSTORE</a:t>
            </a:r>
            <a:endParaRPr sz="44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277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200" dirty="0"/>
              <a:t>Conduct</a:t>
            </a:r>
            <a:r>
              <a:rPr sz="3200" spc="-114" dirty="0"/>
              <a:t> </a:t>
            </a:r>
            <a:r>
              <a:rPr sz="3200" dirty="0"/>
              <a:t>a</a:t>
            </a:r>
            <a:r>
              <a:rPr sz="3200" spc="-105" dirty="0"/>
              <a:t> </a:t>
            </a:r>
            <a:r>
              <a:rPr sz="3200" spc="-35" dirty="0"/>
              <a:t>comprehensive</a:t>
            </a:r>
            <a:r>
              <a:rPr sz="3200" spc="-125" dirty="0"/>
              <a:t> </a:t>
            </a:r>
            <a:r>
              <a:rPr sz="3200" spc="-10" dirty="0"/>
              <a:t>analysis</a:t>
            </a:r>
            <a:r>
              <a:rPr sz="3200" spc="-105" dirty="0"/>
              <a:t> </a:t>
            </a:r>
            <a:r>
              <a:rPr sz="3200" dirty="0"/>
              <a:t>of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105" dirty="0"/>
              <a:t> </a:t>
            </a:r>
            <a:r>
              <a:rPr sz="3200" spc="-10" dirty="0"/>
              <a:t>superstore's</a:t>
            </a:r>
            <a:r>
              <a:rPr sz="3200" spc="-130" dirty="0"/>
              <a:t> </a:t>
            </a:r>
            <a:r>
              <a:rPr sz="3200" spc="-10" dirty="0"/>
              <a:t>sales </a:t>
            </a:r>
            <a:r>
              <a:rPr sz="3200" dirty="0"/>
              <a:t>and</a:t>
            </a:r>
            <a:r>
              <a:rPr sz="3200" spc="-110" dirty="0"/>
              <a:t> </a:t>
            </a:r>
            <a:r>
              <a:rPr sz="3200" spc="-25" dirty="0"/>
              <a:t>customer</a:t>
            </a:r>
            <a:r>
              <a:rPr sz="3200" spc="-135" dirty="0"/>
              <a:t> </a:t>
            </a:r>
            <a:r>
              <a:rPr sz="3200" dirty="0"/>
              <a:t>data</a:t>
            </a:r>
            <a:r>
              <a:rPr sz="3200" spc="-120" dirty="0"/>
              <a:t> </a:t>
            </a:r>
            <a:r>
              <a:rPr sz="3200" dirty="0"/>
              <a:t>to</a:t>
            </a:r>
            <a:r>
              <a:rPr sz="3200" spc="-110" dirty="0"/>
              <a:t> </a:t>
            </a:r>
            <a:r>
              <a:rPr sz="3200" spc="-35" dirty="0"/>
              <a:t>identify</a:t>
            </a:r>
            <a:r>
              <a:rPr sz="3200" spc="-110" dirty="0"/>
              <a:t> </a:t>
            </a:r>
            <a:r>
              <a:rPr sz="3200" spc="-10" dirty="0"/>
              <a:t>patterns,</a:t>
            </a:r>
            <a:r>
              <a:rPr sz="3200" spc="-120" dirty="0"/>
              <a:t> </a:t>
            </a:r>
            <a:r>
              <a:rPr sz="3200" dirty="0"/>
              <a:t>trends,</a:t>
            </a:r>
            <a:r>
              <a:rPr sz="3200" spc="-125" dirty="0"/>
              <a:t> </a:t>
            </a:r>
            <a:r>
              <a:rPr sz="3200" dirty="0"/>
              <a:t>and</a:t>
            </a:r>
            <a:r>
              <a:rPr sz="3200" spc="-110" dirty="0"/>
              <a:t> </a:t>
            </a:r>
            <a:r>
              <a:rPr sz="3200" spc="-10" dirty="0"/>
              <a:t>insights </a:t>
            </a:r>
            <a:r>
              <a:rPr sz="3200" dirty="0"/>
              <a:t>that</a:t>
            </a:r>
            <a:r>
              <a:rPr sz="3200" spc="-95" dirty="0"/>
              <a:t> </a:t>
            </a:r>
            <a:r>
              <a:rPr sz="3200" dirty="0"/>
              <a:t>can</a:t>
            </a:r>
            <a:r>
              <a:rPr sz="3200" spc="-95" dirty="0"/>
              <a:t> </a:t>
            </a:r>
            <a:r>
              <a:rPr sz="3200" dirty="0"/>
              <a:t>help</a:t>
            </a:r>
            <a:r>
              <a:rPr sz="3200" spc="-105" dirty="0"/>
              <a:t> </a:t>
            </a:r>
            <a:r>
              <a:rPr sz="3200" spc="-45" dirty="0"/>
              <a:t>optimize</a:t>
            </a:r>
            <a:r>
              <a:rPr sz="3200" spc="-100" dirty="0"/>
              <a:t> </a:t>
            </a:r>
            <a:r>
              <a:rPr sz="3200" dirty="0"/>
              <a:t>business</a:t>
            </a:r>
            <a:r>
              <a:rPr sz="3200" spc="-95" dirty="0"/>
              <a:t> </a:t>
            </a:r>
            <a:r>
              <a:rPr sz="3200" spc="-10" dirty="0"/>
              <a:t>operations</a:t>
            </a:r>
            <a:r>
              <a:rPr sz="3200" spc="-120" dirty="0"/>
              <a:t> </a:t>
            </a:r>
            <a:r>
              <a:rPr sz="3200" dirty="0"/>
              <a:t>and</a:t>
            </a:r>
            <a:r>
              <a:rPr sz="3200" spc="-100" dirty="0"/>
              <a:t> </a:t>
            </a:r>
            <a:r>
              <a:rPr sz="3200" spc="-10" dirty="0"/>
              <a:t>increase </a:t>
            </a:r>
            <a:r>
              <a:rPr sz="3200" spc="-50" dirty="0"/>
              <a:t>profitability.</a:t>
            </a:r>
            <a:r>
              <a:rPr sz="3200" spc="-100" dirty="0"/>
              <a:t> </a:t>
            </a:r>
            <a:r>
              <a:rPr sz="3200" dirty="0"/>
              <a:t>The</a:t>
            </a:r>
            <a:r>
              <a:rPr sz="3200" spc="-120" dirty="0"/>
              <a:t> </a:t>
            </a:r>
            <a:r>
              <a:rPr sz="3200" spc="-35" dirty="0"/>
              <a:t>primary</a:t>
            </a:r>
            <a:r>
              <a:rPr sz="3200" spc="-114" dirty="0"/>
              <a:t> </a:t>
            </a:r>
            <a:r>
              <a:rPr sz="3200" spc="-20" dirty="0"/>
              <a:t>goal</a:t>
            </a:r>
            <a:r>
              <a:rPr sz="3200" spc="-114" dirty="0"/>
              <a:t> </a:t>
            </a:r>
            <a:r>
              <a:rPr sz="3200" dirty="0"/>
              <a:t>is</a:t>
            </a:r>
            <a:r>
              <a:rPr sz="3200" spc="-90" dirty="0"/>
              <a:t> </a:t>
            </a:r>
            <a:r>
              <a:rPr sz="3200" dirty="0"/>
              <a:t>to</a:t>
            </a:r>
            <a:r>
              <a:rPr sz="3200" spc="-95" dirty="0"/>
              <a:t> </a:t>
            </a:r>
            <a:r>
              <a:rPr sz="3200" dirty="0"/>
              <a:t>understand</a:t>
            </a:r>
            <a:r>
              <a:rPr sz="3200" spc="-125" dirty="0"/>
              <a:t> </a:t>
            </a:r>
            <a:r>
              <a:rPr sz="3200" dirty="0"/>
              <a:t>the</a:t>
            </a:r>
            <a:r>
              <a:rPr sz="3200" spc="-110" dirty="0"/>
              <a:t> </a:t>
            </a:r>
            <a:r>
              <a:rPr sz="3200" spc="-10" dirty="0"/>
              <a:t>store's </a:t>
            </a:r>
            <a:r>
              <a:rPr sz="3200" spc="-20" dirty="0"/>
              <a:t>performance,</a:t>
            </a:r>
            <a:r>
              <a:rPr sz="3200" spc="-150" dirty="0"/>
              <a:t> </a:t>
            </a:r>
            <a:r>
              <a:rPr sz="3200" spc="-25" dirty="0"/>
              <a:t>customer</a:t>
            </a:r>
            <a:r>
              <a:rPr sz="3200" spc="-125" dirty="0"/>
              <a:t> </a:t>
            </a:r>
            <a:r>
              <a:rPr sz="3200" spc="-30" dirty="0"/>
              <a:t>behavior,</a:t>
            </a:r>
            <a:r>
              <a:rPr sz="3200" spc="-125" dirty="0"/>
              <a:t> </a:t>
            </a:r>
            <a:r>
              <a:rPr sz="3200" dirty="0"/>
              <a:t>and</a:t>
            </a:r>
            <a:r>
              <a:rPr sz="3200" spc="-105" dirty="0"/>
              <a:t> </a:t>
            </a:r>
            <a:r>
              <a:rPr sz="3200" spc="-35" dirty="0"/>
              <a:t>identify</a:t>
            </a:r>
            <a:r>
              <a:rPr sz="3200" spc="-105" dirty="0"/>
              <a:t> </a:t>
            </a:r>
            <a:r>
              <a:rPr sz="3200" dirty="0"/>
              <a:t>areas</a:t>
            </a:r>
            <a:r>
              <a:rPr sz="3200" spc="-130" dirty="0"/>
              <a:t> </a:t>
            </a:r>
            <a:r>
              <a:rPr sz="3200" spc="-25" dirty="0"/>
              <a:t>for </a:t>
            </a:r>
            <a:r>
              <a:rPr sz="3200" spc="-10" dirty="0"/>
              <a:t>improvement.</a:t>
            </a:r>
            <a:endParaRPr sz="32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33" y="533400"/>
            <a:ext cx="231180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 smtClean="0"/>
              <a:t>AGENDA</a:t>
            </a:r>
            <a:endParaRPr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94233" y="1700478"/>
            <a:ext cx="11682095" cy="4832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b="1" spc="-16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agenda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20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Arial"/>
                <a:cs typeface="Arial"/>
              </a:rPr>
              <a:t>superstore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structured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Arial"/>
                <a:cs typeface="Arial"/>
              </a:rPr>
              <a:t>steps</a:t>
            </a:r>
            <a:r>
              <a:rPr sz="20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Arial"/>
                <a:cs typeface="Arial"/>
              </a:rPr>
              <a:t>ensure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160" dirty="0">
                <a:solidFill>
                  <a:srgbClr val="404040"/>
                </a:solidFill>
                <a:latin typeface="Arial"/>
                <a:cs typeface="Arial"/>
              </a:rPr>
              <a:t>thorough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404040"/>
                </a:solidFill>
                <a:latin typeface="Arial"/>
                <a:cs typeface="Arial"/>
              </a:rPr>
              <a:t>comprehensive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examination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Arial"/>
                <a:cs typeface="Arial"/>
              </a:rPr>
              <a:t>Here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Arial"/>
                <a:cs typeface="Arial"/>
              </a:rPr>
              <a:t>detailed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agenda:</a:t>
            </a:r>
            <a:endParaRPr sz="20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 Exploration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Cleaning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Descriptive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Analytics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Sales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Customer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Segmentation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Profitability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Customer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Retention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40" dirty="0">
                <a:solidFill>
                  <a:srgbClr val="404040"/>
                </a:solidFill>
                <a:latin typeface="Arial"/>
                <a:cs typeface="Arial"/>
              </a:rPr>
              <a:t>Churn</a:t>
            </a:r>
            <a:r>
              <a:rPr sz="1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Geographic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Insights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Supplier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spc="-170" dirty="0">
                <a:solidFill>
                  <a:srgbClr val="404040"/>
                </a:solidFill>
                <a:latin typeface="Arial"/>
                <a:cs typeface="Arial"/>
              </a:rPr>
              <a:t>Cross-</a:t>
            </a: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Selling</a:t>
            </a:r>
            <a:r>
              <a:rPr sz="17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Opportunities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2" y="761469"/>
            <a:ext cx="566460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5755" algn="l"/>
              </a:tabLst>
            </a:pPr>
            <a:r>
              <a:rPr b="1" spc="-10" dirty="0" smtClean="0"/>
              <a:t>PROJECT</a:t>
            </a:r>
            <a:r>
              <a:rPr lang="en-US" b="1" dirty="0"/>
              <a:t> </a:t>
            </a:r>
            <a:r>
              <a:rPr b="1" spc="-10" dirty="0" smtClean="0"/>
              <a:t>OVERVIEW</a:t>
            </a:r>
            <a:endParaRPr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673098"/>
            <a:ext cx="11497310" cy="454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1.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Introduction:</a:t>
            </a:r>
            <a:r>
              <a:rPr sz="1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superstore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conduct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comprehensive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examination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retail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superstore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gain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valuable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insights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enhance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business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operations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drive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strategic decision-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making.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analyzing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vast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amount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collected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patterns,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trends,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opportunities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sales,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increased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profitability,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better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satisfaction.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2.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404040"/>
                </a:solidFill>
                <a:latin typeface="Arial"/>
                <a:cs typeface="Arial"/>
              </a:rPr>
              <a:t>Objectives:</a:t>
            </a:r>
            <a:endParaRPr sz="1700" dirty="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Explore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understand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different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products,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product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categories,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locations.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Segment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buying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behavior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demographics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tailor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marketing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strategies.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profitability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products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areas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cost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optimization.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Discover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seasonal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patterns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trends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plan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inventory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staffing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requirements.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factors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influencing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churn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strategies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customer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retention.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supplier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suggest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improvements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supply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chain.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cross-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selling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opportunities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increase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revenue.</a:t>
            </a:r>
            <a:endParaRPr sz="17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Assess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different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locations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expansion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resource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allocation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strategies.</a:t>
            </a:r>
            <a:endParaRPr sz="1700" dirty="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31A2E9FF-274C-DDEA-BAF5-E4D8A19A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11741"/>
            <a:ext cx="1524000" cy="1287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1098</Words>
  <Application>Microsoft Office PowerPoint</Application>
  <PresentationFormat>Widescreen</PresentationFormat>
  <Paragraphs>123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Black</vt:lpstr>
      <vt:lpstr>Calibri</vt:lpstr>
      <vt:lpstr>Calisto MT</vt:lpstr>
      <vt:lpstr>Cambria</vt:lpstr>
      <vt:lpstr>Century Schoolbook</vt:lpstr>
      <vt:lpstr>Copperplate Gothic Bold</vt:lpstr>
      <vt:lpstr>Franklin Gothic Medium</vt:lpstr>
      <vt:lpstr>Times New Roman</vt:lpstr>
      <vt:lpstr>Trebuchet MS</vt:lpstr>
      <vt:lpstr>Wingdings 3</vt:lpstr>
      <vt:lpstr>Facet</vt:lpstr>
      <vt:lpstr>Microsoft PowerPoint Presentation</vt:lpstr>
      <vt:lpstr>Swami Keshvanand Institute of Technology, Management &amp; Gramothan, Jaipur </vt:lpstr>
      <vt:lpstr>PowerPoint Presentation</vt:lpstr>
      <vt:lpstr>PowerPoint Presentation</vt:lpstr>
      <vt:lpstr>PowerPoint Presentation</vt:lpstr>
      <vt:lpstr>What is Data Analytics?</vt:lpstr>
      <vt:lpstr>PowerPoint Presentation</vt:lpstr>
      <vt:lpstr>CASE STUDY: ANALYSIS OF SUPERSTORE</vt:lpstr>
      <vt:lpstr>AGENDA</vt:lpstr>
      <vt:lpstr>PROJECT OVERVIEW</vt:lpstr>
      <vt:lpstr>PowerPoint Presentation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PowerPoint Presentation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9</cp:revision>
  <dcterms:created xsi:type="dcterms:W3CDTF">2023-12-05T16:40:24Z</dcterms:created>
  <dcterms:modified xsi:type="dcterms:W3CDTF">2023-12-05T18:09:07Z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2023-12-05T00:00:00Z</vt:filetime>
  </property>
  <property fmtid="{D5CDD505-2E9C-101B-9397-08002B2CF9AE}" pid="5" name="Producer">
    <vt:lpwstr>Microsoft® PowerPoint® 2013</vt:lpwstr>
  </property>
</Properties>
</file>