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9" r:id="rId1"/>
  </p:sldMasterIdLst>
  <p:notesMasterIdLst>
    <p:notesMasterId r:id="rId7"/>
  </p:notesMasterIdLst>
  <p:sldIdLst>
    <p:sldId id="260" r:id="rId2"/>
    <p:sldId id="261" r:id="rId3"/>
    <p:sldId id="256" r:id="rId4"/>
    <p:sldId id="257" r:id="rId5"/>
    <p:sldId id="258" r:id="rId6"/>
  </p:sldIdLst>
  <p:sldSz cx="9144000" cy="5143500" type="screen16x9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56B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589"/>
  </p:normalViewPr>
  <p:slideViewPr>
    <p:cSldViewPr snapToGrid="0" snapToObjects="1">
      <p:cViewPr varScale="1">
        <p:scale>
          <a:sx n="104" d="100"/>
          <a:sy n="104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53A20-DFB9-4947-A58D-A14FCB2BD429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27441-3E9E-4B4A-8C15-DFDB4D4B9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5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3AF3A-9CD1-4AEC-AE28-A58BC1FA1060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418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400" b="1" dirty="0"/>
              <a:t>Cyber</a:t>
            </a:r>
            <a:r>
              <a:rPr lang="en-US" sz="1400" b="1" baseline="0" dirty="0"/>
              <a:t> S</a:t>
            </a:r>
            <a:r>
              <a:rPr lang="en-US" sz="1400" b="1" dirty="0"/>
              <a:t>ecurity</a:t>
            </a:r>
            <a:r>
              <a:rPr lang="en-US" sz="1400" b="1" baseline="0" dirty="0"/>
              <a:t> Foundation Course is currently available self-paced e-learning course. (1 Credit General Cybersecurity Concepts – (Entry Level - 15 Contact Hours)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1" baseline="0" dirty="0"/>
              <a:t>Cyber Security Gateway Course is currently available. (3 Credit Fundamental Networking and Security – 100 Level - 45 Contact Hours)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1" baseline="0" dirty="0"/>
              <a:t>Cyber Security Gateway Assessment is currently available on our LMS.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1" baseline="0" dirty="0"/>
              <a:t>Cyber Security Essentials Course is currently available. (3 Credit Technical Cybersecurity Concepts – 100/200 Level – 45 Contact Hours)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1" baseline="0" dirty="0"/>
              <a:t>Cyber Security Essentials Certification is currently available through </a:t>
            </a:r>
            <a:r>
              <a:rPr lang="en-US" sz="1400" b="1" baseline="0" dirty="0" err="1"/>
              <a:t>PearsonVue</a:t>
            </a:r>
            <a:r>
              <a:rPr lang="en-US" sz="1400" b="1" baseline="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1" baseline="0" dirty="0"/>
              <a:t>Cyber Security Infrastructure Configuration course is currently available. (3 Credit – 200 Level – 45 Contact Hours)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1" baseline="0" dirty="0"/>
              <a:t>Cyber Security Infrastructure Assessment will be available December 2017.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1" baseline="0" dirty="0"/>
              <a:t>Cyber Security Defense &amp; Countermeasures course will be available December 2017. (3 Credit – 200 Level – 45 Contact Hours)</a:t>
            </a:r>
          </a:p>
          <a:p>
            <a:pPr marL="228600" marR="0" indent="-22860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b="1" baseline="0" dirty="0"/>
              <a:t>Cyber Security Certified Technician Certification will be available June 2018.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1" baseline="0" dirty="0"/>
              <a:t> Cyber Security Management Course will be available February 2018. (3 Credit Multiple Firewall Design, Configuration, and Deployment – 300 Level – 45 Contact Hours)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1" baseline="0" dirty="0"/>
              <a:t> Cyber Security Fault Analysis Course will be available April 2018. (4 Credit Troubleshooting Firewall Configuration and Deployment – 400/500 Level – 60 Contact Hours)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b="1" baseline="0" dirty="0"/>
              <a:t> Network Security Engineer Certification is currently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83AF3A-9CD1-4AEC-AE28-A58BC1FA1060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416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N_PPT_16-9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Picture 4" descr="PAN_PPT_16-9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6" name="Picture 5" descr="PAN_PPT_template_16-9.jp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53144" cy="51572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0594"/>
            <a:ext cx="8094739" cy="1102519"/>
          </a:xfrm>
        </p:spPr>
        <p:txBody>
          <a:bodyPr>
            <a:noAutofit/>
          </a:bodyPr>
          <a:lstStyle>
            <a:lvl1pPr marL="0" indent="0" algn="r">
              <a:defRPr sz="3600">
                <a:solidFill>
                  <a:srgbClr val="316989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43113"/>
            <a:ext cx="8094739" cy="1314450"/>
          </a:xfrm>
        </p:spPr>
        <p:txBody>
          <a:bodyPr>
            <a:normAutofit/>
          </a:bodyPr>
          <a:lstStyle>
            <a:lvl1pPr marL="0" indent="0" algn="r">
              <a:buNone/>
              <a:defRPr sz="2200" b="0" i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9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im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1" y="690175"/>
            <a:ext cx="8377238" cy="3919927"/>
          </a:xfrm>
        </p:spPr>
        <p:txBody>
          <a:bodyPr/>
          <a:lstStyle>
            <a:lvl1pPr>
              <a:defRPr>
                <a:solidFill>
                  <a:srgbClr val="004B72"/>
                </a:solidFill>
              </a:defRPr>
            </a:lvl1pPr>
            <a:lvl2pPr>
              <a:buClrTx/>
              <a:defRPr>
                <a:solidFill>
                  <a:srgbClr val="004B72"/>
                </a:solidFill>
              </a:defRPr>
            </a:lvl2pPr>
            <a:lvl3pPr>
              <a:buClrTx/>
              <a:defRPr sz="1400">
                <a:solidFill>
                  <a:srgbClr val="004B72"/>
                </a:solidFill>
              </a:defRPr>
            </a:lvl3pPr>
            <a:lvl4pPr>
              <a:buClrTx/>
              <a:defRPr>
                <a:solidFill>
                  <a:srgbClr val="004B72"/>
                </a:solidFill>
              </a:defRPr>
            </a:lvl4pPr>
            <a:lvl5pPr>
              <a:buClrTx/>
              <a:defRPr>
                <a:solidFill>
                  <a:srgbClr val="004B7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136704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ong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7501" y="4870458"/>
            <a:ext cx="3436878" cy="27384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5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9C554286-7533-EE42-97A4-CEB8D6639D11}" type="slidenum">
              <a:rPr lang="en-US" smtClean="0"/>
              <a:pPr/>
              <a:t>‹#›</a:t>
            </a:fld>
            <a:r>
              <a:rPr lang="en-US" dirty="0"/>
              <a:t>  |  © 2015, Palo Alto Networks. Confidential and Proprietary. 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-102807" y="40105"/>
            <a:ext cx="8780540" cy="331831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75000"/>
              </a:lnSpc>
              <a:defRPr sz="7200" b="0" i="1" spc="-300" baseline="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r>
              <a:rPr lang="en-US" dirty="0"/>
              <a:t>PRESENTION TITLE, TEXT WILL</a:t>
            </a:r>
            <a:br>
              <a:rPr lang="en-US" dirty="0"/>
            </a:br>
            <a:r>
              <a:rPr lang="en-US" dirty="0"/>
              <a:t>AUTOFILL INSIDE THIS BOX</a:t>
            </a:r>
          </a:p>
        </p:txBody>
      </p:sp>
      <p:pic>
        <p:nvPicPr>
          <p:cNvPr id="2" name="Picture 1" descr="16_9  Whirlpool Blu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2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114424" y="1112986"/>
            <a:ext cx="7610476" cy="333122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" y="249425"/>
            <a:ext cx="8913813" cy="6858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CLICK TO </a:t>
            </a:r>
            <a:r>
              <a:rPr lang="en-US" dirty="0"/>
              <a:t>EDIT CONTENT SLIDE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2901" y="4801525"/>
            <a:ext cx="2695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375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fld id="{0CD35B5C-8F19-455E-BF33-D3240231EFBD}" type="slidenum">
              <a:rPr lang="en-US" smtClean="0"/>
              <a:pPr>
                <a:defRPr/>
              </a:pPr>
              <a:t>‹#›</a:t>
            </a:fld>
            <a:r>
              <a:rPr lang="en-US" dirty="0"/>
              <a:t>  |  ©2015, Palo Alto Networks. Confidential and Proprietary. </a:t>
            </a:r>
          </a:p>
        </p:txBody>
      </p:sp>
    </p:spTree>
    <p:extLst>
      <p:ext uri="{BB962C8B-B14F-4D97-AF65-F5344CB8AC3E}">
        <p14:creationId xmlns:p14="http://schemas.microsoft.com/office/powerpoint/2010/main" val="150815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316989"/>
              </a:buClr>
              <a:buFont typeface="Wingdings" charset="2"/>
              <a:buChar char="§"/>
              <a:defRPr/>
            </a:lvl1pPr>
            <a:lvl2pPr marL="690563" indent="-231775">
              <a:buClr>
                <a:srgbClr val="316989"/>
              </a:buClr>
              <a:buFont typeface="Wingdings" charset="2"/>
              <a:buChar char="§"/>
              <a:defRPr/>
            </a:lvl2pPr>
            <a:lvl3pPr marL="1081088" indent="-174625">
              <a:buClr>
                <a:srgbClr val="316989"/>
              </a:buClr>
              <a:buFont typeface="Wingdings" charset="2"/>
              <a:buChar char="§"/>
              <a:defRPr/>
            </a:lvl3pPr>
            <a:lvl4pPr marL="1600200" indent="-228600">
              <a:buClr>
                <a:srgbClr val="316989"/>
              </a:buClr>
              <a:buFont typeface="Wingdings" charset="2"/>
              <a:buChar char="§"/>
              <a:defRPr/>
            </a:lvl4pPr>
            <a:lvl5pPr marL="2057400" indent="-228600">
              <a:buClr>
                <a:srgbClr val="316989"/>
              </a:buClr>
              <a:buFont typeface="Wingdings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9483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777" y="900113"/>
            <a:ext cx="4153023" cy="3725614"/>
          </a:xfrm>
        </p:spPr>
        <p:txBody>
          <a:bodyPr>
            <a:normAutofit/>
          </a:bodyPr>
          <a:lstStyle>
            <a:lvl1pPr marL="230188" indent="-230188">
              <a:buClr>
                <a:srgbClr val="316989"/>
              </a:buClr>
              <a:buFont typeface="Wingdings" charset="2"/>
              <a:buChar char="§"/>
              <a:defRPr sz="1800">
                <a:latin typeface="Arial"/>
                <a:cs typeface="Arial"/>
              </a:defRPr>
            </a:lvl1pPr>
            <a:lvl2pPr marL="684213" indent="-228600">
              <a:buClr>
                <a:srgbClr val="316989"/>
              </a:buClr>
              <a:buFont typeface="Wingdings" charset="2"/>
              <a:buChar char="§"/>
              <a:defRPr sz="1600">
                <a:latin typeface="Arial"/>
                <a:cs typeface="Arial"/>
              </a:defRPr>
            </a:lvl2pPr>
            <a:lvl3pPr marL="1085850" indent="-171450">
              <a:buClr>
                <a:srgbClr val="316989"/>
              </a:buClr>
              <a:buFont typeface="Wingdings" charset="2"/>
              <a:buChar char="§"/>
              <a:defRPr sz="1400">
                <a:latin typeface="Arial"/>
                <a:cs typeface="Arial"/>
              </a:defRPr>
            </a:lvl3pPr>
            <a:lvl4pPr marL="1600200" indent="-228600">
              <a:buClr>
                <a:srgbClr val="316989"/>
              </a:buClr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Clr>
                <a:srgbClr val="316989"/>
              </a:buClr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134760" cy="3725614"/>
          </a:xfrm>
        </p:spPr>
        <p:txBody>
          <a:bodyPr>
            <a:normAutofit/>
          </a:bodyPr>
          <a:lstStyle>
            <a:lvl1pPr marL="230188" indent="-230188">
              <a:buClr>
                <a:srgbClr val="316989"/>
              </a:buClr>
              <a:buFont typeface="Wingdings" charset="2"/>
              <a:buChar char="§"/>
              <a:defRPr sz="1800">
                <a:latin typeface="Arial"/>
                <a:cs typeface="Arial"/>
              </a:defRPr>
            </a:lvl1pPr>
            <a:lvl2pPr marL="684213" indent="-228600">
              <a:buClr>
                <a:srgbClr val="316989"/>
              </a:buClr>
              <a:buFont typeface="Wingdings" charset="2"/>
              <a:buChar char="§"/>
              <a:defRPr sz="1600">
                <a:latin typeface="Arial"/>
                <a:cs typeface="Arial"/>
              </a:defRPr>
            </a:lvl2pPr>
            <a:lvl3pPr marL="1085850" indent="-171450">
              <a:buClr>
                <a:srgbClr val="316989"/>
              </a:buClr>
              <a:buFont typeface="Wingdings" charset="2"/>
              <a:buChar char="§"/>
              <a:defRPr sz="1400">
                <a:latin typeface="Arial"/>
                <a:cs typeface="Arial"/>
              </a:defRPr>
            </a:lvl3pPr>
            <a:lvl4pPr marL="1600200" indent="-228600">
              <a:buClr>
                <a:srgbClr val="316989"/>
              </a:buClr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Clr>
                <a:srgbClr val="316989"/>
              </a:buClr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0790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777" y="205979"/>
            <a:ext cx="8457041" cy="45153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777" y="757950"/>
            <a:ext cx="4154611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777" y="1237771"/>
            <a:ext cx="4154611" cy="3387956"/>
          </a:xfrm>
        </p:spPr>
        <p:txBody>
          <a:bodyPr>
            <a:normAutofit/>
          </a:bodyPr>
          <a:lstStyle>
            <a:lvl1pPr marL="230188" indent="-230188">
              <a:buClr>
                <a:srgbClr val="316989"/>
              </a:buClr>
              <a:buFont typeface="Wingdings" charset="2"/>
              <a:buChar char="§"/>
              <a:tabLst/>
              <a:defRPr sz="1800">
                <a:latin typeface="Arial"/>
                <a:cs typeface="Arial"/>
              </a:defRPr>
            </a:lvl1pPr>
            <a:lvl2pPr marL="684213" indent="-228600">
              <a:buClr>
                <a:srgbClr val="316989"/>
              </a:buClr>
              <a:buFont typeface="Wingdings" charset="2"/>
              <a:buChar char="§"/>
              <a:defRPr sz="1600">
                <a:latin typeface="Arial"/>
                <a:cs typeface="Arial"/>
              </a:defRPr>
            </a:lvl2pPr>
            <a:lvl3pPr marL="1085850" indent="-171450">
              <a:buClr>
                <a:srgbClr val="316989"/>
              </a:buClr>
              <a:buFont typeface="Wingdings" charset="2"/>
              <a:buChar char="§"/>
              <a:defRPr sz="1400">
                <a:latin typeface="Arial"/>
                <a:cs typeface="Arial"/>
              </a:defRPr>
            </a:lvl3pPr>
            <a:lvl4pPr marL="1600200" indent="-228600">
              <a:buClr>
                <a:srgbClr val="316989"/>
              </a:buClr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Clr>
                <a:srgbClr val="316989"/>
              </a:buClr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57950"/>
            <a:ext cx="4154792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37771"/>
            <a:ext cx="4154792" cy="3387956"/>
          </a:xfrm>
        </p:spPr>
        <p:txBody>
          <a:bodyPr>
            <a:normAutofit/>
          </a:bodyPr>
          <a:lstStyle>
            <a:lvl1pPr marL="230188" indent="-230188">
              <a:buClr>
                <a:srgbClr val="316989"/>
              </a:buClr>
              <a:buFont typeface="Wingdings" charset="2"/>
              <a:buChar char="§"/>
              <a:defRPr sz="1800"/>
            </a:lvl1pPr>
            <a:lvl2pPr marL="684213" indent="-228600">
              <a:buClr>
                <a:srgbClr val="316989"/>
              </a:buClr>
              <a:buFont typeface="Wingdings" charset="2"/>
              <a:buChar char="§"/>
              <a:defRPr sz="1600"/>
            </a:lvl2pPr>
            <a:lvl3pPr marL="1085850" indent="-171450">
              <a:buClr>
                <a:srgbClr val="316989"/>
              </a:buClr>
              <a:buFont typeface="Wingdings" charset="2"/>
              <a:buChar char="§"/>
              <a:defRPr sz="1400"/>
            </a:lvl3pPr>
            <a:lvl4pPr marL="1600200" indent="-228600">
              <a:buClr>
                <a:srgbClr val="316989"/>
              </a:buClr>
              <a:buFont typeface="Wingdings" charset="2"/>
              <a:buChar char="§"/>
              <a:defRPr sz="1800"/>
            </a:lvl4pPr>
            <a:lvl5pPr marL="2057400" indent="-228600">
              <a:buClr>
                <a:srgbClr val="316989"/>
              </a:buClr>
              <a:buFont typeface="Wingdings" charset="2"/>
              <a:buChar char="§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969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8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777" y="2344890"/>
            <a:ext cx="8440183" cy="4537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4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44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N_PPT_template3_16-9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53144" cy="515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1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im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1" y="690175"/>
            <a:ext cx="8377238" cy="3919927"/>
          </a:xfrm>
        </p:spPr>
        <p:txBody>
          <a:bodyPr/>
          <a:lstStyle>
            <a:lvl1pPr>
              <a:defRPr>
                <a:solidFill>
                  <a:srgbClr val="004B72"/>
                </a:solidFill>
              </a:defRPr>
            </a:lvl1pPr>
            <a:lvl2pPr>
              <a:buClrTx/>
              <a:defRPr>
                <a:solidFill>
                  <a:srgbClr val="004B72"/>
                </a:solidFill>
              </a:defRPr>
            </a:lvl2pPr>
            <a:lvl3pPr>
              <a:buClrTx/>
              <a:defRPr sz="1400">
                <a:solidFill>
                  <a:srgbClr val="004B72"/>
                </a:solidFill>
              </a:defRPr>
            </a:lvl3pPr>
            <a:lvl4pPr>
              <a:buClrTx/>
              <a:defRPr>
                <a:solidFill>
                  <a:srgbClr val="004B72"/>
                </a:solidFill>
              </a:defRPr>
            </a:lvl4pPr>
            <a:lvl5pPr>
              <a:buClrTx/>
              <a:defRPr>
                <a:solidFill>
                  <a:srgbClr val="004B7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136704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N_PPT_template2_16-9.jpg"/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" y="0"/>
            <a:ext cx="9153144" cy="515721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777" y="205979"/>
            <a:ext cx="8440183" cy="453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777" y="801504"/>
            <a:ext cx="8440183" cy="379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777" y="4821389"/>
            <a:ext cx="2557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554286-7533-EE42-97A4-CEB8D6639D11}" type="slidenum">
              <a:rPr lang="en-US" sz="60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/>
              <a:t>‹#›</a:t>
            </a:fld>
            <a:r>
              <a:rPr lang="en-US" sz="6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 |  © 2015, Palo Alto Networks. Confidential and Proprietary. </a:t>
            </a:r>
          </a:p>
        </p:txBody>
      </p:sp>
    </p:spTree>
    <p:extLst>
      <p:ext uri="{BB962C8B-B14F-4D97-AF65-F5344CB8AC3E}">
        <p14:creationId xmlns:p14="http://schemas.microsoft.com/office/powerpoint/2010/main" val="281845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9" r:id="rId9"/>
    <p:sldLayoutId id="2147483703" r:id="rId10"/>
    <p:sldLayoutId id="2147483704" r:id="rId11"/>
    <p:sldLayoutId id="2147483705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316989"/>
          </a:solidFill>
          <a:latin typeface="Arial"/>
          <a:ea typeface="+mj-ea"/>
          <a:cs typeface="Arial"/>
        </a:defRPr>
      </a:lvl1pPr>
    </p:titleStyle>
    <p:bodyStyle>
      <a:lvl1pPr marL="230188" indent="-230188" algn="l" defTabSz="457200" rtl="0" eaLnBrk="1" latinLnBrk="0" hangingPunct="1">
        <a:spcBef>
          <a:spcPts val="1600"/>
        </a:spcBef>
        <a:buClr>
          <a:srgbClr val="316989"/>
        </a:buClr>
        <a:buFont typeface="Wingdings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684213" indent="-228600" algn="l" defTabSz="457200" rtl="0" eaLnBrk="1" latinLnBrk="0" hangingPunct="1">
        <a:spcBef>
          <a:spcPct val="20000"/>
        </a:spcBef>
        <a:buClr>
          <a:srgbClr val="316989"/>
        </a:buClr>
        <a:buFont typeface="Wingdings" charset="2"/>
        <a:buChar char="§"/>
        <a:defRPr sz="16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085850" indent="-171450" algn="l" defTabSz="457200" rtl="0" eaLnBrk="1" latinLnBrk="0" hangingPunct="1">
        <a:spcBef>
          <a:spcPct val="20000"/>
        </a:spcBef>
        <a:buClr>
          <a:srgbClr val="316989"/>
        </a:buClr>
        <a:buFont typeface="Wingdings" charset="2"/>
        <a:buChar char="§"/>
        <a:defRPr sz="1400" kern="120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316989"/>
        </a:buClr>
        <a:buFont typeface="Wingdings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316989"/>
        </a:buClr>
        <a:buFont typeface="Wingdings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C554286-7533-EE42-97A4-CEB8D6639D11}" type="slidenum">
              <a:rPr lang="en-US" smtClean="0"/>
              <a:pPr/>
              <a:t>1</a:t>
            </a:fld>
            <a:r>
              <a:rPr lang="en-US" dirty="0"/>
              <a:t>  |  © 2017, Palo Alto Networks. Confidential and Proprietary.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3611" y="5044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980" y="902145"/>
            <a:ext cx="4102916" cy="307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0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61BEC98-DE6E-4203-A85B-A6E85F0ED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310" y="190672"/>
            <a:ext cx="5425910" cy="45114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8B58A5-8314-4B8E-860F-E83E3C8373DA}"/>
              </a:ext>
            </a:extLst>
          </p:cNvPr>
          <p:cNvSpPr txBox="1"/>
          <p:nvPr/>
        </p:nvSpPr>
        <p:spPr>
          <a:xfrm>
            <a:off x="81117" y="560439"/>
            <a:ext cx="2788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Palo Alto Networks Cybersecurity Academy Curriculum Tracks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883661-A6DE-4859-8E21-416E0456BD5C}"/>
              </a:ext>
            </a:extLst>
          </p:cNvPr>
          <p:cNvSpPr txBox="1"/>
          <p:nvPr/>
        </p:nvSpPr>
        <p:spPr>
          <a:xfrm>
            <a:off x="332214" y="2700696"/>
            <a:ext cx="2286000" cy="369332"/>
          </a:xfrm>
          <a:prstGeom prst="rect">
            <a:avLst/>
          </a:prstGeom>
          <a:solidFill>
            <a:srgbClr val="54823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Technical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E0761C-AD15-4A5A-B42F-C9F6FF304A17}"/>
              </a:ext>
            </a:extLst>
          </p:cNvPr>
          <p:cNvSpPr txBox="1"/>
          <p:nvPr/>
        </p:nvSpPr>
        <p:spPr>
          <a:xfrm>
            <a:off x="332214" y="1944593"/>
            <a:ext cx="2286000" cy="369332"/>
          </a:xfrm>
          <a:prstGeom prst="rect">
            <a:avLst/>
          </a:prstGeom>
          <a:solidFill>
            <a:srgbClr val="20556B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Academic</a:t>
            </a:r>
          </a:p>
        </p:txBody>
      </p:sp>
    </p:spTree>
    <p:extLst>
      <p:ext uri="{BB962C8B-B14F-4D97-AF65-F5344CB8AC3E}">
        <p14:creationId xmlns:p14="http://schemas.microsoft.com/office/powerpoint/2010/main" val="84082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1: Passing L3 Data Without Filtering Through Firewall</a:t>
            </a:r>
          </a:p>
        </p:txBody>
      </p:sp>
      <p:pic>
        <p:nvPicPr>
          <p:cNvPr id="5" name="Picture 40" descr="ICON_Laptop_Q3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361" y="2227409"/>
            <a:ext cx="970845" cy="106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668" y="1958241"/>
            <a:ext cx="8191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7" descr="ICON_Cloud_Q30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6195" y="1824283"/>
            <a:ext cx="2410998" cy="1534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 descr="C:\Users\ecoffey\AppData\Local\Temp\Rar$DRa0.324\30072_Device_server_default_6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276" y="1990522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7" descr="C:\Users\ecoffey\AppData\Local\Temp\Rar$DRa0.324\30072_Device_server_unreachable_64.pn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965" y="363394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C:\Users\ecoffey\AppData\Local\Temp\Rar$DRa0.324\30072_Device_server_unknown_6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656" y="1427928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85901" y="3440581"/>
            <a:ext cx="15648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Any Public Web App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90038" y="1741344"/>
            <a:ext cx="13596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Internal Laptop</a:t>
            </a: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192.168.10.100/24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08061" y="1553521"/>
            <a:ext cx="22525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updates.paloaltonetworks.com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Licenses and signatures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73230" y="1172916"/>
            <a:ext cx="1540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External Public DNS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Donut 20"/>
          <p:cNvSpPr/>
          <p:nvPr/>
        </p:nvSpPr>
        <p:spPr>
          <a:xfrm>
            <a:off x="1201065" y="1132957"/>
            <a:ext cx="2715348" cy="3002843"/>
          </a:xfrm>
          <a:prstGeom prst="donut">
            <a:avLst>
              <a:gd name="adj" fmla="val 0"/>
            </a:avLst>
          </a:prstGeom>
          <a:noFill/>
          <a:ln w="3175">
            <a:solidFill>
              <a:schemeClr val="tx2"/>
            </a:solidFill>
            <a:prstDash val="lgDashDot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Donut 22"/>
          <p:cNvSpPr/>
          <p:nvPr/>
        </p:nvSpPr>
        <p:spPr>
          <a:xfrm>
            <a:off x="4704829" y="768358"/>
            <a:ext cx="4275938" cy="3928533"/>
          </a:xfrm>
          <a:prstGeom prst="donut">
            <a:avLst>
              <a:gd name="adj" fmla="val 0"/>
            </a:avLst>
          </a:prstGeom>
          <a:noFill/>
          <a:ln w="3175">
            <a:solidFill>
              <a:schemeClr val="tx2"/>
            </a:solidFill>
            <a:prstDash val="lgDashDot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42256" y="3702191"/>
            <a:ext cx="1232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Trust Zone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17477" y="4237492"/>
            <a:ext cx="1460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Untrust</a:t>
            </a:r>
            <a:r>
              <a:rPr lang="en-US" sz="16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Zone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149991" y="2889956"/>
            <a:ext cx="2868712" cy="50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07155" y="2889956"/>
            <a:ext cx="14490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407155" y="2415822"/>
            <a:ext cx="1843990" cy="56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6242756" y="1964267"/>
            <a:ext cx="1864650" cy="508171"/>
          </a:xfrm>
          <a:custGeom>
            <a:avLst/>
            <a:gdLst>
              <a:gd name="connsiteX0" fmla="*/ 0 w 1864650"/>
              <a:gd name="connsiteY0" fmla="*/ 485422 h 508171"/>
              <a:gd name="connsiteX1" fmla="*/ 45155 w 1864650"/>
              <a:gd name="connsiteY1" fmla="*/ 496711 h 508171"/>
              <a:gd name="connsiteX2" fmla="*/ 496711 w 1864650"/>
              <a:gd name="connsiteY2" fmla="*/ 496711 h 508171"/>
              <a:gd name="connsiteX3" fmla="*/ 564444 w 1864650"/>
              <a:gd name="connsiteY3" fmla="*/ 462844 h 508171"/>
              <a:gd name="connsiteX4" fmla="*/ 677333 w 1864650"/>
              <a:gd name="connsiteY4" fmla="*/ 440266 h 508171"/>
              <a:gd name="connsiteX5" fmla="*/ 925688 w 1864650"/>
              <a:gd name="connsiteY5" fmla="*/ 451555 h 508171"/>
              <a:gd name="connsiteX6" fmla="*/ 1332088 w 1864650"/>
              <a:gd name="connsiteY6" fmla="*/ 428977 h 508171"/>
              <a:gd name="connsiteX7" fmla="*/ 1365955 w 1864650"/>
              <a:gd name="connsiteY7" fmla="*/ 417689 h 508171"/>
              <a:gd name="connsiteX8" fmla="*/ 1411111 w 1864650"/>
              <a:gd name="connsiteY8" fmla="*/ 361244 h 508171"/>
              <a:gd name="connsiteX9" fmla="*/ 1422400 w 1864650"/>
              <a:gd name="connsiteY9" fmla="*/ 248355 h 508171"/>
              <a:gd name="connsiteX10" fmla="*/ 1682044 w 1864650"/>
              <a:gd name="connsiteY10" fmla="*/ 237066 h 508171"/>
              <a:gd name="connsiteX11" fmla="*/ 1806222 w 1864650"/>
              <a:gd name="connsiteY11" fmla="*/ 214489 h 508171"/>
              <a:gd name="connsiteX12" fmla="*/ 1840088 w 1864650"/>
              <a:gd name="connsiteY12" fmla="*/ 180622 h 508171"/>
              <a:gd name="connsiteX13" fmla="*/ 1862666 w 1864650"/>
              <a:gd name="connsiteY13" fmla="*/ 0 h 50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64650" h="508171">
                <a:moveTo>
                  <a:pt x="0" y="485422"/>
                </a:moveTo>
                <a:cubicBezTo>
                  <a:pt x="15052" y="489185"/>
                  <a:pt x="29694" y="495423"/>
                  <a:pt x="45155" y="496711"/>
                </a:cubicBezTo>
                <a:cubicBezTo>
                  <a:pt x="270933" y="515526"/>
                  <a:pt x="270933" y="508000"/>
                  <a:pt x="496711" y="496711"/>
                </a:cubicBezTo>
                <a:cubicBezTo>
                  <a:pt x="581837" y="468335"/>
                  <a:pt x="476906" y="506613"/>
                  <a:pt x="564444" y="462844"/>
                </a:cubicBezTo>
                <a:cubicBezTo>
                  <a:pt x="595969" y="447081"/>
                  <a:pt x="648211" y="444426"/>
                  <a:pt x="677333" y="440266"/>
                </a:cubicBezTo>
                <a:cubicBezTo>
                  <a:pt x="760118" y="444029"/>
                  <a:pt x="842818" y="451555"/>
                  <a:pt x="925688" y="451555"/>
                </a:cubicBezTo>
                <a:cubicBezTo>
                  <a:pt x="1039333" y="451555"/>
                  <a:pt x="1203200" y="461198"/>
                  <a:pt x="1332088" y="428977"/>
                </a:cubicBezTo>
                <a:cubicBezTo>
                  <a:pt x="1343632" y="426091"/>
                  <a:pt x="1354666" y="421452"/>
                  <a:pt x="1365955" y="417689"/>
                </a:cubicBezTo>
                <a:cubicBezTo>
                  <a:pt x="1399065" y="395616"/>
                  <a:pt x="1404879" y="401751"/>
                  <a:pt x="1411111" y="361244"/>
                </a:cubicBezTo>
                <a:cubicBezTo>
                  <a:pt x="1416861" y="323866"/>
                  <a:pt x="1388022" y="264112"/>
                  <a:pt x="1422400" y="248355"/>
                </a:cubicBezTo>
                <a:cubicBezTo>
                  <a:pt x="1501152" y="212260"/>
                  <a:pt x="1595496" y="240829"/>
                  <a:pt x="1682044" y="237066"/>
                </a:cubicBezTo>
                <a:cubicBezTo>
                  <a:pt x="1685864" y="236589"/>
                  <a:pt x="1782130" y="230550"/>
                  <a:pt x="1806222" y="214489"/>
                </a:cubicBezTo>
                <a:cubicBezTo>
                  <a:pt x="1819506" y="205633"/>
                  <a:pt x="1828799" y="191911"/>
                  <a:pt x="1840088" y="180622"/>
                </a:cubicBezTo>
                <a:cubicBezTo>
                  <a:pt x="1874566" y="77190"/>
                  <a:pt x="1862666" y="136688"/>
                  <a:pt x="1862666" y="0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urved Connector 41"/>
          <p:cNvCxnSpPr/>
          <p:nvPr/>
        </p:nvCxnSpPr>
        <p:spPr>
          <a:xfrm flipV="1">
            <a:off x="6208923" y="2406352"/>
            <a:ext cx="2129101" cy="18265"/>
          </a:xfrm>
          <a:prstGeom prst="curved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flipV="1">
            <a:off x="6208923" y="1915608"/>
            <a:ext cx="532964" cy="500214"/>
          </a:xfrm>
          <a:prstGeom prst="curved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endCxn id="10" idx="0"/>
          </p:cNvCxnSpPr>
          <p:nvPr/>
        </p:nvCxnSpPr>
        <p:spPr>
          <a:xfrm>
            <a:off x="5856195" y="2889956"/>
            <a:ext cx="1091610" cy="743985"/>
          </a:xfrm>
          <a:prstGeom prst="curvedConnector2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352572" y="2646041"/>
            <a:ext cx="1749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Eth 1/2 Data: L3 Private</a:t>
            </a: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33766" y="2642325"/>
            <a:ext cx="17027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Eth 1/1 Data: L3 Public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37694" y="2117127"/>
            <a:ext cx="1263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Mgt</a:t>
            </a:r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Interface L3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48451" y="3176850"/>
            <a:ext cx="3164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Module 3: Interface Configuration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Zones, interface addressing, and routing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89057" y="1340523"/>
            <a:ext cx="240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Module 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2: Initial Configuration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Management and Licensing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75222" y="4093853"/>
            <a:ext cx="2492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Module </a:t>
            </a:r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4: Security/Nat Policy</a:t>
            </a:r>
          </a:p>
          <a:p>
            <a:r>
              <a:rPr lang="en-US" sz="1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Firewall Rules and NAT</a:t>
            </a:r>
          </a:p>
          <a:p>
            <a:r>
              <a:rPr lang="en-US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4633997" y="1927705"/>
            <a:ext cx="0" cy="4786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1" idx="1"/>
          </p:cNvCxnSpPr>
          <p:nvPr/>
        </p:nvCxnSpPr>
        <p:spPr>
          <a:xfrm>
            <a:off x="5856195" y="1671768"/>
            <a:ext cx="5454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urved Connector 92"/>
          <p:cNvCxnSpPr>
            <a:endCxn id="9" idx="1"/>
          </p:cNvCxnSpPr>
          <p:nvPr/>
        </p:nvCxnSpPr>
        <p:spPr>
          <a:xfrm>
            <a:off x="5972012" y="1850356"/>
            <a:ext cx="2339264" cy="38400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474918" y="2903936"/>
            <a:ext cx="120048" cy="3580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3690480" y="2911451"/>
            <a:ext cx="293696" cy="3367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4471335" y="3423589"/>
            <a:ext cx="1779810" cy="9342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2664178" y="3571386"/>
            <a:ext cx="7689" cy="235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49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 Turn on firewall appliance features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2890" y="1166799"/>
            <a:ext cx="3698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Complete visibility of traffic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Know applications to allow</a:t>
            </a:r>
          </a:p>
          <a:p>
            <a:pPr marL="1257300" lvl="2" indent="-342900"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Custom Apps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406903" y="1166799"/>
            <a:ext cx="33522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Reduce attack surface area</a:t>
            </a:r>
          </a:p>
          <a:p>
            <a:pPr marL="342900" indent="-342900">
              <a:buAutoNum type="arabicPeriod" startAt="2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Whitelist Applications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Creating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Custom App-ID’s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70289" y="2016764"/>
            <a:ext cx="1413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Module 4: App-ID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7044267" y="1863532"/>
            <a:ext cx="626022" cy="127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466103" y="2174878"/>
            <a:ext cx="293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58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2"/>
          <p:cNvSpPr txBox="1">
            <a:spLocks/>
          </p:cNvSpPr>
          <p:nvPr/>
        </p:nvSpPr>
        <p:spPr>
          <a:xfrm>
            <a:off x="342777" y="205979"/>
            <a:ext cx="8440183" cy="453721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316989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Step 2 (continued): Turn on firewall appliance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890" y="1166799"/>
            <a:ext cx="439094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Protect against known attacks</a:t>
            </a:r>
          </a:p>
          <a:p>
            <a:pPr marL="342900" indent="-342900">
              <a:buAutoNum type="arabicPeriod" startAt="3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Assign security profiles to firewall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security policies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Anti-virus profile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Vulnerability profile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Anti-spyware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File blocking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URL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Protect against Denial of Service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Zone protection profile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DoS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Profile	</a:t>
            </a:r>
          </a:p>
          <a:p>
            <a:pPr marL="800100" lvl="1" indent="-342900">
              <a:buFont typeface="Arial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Arial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30623" y="1152231"/>
            <a:ext cx="38523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Protect against unknown attacks</a:t>
            </a:r>
          </a:p>
          <a:p>
            <a:pPr marL="342900" indent="-342900">
              <a:buFont typeface="+mj-lt"/>
              <a:buAutoNum type="arabicPeriod" startAt="4"/>
            </a:pPr>
            <a:endParaRPr lang="en-US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WildFire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 startAt="4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66836" y="2670551"/>
            <a:ext cx="1643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Module 5: Content-ID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>
            <a:off x="2754490" y="2809051"/>
            <a:ext cx="1012346" cy="2615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23324" y="3389813"/>
            <a:ext cx="1789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Module </a:t>
            </a: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6: URL Filtering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081998" y="2486228"/>
            <a:ext cx="857824" cy="2144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13081" y="1758036"/>
            <a:ext cx="1370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Module </a:t>
            </a:r>
            <a:r>
              <a:rPr lang="en-US" sz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5: App-ID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782386" y="1896536"/>
            <a:ext cx="431257" cy="3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896533" y="3563778"/>
            <a:ext cx="4118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94517" y="3132216"/>
            <a:ext cx="0" cy="640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362150" y="2762292"/>
            <a:ext cx="404686" cy="3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2669790" y="3059073"/>
            <a:ext cx="1097046" cy="206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36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Default Theme">
  <a:themeElements>
    <a:clrScheme name="Palo Alto Networks">
      <a:dk1>
        <a:srgbClr val="000000"/>
      </a:dk1>
      <a:lt1>
        <a:srgbClr val="FFFFFF"/>
      </a:lt1>
      <a:dk2>
        <a:srgbClr val="071C26"/>
      </a:dk2>
      <a:lt2>
        <a:srgbClr val="C1CD23"/>
      </a:lt2>
      <a:accent1>
        <a:srgbClr val="00344C"/>
      </a:accent1>
      <a:accent2>
        <a:srgbClr val="004E74"/>
      </a:accent2>
      <a:accent3>
        <a:srgbClr val="006595"/>
      </a:accent3>
      <a:accent4>
        <a:srgbClr val="4D7CA8"/>
      </a:accent4>
      <a:accent5>
        <a:srgbClr val="7694B9"/>
      </a:accent5>
      <a:accent6>
        <a:srgbClr val="CAD3E2"/>
      </a:accent6>
      <a:hlink>
        <a:srgbClr val="006595"/>
      </a:hlink>
      <a:folHlink>
        <a:srgbClr val="00659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9958</TotalTime>
  <Words>408</Words>
  <Application>Microsoft Office PowerPoint</Application>
  <PresentationFormat>On-screen Show (16:9)</PresentationFormat>
  <Paragraphs>68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Wingdings</vt:lpstr>
      <vt:lpstr>Default Theme</vt:lpstr>
      <vt:lpstr>PowerPoint Presentation</vt:lpstr>
      <vt:lpstr>PowerPoint Presentation</vt:lpstr>
      <vt:lpstr>Step 1: Passing L3 Data Without Filtering Through Firewall</vt:lpstr>
      <vt:lpstr>Step 2: Turn on firewall appliance features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Passing Data Without Filtering</dc:title>
  <dc:creator>Jim Boardman</dc:creator>
  <cp:lastModifiedBy>James Dalton</cp:lastModifiedBy>
  <cp:revision>46</cp:revision>
  <dcterms:created xsi:type="dcterms:W3CDTF">2017-11-19T19:07:49Z</dcterms:created>
  <dcterms:modified xsi:type="dcterms:W3CDTF">2018-11-14T16:29:30Z</dcterms:modified>
</cp:coreProperties>
</file>