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4"/>
  </p:sldMasterIdLst>
  <p:sldIdLst>
    <p:sldId id="256" r:id="rId5"/>
    <p:sldId id="257" r:id="rId6"/>
    <p:sldId id="258" r:id="rId7"/>
    <p:sldId id="259" r:id="rId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4A8934C1-9922-45CF-8864-A56604381F29}" type="datetimeFigureOut">
              <a:rPr lang="ru-RU" smtClean="0"/>
              <a:t>26.09.2022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92C0B3D-6EC8-462C-99DD-E6B6E8D71210}" type="slidenum">
              <a:rPr lang="ru-RU" smtClean="0"/>
              <a:t>‹#›</a:t>
            </a:fld>
            <a:endParaRPr lang="ru-RU"/>
          </a:p>
        </p:txBody>
      </p:sp>
    </p:spTree>
    <p:extLst>
      <p:ext uri="{BB962C8B-B14F-4D97-AF65-F5344CB8AC3E}">
        <p14:creationId xmlns:p14="http://schemas.microsoft.com/office/powerpoint/2010/main" val="2603117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A8934C1-9922-45CF-8864-A56604381F29}" type="datetimeFigureOut">
              <a:rPr lang="ru-RU" smtClean="0"/>
              <a:t>26.09.2022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92C0B3D-6EC8-462C-99DD-E6B6E8D71210}" type="slidenum">
              <a:rPr lang="ru-RU" smtClean="0"/>
              <a:t>‹#›</a:t>
            </a:fld>
            <a:endParaRPr lang="ru-RU"/>
          </a:p>
        </p:txBody>
      </p:sp>
    </p:spTree>
    <p:extLst>
      <p:ext uri="{BB962C8B-B14F-4D97-AF65-F5344CB8AC3E}">
        <p14:creationId xmlns:p14="http://schemas.microsoft.com/office/powerpoint/2010/main" val="1068479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A8934C1-9922-45CF-8864-A56604381F29}" type="datetimeFigureOut">
              <a:rPr lang="ru-RU" smtClean="0"/>
              <a:t>26.09.2022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92C0B3D-6EC8-462C-99DD-E6B6E8D71210}" type="slidenum">
              <a:rPr lang="ru-RU" smtClean="0"/>
              <a:t>‹#›</a:t>
            </a:fld>
            <a:endParaRPr lang="ru-R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95326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A8934C1-9922-45CF-8864-A56604381F29}" type="datetimeFigureOut">
              <a:rPr lang="ru-RU" smtClean="0"/>
              <a:t>26.09.2022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92C0B3D-6EC8-462C-99DD-E6B6E8D71210}" type="slidenum">
              <a:rPr lang="ru-RU" smtClean="0"/>
              <a:t>‹#›</a:t>
            </a:fld>
            <a:endParaRPr lang="ru-RU"/>
          </a:p>
        </p:txBody>
      </p:sp>
    </p:spTree>
    <p:extLst>
      <p:ext uri="{BB962C8B-B14F-4D97-AF65-F5344CB8AC3E}">
        <p14:creationId xmlns:p14="http://schemas.microsoft.com/office/powerpoint/2010/main" val="196555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A8934C1-9922-45CF-8864-A56604381F29}" type="datetimeFigureOut">
              <a:rPr lang="ru-RU" smtClean="0"/>
              <a:t>26.09.2022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92C0B3D-6EC8-462C-99DD-E6B6E8D71210}"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1857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A8934C1-9922-45CF-8864-A56604381F29}" type="datetimeFigureOut">
              <a:rPr lang="ru-RU" smtClean="0"/>
              <a:t>26.09.2022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92C0B3D-6EC8-462C-99DD-E6B6E8D71210}" type="slidenum">
              <a:rPr lang="ru-RU" smtClean="0"/>
              <a:t>‹#›</a:t>
            </a:fld>
            <a:endParaRPr lang="ru-RU"/>
          </a:p>
        </p:txBody>
      </p:sp>
    </p:spTree>
    <p:extLst>
      <p:ext uri="{BB962C8B-B14F-4D97-AF65-F5344CB8AC3E}">
        <p14:creationId xmlns:p14="http://schemas.microsoft.com/office/powerpoint/2010/main" val="65625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A8934C1-9922-45CF-8864-A56604381F29}" type="datetimeFigureOut">
              <a:rPr lang="ru-RU" smtClean="0"/>
              <a:t>26.09.2022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92C0B3D-6EC8-462C-99DD-E6B6E8D71210}" type="slidenum">
              <a:rPr lang="ru-RU" smtClean="0"/>
              <a:t>‹#›</a:t>
            </a:fld>
            <a:endParaRPr lang="ru-RU"/>
          </a:p>
        </p:txBody>
      </p:sp>
    </p:spTree>
    <p:extLst>
      <p:ext uri="{BB962C8B-B14F-4D97-AF65-F5344CB8AC3E}">
        <p14:creationId xmlns:p14="http://schemas.microsoft.com/office/powerpoint/2010/main" val="592841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A8934C1-9922-45CF-8864-A56604381F29}" type="datetimeFigureOut">
              <a:rPr lang="ru-RU" smtClean="0"/>
              <a:t>26.09.2022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92C0B3D-6EC8-462C-99DD-E6B6E8D71210}" type="slidenum">
              <a:rPr lang="ru-RU" smtClean="0"/>
              <a:t>‹#›</a:t>
            </a:fld>
            <a:endParaRPr lang="ru-RU"/>
          </a:p>
        </p:txBody>
      </p:sp>
    </p:spTree>
    <p:extLst>
      <p:ext uri="{BB962C8B-B14F-4D97-AF65-F5344CB8AC3E}">
        <p14:creationId xmlns:p14="http://schemas.microsoft.com/office/powerpoint/2010/main" val="1879172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A8934C1-9922-45CF-8864-A56604381F29}" type="datetimeFigureOut">
              <a:rPr lang="ru-RU" smtClean="0"/>
              <a:t>26.09.2022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92C0B3D-6EC8-462C-99DD-E6B6E8D71210}" type="slidenum">
              <a:rPr lang="ru-RU" smtClean="0"/>
              <a:t>‹#›</a:t>
            </a:fld>
            <a:endParaRPr lang="ru-RU"/>
          </a:p>
        </p:txBody>
      </p:sp>
    </p:spTree>
    <p:extLst>
      <p:ext uri="{BB962C8B-B14F-4D97-AF65-F5344CB8AC3E}">
        <p14:creationId xmlns:p14="http://schemas.microsoft.com/office/powerpoint/2010/main" val="3314703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A8934C1-9922-45CF-8864-A56604381F29}" type="datetimeFigureOut">
              <a:rPr lang="ru-RU" smtClean="0"/>
              <a:t>26.09.2022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92C0B3D-6EC8-462C-99DD-E6B6E8D71210}" type="slidenum">
              <a:rPr lang="ru-RU" smtClean="0"/>
              <a:t>‹#›</a:t>
            </a:fld>
            <a:endParaRPr lang="ru-RU"/>
          </a:p>
        </p:txBody>
      </p:sp>
    </p:spTree>
    <p:extLst>
      <p:ext uri="{BB962C8B-B14F-4D97-AF65-F5344CB8AC3E}">
        <p14:creationId xmlns:p14="http://schemas.microsoft.com/office/powerpoint/2010/main" val="4132494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4A8934C1-9922-45CF-8864-A56604381F29}" type="datetimeFigureOut">
              <a:rPr lang="ru-RU" smtClean="0"/>
              <a:t>26.09.2022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92C0B3D-6EC8-462C-99DD-E6B6E8D71210}" type="slidenum">
              <a:rPr lang="ru-RU" smtClean="0"/>
              <a:t>‹#›</a:t>
            </a:fld>
            <a:endParaRPr lang="ru-RU"/>
          </a:p>
        </p:txBody>
      </p:sp>
    </p:spTree>
    <p:extLst>
      <p:ext uri="{BB962C8B-B14F-4D97-AF65-F5344CB8AC3E}">
        <p14:creationId xmlns:p14="http://schemas.microsoft.com/office/powerpoint/2010/main" val="1809084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A8934C1-9922-45CF-8864-A56604381F29}" type="datetimeFigureOut">
              <a:rPr lang="ru-RU" smtClean="0"/>
              <a:t>26.09.2022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D92C0B3D-6EC8-462C-99DD-E6B6E8D71210}" type="slidenum">
              <a:rPr lang="ru-RU" smtClean="0"/>
              <a:t>‹#›</a:t>
            </a:fld>
            <a:endParaRPr lang="ru-RU"/>
          </a:p>
        </p:txBody>
      </p:sp>
    </p:spTree>
    <p:extLst>
      <p:ext uri="{BB962C8B-B14F-4D97-AF65-F5344CB8AC3E}">
        <p14:creationId xmlns:p14="http://schemas.microsoft.com/office/powerpoint/2010/main" val="1169726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A8934C1-9922-45CF-8864-A56604381F29}" type="datetimeFigureOut">
              <a:rPr lang="ru-RU" smtClean="0"/>
              <a:t>26.09.2022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D92C0B3D-6EC8-462C-99DD-E6B6E8D71210}" type="slidenum">
              <a:rPr lang="ru-RU" smtClean="0"/>
              <a:t>‹#›</a:t>
            </a:fld>
            <a:endParaRPr lang="ru-RU"/>
          </a:p>
        </p:txBody>
      </p:sp>
    </p:spTree>
    <p:extLst>
      <p:ext uri="{BB962C8B-B14F-4D97-AF65-F5344CB8AC3E}">
        <p14:creationId xmlns:p14="http://schemas.microsoft.com/office/powerpoint/2010/main" val="3529052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8934C1-9922-45CF-8864-A56604381F29}" type="datetimeFigureOut">
              <a:rPr lang="ru-RU" smtClean="0"/>
              <a:t>26.09.2022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D92C0B3D-6EC8-462C-99DD-E6B6E8D71210}" type="slidenum">
              <a:rPr lang="ru-RU" smtClean="0"/>
              <a:t>‹#›</a:t>
            </a:fld>
            <a:endParaRPr lang="ru-RU"/>
          </a:p>
        </p:txBody>
      </p:sp>
    </p:spTree>
    <p:extLst>
      <p:ext uri="{BB962C8B-B14F-4D97-AF65-F5344CB8AC3E}">
        <p14:creationId xmlns:p14="http://schemas.microsoft.com/office/powerpoint/2010/main" val="258144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A8934C1-9922-45CF-8864-A56604381F29}" type="datetimeFigureOut">
              <a:rPr lang="ru-RU" smtClean="0"/>
              <a:t>26.09.2022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92C0B3D-6EC8-462C-99DD-E6B6E8D71210}" type="slidenum">
              <a:rPr lang="ru-RU" smtClean="0"/>
              <a:t>‹#›</a:t>
            </a:fld>
            <a:endParaRPr lang="ru-RU"/>
          </a:p>
        </p:txBody>
      </p:sp>
    </p:spTree>
    <p:extLst>
      <p:ext uri="{BB962C8B-B14F-4D97-AF65-F5344CB8AC3E}">
        <p14:creationId xmlns:p14="http://schemas.microsoft.com/office/powerpoint/2010/main" val="2736500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A8934C1-9922-45CF-8864-A56604381F29}" type="datetimeFigureOut">
              <a:rPr lang="ru-RU" smtClean="0"/>
              <a:t>26.09.2022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92C0B3D-6EC8-462C-99DD-E6B6E8D71210}" type="slidenum">
              <a:rPr lang="ru-RU" smtClean="0"/>
              <a:t>‹#›</a:t>
            </a:fld>
            <a:endParaRPr lang="ru-RU"/>
          </a:p>
        </p:txBody>
      </p:sp>
    </p:spTree>
    <p:extLst>
      <p:ext uri="{BB962C8B-B14F-4D97-AF65-F5344CB8AC3E}">
        <p14:creationId xmlns:p14="http://schemas.microsoft.com/office/powerpoint/2010/main" val="3614259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8934C1-9922-45CF-8864-A56604381F29}" type="datetimeFigureOut">
              <a:rPr lang="ru-RU" smtClean="0"/>
              <a:t>26.09.2022</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92C0B3D-6EC8-462C-99DD-E6B6E8D71210}" type="slidenum">
              <a:rPr lang="ru-RU" smtClean="0"/>
              <a:t>‹#›</a:t>
            </a:fld>
            <a:endParaRPr lang="ru-RU"/>
          </a:p>
        </p:txBody>
      </p:sp>
    </p:spTree>
    <p:extLst>
      <p:ext uri="{BB962C8B-B14F-4D97-AF65-F5344CB8AC3E}">
        <p14:creationId xmlns:p14="http://schemas.microsoft.com/office/powerpoint/2010/main" val="3969644434"/>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extLst>
              <p:ext uri="{D42A27DB-BD31-4B8C-83A1-F6EECF244321}">
                <p14:modId xmlns:p14="http://schemas.microsoft.com/office/powerpoint/2010/main" val="1955426744"/>
              </p:ext>
            </p:extLst>
          </p:nvPr>
        </p:nvGraphicFramePr>
        <p:xfrm>
          <a:off x="512619" y="429492"/>
          <a:ext cx="11000508" cy="5617774"/>
        </p:xfrm>
        <a:graphic>
          <a:graphicData uri="http://schemas.openxmlformats.org/drawingml/2006/table">
            <a:tbl>
              <a:tblPr firstRow="1" firstCol="1" bandRow="1">
                <a:tableStyleId>{5C22544A-7EE6-4342-B048-85BDC9FD1C3A}</a:tableStyleId>
              </a:tblPr>
              <a:tblGrid>
                <a:gridCol w="4178536">
                  <a:extLst>
                    <a:ext uri="{9D8B030D-6E8A-4147-A177-3AD203B41FA5}">
                      <a16:colId xmlns:a16="http://schemas.microsoft.com/office/drawing/2014/main" val="3545515132"/>
                    </a:ext>
                  </a:extLst>
                </a:gridCol>
                <a:gridCol w="6821972">
                  <a:extLst>
                    <a:ext uri="{9D8B030D-6E8A-4147-A177-3AD203B41FA5}">
                      <a16:colId xmlns:a16="http://schemas.microsoft.com/office/drawing/2014/main" val="1891433454"/>
                    </a:ext>
                  </a:extLst>
                </a:gridCol>
              </a:tblGrid>
              <a:tr h="424420">
                <a:tc gridSpan="2">
                  <a:txBody>
                    <a:bodyPr/>
                    <a:lstStyle/>
                    <a:p>
                      <a:pPr marL="457200" algn="ctr">
                        <a:lnSpc>
                          <a:spcPct val="107000"/>
                        </a:lnSpc>
                        <a:spcAft>
                          <a:spcPts val="0"/>
                        </a:spcAft>
                      </a:pPr>
                      <a:r>
                        <a:rPr lang="en-US" sz="2400" dirty="0">
                          <a:effectLst/>
                          <a:latin typeface="Times New Roman" panose="02020603050405020304" pitchFamily="18" charset="0"/>
                          <a:cs typeface="Times New Roman" panose="02020603050405020304" pitchFamily="18" charset="0"/>
                        </a:rPr>
                        <a:t>The degree of scientific elaboration ​</a:t>
                      </a:r>
                      <a:endParaRPr lang="ru-RU"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ru-RU"/>
                    </a:p>
                  </a:txBody>
                  <a:tcPr/>
                </a:tc>
                <a:extLst>
                  <a:ext uri="{0D108BD9-81ED-4DB2-BD59-A6C34878D82A}">
                    <a16:rowId xmlns:a16="http://schemas.microsoft.com/office/drawing/2014/main" val="2763663269"/>
                  </a:ext>
                </a:extLst>
              </a:tr>
              <a:tr h="318316">
                <a:tc gridSpan="2">
                  <a:txBody>
                    <a:bodyPr/>
                    <a:lstStyle/>
                    <a:p>
                      <a:pPr marL="457200" algn="l">
                        <a:lnSpc>
                          <a:spcPct val="107000"/>
                        </a:lnSpc>
                        <a:spcAft>
                          <a:spcPts val="0"/>
                        </a:spcAft>
                      </a:pPr>
                      <a:r>
                        <a:rPr lang="en-US" sz="2000" spc="-40" dirty="0">
                          <a:effectLst/>
                          <a:latin typeface="Times New Roman" panose="02020603050405020304" pitchFamily="18" charset="0"/>
                          <a:cs typeface="Times New Roman" panose="02020603050405020304" pitchFamily="18" charset="0"/>
                        </a:rPr>
                        <a:t>Elements of the </a:t>
                      </a:r>
                      <a:r>
                        <a:rPr lang="ru-RU" sz="2000" dirty="0">
                          <a:effectLst/>
                          <a:latin typeface="Times New Roman" panose="02020603050405020304" pitchFamily="18" charset="0"/>
                          <a:cs typeface="Times New Roman" panose="02020603050405020304" pitchFamily="18" charset="0"/>
                        </a:rPr>
                        <a:t>"</a:t>
                      </a:r>
                      <a:r>
                        <a:rPr lang="ru-RU" sz="2000" dirty="0" err="1">
                          <a:effectLst/>
                          <a:latin typeface="Times New Roman" panose="02020603050405020304" pitchFamily="18" charset="0"/>
                          <a:cs typeface="Times New Roman" panose="02020603050405020304" pitchFamily="18" charset="0"/>
                        </a:rPr>
                        <a:t>Introduction</a:t>
                      </a:r>
                      <a:r>
                        <a:rPr lang="ru-RU" sz="2000" dirty="0">
                          <a:effectLst/>
                          <a:latin typeface="Times New Roman" panose="02020603050405020304" pitchFamily="18" charset="0"/>
                          <a:cs typeface="Times New Roman" panose="02020603050405020304" pitchFamily="18" charset="0"/>
                        </a:rPr>
                        <a:t>" </a:t>
                      </a:r>
                      <a:r>
                        <a:rPr lang="ru-RU" sz="2000" dirty="0" err="1">
                          <a:effectLst/>
                          <a:latin typeface="Times New Roman" panose="02020603050405020304" pitchFamily="18" charset="0"/>
                          <a:cs typeface="Times New Roman" panose="02020603050405020304" pitchFamily="18" charset="0"/>
                        </a:rPr>
                        <a:t>section</a:t>
                      </a:r>
                      <a:r>
                        <a:rPr lang="en-US" sz="1800" dirty="0">
                          <a:effectLst/>
                          <a:latin typeface="Times New Roman" panose="02020603050405020304" pitchFamily="18" charset="0"/>
                          <a:cs typeface="Times New Roman" panose="02020603050405020304" pitchFamily="18" charset="0"/>
                        </a:rPr>
                        <a:t>​</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ru-RU"/>
                    </a:p>
                  </a:txBody>
                  <a:tcPr/>
                </a:tc>
                <a:extLst>
                  <a:ext uri="{0D108BD9-81ED-4DB2-BD59-A6C34878D82A}">
                    <a16:rowId xmlns:a16="http://schemas.microsoft.com/office/drawing/2014/main" val="772926888"/>
                  </a:ext>
                </a:extLst>
              </a:tr>
              <a:tr h="4875038">
                <a:tc>
                  <a:txBody>
                    <a:bodyPr/>
                    <a:lstStyle/>
                    <a:p>
                      <a:pPr marL="457200" algn="l">
                        <a:lnSpc>
                          <a:spcPct val="107000"/>
                        </a:lnSpc>
                        <a:spcAft>
                          <a:spcPts val="0"/>
                        </a:spcAft>
                      </a:pPr>
                      <a:r>
                        <a:rPr lang="en-US" sz="2400" spc="-40" dirty="0">
                          <a:effectLst/>
                          <a:latin typeface="Times New Roman" panose="02020603050405020304" pitchFamily="18" charset="0"/>
                          <a:cs typeface="Times New Roman" panose="02020603050405020304" pitchFamily="18" charset="0"/>
                        </a:rPr>
                        <a:t>1. Relevance of the </a:t>
                      </a:r>
                      <a:r>
                        <a:rPr lang="ru-RU" sz="2400" dirty="0" err="1">
                          <a:effectLst/>
                          <a:latin typeface="Times New Roman" panose="02020603050405020304" pitchFamily="18" charset="0"/>
                          <a:cs typeface="Times New Roman" panose="02020603050405020304" pitchFamily="18" charset="0"/>
                        </a:rPr>
                        <a:t>final</a:t>
                      </a:r>
                      <a:r>
                        <a:rPr lang="ru-RU" sz="2400" dirty="0">
                          <a:effectLst/>
                          <a:latin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cs typeface="Times New Roman" panose="02020603050405020304" pitchFamily="18" charset="0"/>
                        </a:rPr>
                        <a:t>qualifying</a:t>
                      </a:r>
                      <a:r>
                        <a:rPr lang="ru-RU" sz="2400" dirty="0">
                          <a:effectLst/>
                          <a:latin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cs typeface="Times New Roman" panose="02020603050405020304" pitchFamily="18" charset="0"/>
                        </a:rPr>
                        <a:t>work</a:t>
                      </a:r>
                      <a:r>
                        <a:rPr lang="ru-RU" sz="2400" dirty="0">
                          <a:effectLst/>
                          <a:latin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cs typeface="Times New Roman" panose="02020603050405020304" pitchFamily="18" charset="0"/>
                        </a:rPr>
                        <a:t>topic</a:t>
                      </a:r>
                      <a:r>
                        <a:rPr lang="en-US" sz="2400" dirty="0">
                          <a:effectLst/>
                          <a:latin typeface="Times New Roman" panose="02020603050405020304" pitchFamily="18" charset="0"/>
                          <a:cs typeface="Times New Roman" panose="02020603050405020304" pitchFamily="18" charset="0"/>
                        </a:rPr>
                        <a:t>​</a:t>
                      </a:r>
                      <a:endParaRPr lang="ru-RU"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l">
                        <a:lnSpc>
                          <a:spcPct val="107000"/>
                        </a:lnSpc>
                        <a:spcAft>
                          <a:spcPts val="0"/>
                        </a:spcAft>
                      </a:pPr>
                      <a:r>
                        <a:rPr lang="en-US" sz="1800" dirty="0">
                          <a:effectLst/>
                          <a:latin typeface="Times New Roman" panose="02020603050405020304" pitchFamily="18" charset="0"/>
                          <a:cs typeface="Times New Roman" panose="02020603050405020304" pitchFamily="18" charset="0"/>
                        </a:rPr>
                        <a:t>In modern conditions entrepreneurs, small companies and large international corporations face many problems. These problems are relevant for all levels of business (taxes, competition, search for customers and sales markets, etc.). This type of problems is familiar to both business owners and scientific schools. But   now quite new challenges have appeared.    This new challenges are associated with rapidly changing conditions after the appearance of the coronavirus. The global epidemic is not over yet, scientists have to assess the damage caused to the economies of different countries due to lockdown, shutdown of enterprises and trade. The behaviorist approach provides ample opportunities for studying the issues of development, effective use of human resources based on the study of the needs and motives of individuals' behavior aimed at solving the problems of innovative economic development.</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1968213"/>
                  </a:ext>
                </a:extLst>
              </a:tr>
            </a:tbl>
          </a:graphicData>
        </a:graphic>
      </p:graphicFrame>
    </p:spTree>
    <p:extLst>
      <p:ext uri="{BB962C8B-B14F-4D97-AF65-F5344CB8AC3E}">
        <p14:creationId xmlns:p14="http://schemas.microsoft.com/office/powerpoint/2010/main" val="2671750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extLst>
              <p:ext uri="{D42A27DB-BD31-4B8C-83A1-F6EECF244321}">
                <p14:modId xmlns:p14="http://schemas.microsoft.com/office/powerpoint/2010/main" val="3537456726"/>
              </p:ext>
            </p:extLst>
          </p:nvPr>
        </p:nvGraphicFramePr>
        <p:xfrm>
          <a:off x="554183" y="498764"/>
          <a:ext cx="10695708" cy="5943599"/>
        </p:xfrm>
        <a:graphic>
          <a:graphicData uri="http://schemas.openxmlformats.org/drawingml/2006/table">
            <a:tbl>
              <a:tblPr firstRow="1" firstCol="1" bandRow="1">
                <a:tableStyleId>{5C22544A-7EE6-4342-B048-85BDC9FD1C3A}</a:tableStyleId>
              </a:tblPr>
              <a:tblGrid>
                <a:gridCol w="4062758">
                  <a:extLst>
                    <a:ext uri="{9D8B030D-6E8A-4147-A177-3AD203B41FA5}">
                      <a16:colId xmlns:a16="http://schemas.microsoft.com/office/drawing/2014/main" val="1204184288"/>
                    </a:ext>
                  </a:extLst>
                </a:gridCol>
                <a:gridCol w="6632950">
                  <a:extLst>
                    <a:ext uri="{9D8B030D-6E8A-4147-A177-3AD203B41FA5}">
                      <a16:colId xmlns:a16="http://schemas.microsoft.com/office/drawing/2014/main" val="516217533"/>
                    </a:ext>
                  </a:extLst>
                </a:gridCol>
              </a:tblGrid>
              <a:tr h="1366284">
                <a:tc>
                  <a:txBody>
                    <a:bodyPr/>
                    <a:lstStyle/>
                    <a:p>
                      <a:pPr marL="457200" algn="l">
                        <a:lnSpc>
                          <a:spcPct val="107000"/>
                        </a:lnSpc>
                        <a:spcAft>
                          <a:spcPts val="0"/>
                        </a:spcAft>
                      </a:pPr>
                      <a:r>
                        <a:rPr lang="en-US" sz="2400" spc="-40" dirty="0">
                          <a:effectLst/>
                          <a:latin typeface="Times New Roman" panose="02020603050405020304" pitchFamily="18" charset="0"/>
                          <a:cs typeface="Times New Roman" panose="02020603050405020304" pitchFamily="18" charset="0"/>
                        </a:rPr>
                        <a:t>Elements of the </a:t>
                      </a:r>
                      <a:r>
                        <a:rPr lang="ru-RU" sz="2400" dirty="0">
                          <a:effectLst/>
                          <a:latin typeface="Times New Roman" panose="02020603050405020304" pitchFamily="18" charset="0"/>
                          <a:cs typeface="Times New Roman" panose="02020603050405020304" pitchFamily="18" charset="0"/>
                        </a:rPr>
                        <a:t>"</a:t>
                      </a:r>
                      <a:r>
                        <a:rPr lang="ru-RU" sz="2400" dirty="0" err="1">
                          <a:effectLst/>
                          <a:latin typeface="Times New Roman" panose="02020603050405020304" pitchFamily="18" charset="0"/>
                          <a:cs typeface="Times New Roman" panose="02020603050405020304" pitchFamily="18" charset="0"/>
                        </a:rPr>
                        <a:t>Introduction</a:t>
                      </a:r>
                      <a:r>
                        <a:rPr lang="ru-RU" sz="2400" dirty="0">
                          <a:effectLst/>
                          <a:latin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cs typeface="Times New Roman" panose="02020603050405020304" pitchFamily="18" charset="0"/>
                        </a:rPr>
                        <a:t>section</a:t>
                      </a:r>
                      <a:r>
                        <a:rPr lang="en-US" sz="2400" dirty="0">
                          <a:effectLst/>
                          <a:latin typeface="Times New Roman" panose="02020603050405020304" pitchFamily="18" charset="0"/>
                          <a:cs typeface="Times New Roman" panose="02020603050405020304" pitchFamily="18" charset="0"/>
                        </a:rPr>
                        <a:t>​</a:t>
                      </a:r>
                      <a:endParaRPr lang="ru-RU"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l">
                        <a:lnSpc>
                          <a:spcPct val="107000"/>
                        </a:lnSpc>
                        <a:spcAft>
                          <a:spcPts val="0"/>
                        </a:spcAft>
                      </a:pPr>
                      <a:r>
                        <a:rPr lang="en-US" sz="2000">
                          <a:effectLst/>
                          <a:latin typeface="Times New Roman" panose="02020603050405020304" pitchFamily="18" charset="0"/>
                          <a:cs typeface="Times New Roman" panose="02020603050405020304" pitchFamily="18" charset="0"/>
                        </a:rPr>
                        <a:t> </a:t>
                      </a:r>
                      <a:endParaRPr lang="ru-RU"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7326754"/>
                  </a:ext>
                </a:extLst>
              </a:tr>
              <a:tr h="4577315">
                <a:tc>
                  <a:txBody>
                    <a:bodyPr/>
                    <a:lstStyle/>
                    <a:p>
                      <a:pPr marL="457200" algn="l">
                        <a:lnSpc>
                          <a:spcPct val="107000"/>
                        </a:lnSpc>
                        <a:spcAft>
                          <a:spcPts val="0"/>
                        </a:spcAft>
                      </a:pPr>
                      <a:r>
                        <a:rPr lang="en-US" sz="2000" spc="-40" dirty="0">
                          <a:effectLst/>
                          <a:latin typeface="Times New Roman" panose="02020603050405020304" pitchFamily="18" charset="0"/>
                          <a:cs typeface="Times New Roman" panose="02020603050405020304" pitchFamily="18" charset="0"/>
                        </a:rPr>
                        <a:t>2. Assessment of the </a:t>
                      </a:r>
                      <a:r>
                        <a:rPr lang="ru-RU" sz="2000" dirty="0" err="1">
                          <a:effectLst/>
                          <a:latin typeface="Times New Roman" panose="02020603050405020304" pitchFamily="18" charset="0"/>
                          <a:cs typeface="Times New Roman" panose="02020603050405020304" pitchFamily="18" charset="0"/>
                        </a:rPr>
                        <a:t>degree</a:t>
                      </a:r>
                      <a:r>
                        <a:rPr lang="ru-RU" sz="2000" dirty="0">
                          <a:effectLst/>
                          <a:latin typeface="Times New Roman" panose="02020603050405020304" pitchFamily="18" charset="0"/>
                          <a:cs typeface="Times New Roman" panose="02020603050405020304" pitchFamily="18" charset="0"/>
                        </a:rPr>
                        <a:t> </a:t>
                      </a:r>
                      <a:r>
                        <a:rPr lang="ru-RU" sz="2000" dirty="0" err="1">
                          <a:effectLst/>
                          <a:latin typeface="Times New Roman" panose="02020603050405020304" pitchFamily="18" charset="0"/>
                          <a:cs typeface="Times New Roman" panose="02020603050405020304" pitchFamily="18" charset="0"/>
                        </a:rPr>
                        <a:t>of</a:t>
                      </a:r>
                      <a:r>
                        <a:rPr lang="ru-RU" sz="2000" dirty="0">
                          <a:effectLst/>
                          <a:latin typeface="Times New Roman" panose="02020603050405020304" pitchFamily="18" charset="0"/>
                          <a:cs typeface="Times New Roman" panose="02020603050405020304" pitchFamily="18" charset="0"/>
                        </a:rPr>
                        <a:t> </a:t>
                      </a:r>
                      <a:r>
                        <a:rPr lang="ru-RU" sz="2000" dirty="0" err="1">
                          <a:effectLst/>
                          <a:latin typeface="Times New Roman" panose="02020603050405020304" pitchFamily="18" charset="0"/>
                          <a:cs typeface="Times New Roman" panose="02020603050405020304" pitchFamily="18" charset="0"/>
                        </a:rPr>
                        <a:t>scientific</a:t>
                      </a:r>
                      <a:r>
                        <a:rPr lang="ru-RU" sz="2000" dirty="0">
                          <a:effectLst/>
                          <a:latin typeface="Times New Roman" panose="02020603050405020304" pitchFamily="18" charset="0"/>
                          <a:cs typeface="Times New Roman" panose="02020603050405020304" pitchFamily="18" charset="0"/>
                        </a:rPr>
                        <a:t> </a:t>
                      </a:r>
                      <a:r>
                        <a:rPr lang="ru-RU" sz="2000" dirty="0" err="1">
                          <a:effectLst/>
                          <a:latin typeface="Times New Roman" panose="02020603050405020304" pitchFamily="18" charset="0"/>
                          <a:cs typeface="Times New Roman" panose="02020603050405020304" pitchFamily="18" charset="0"/>
                        </a:rPr>
                        <a:t>elaboration</a:t>
                      </a:r>
                      <a:r>
                        <a:rPr lang="ru-RU" sz="2000" dirty="0">
                          <a:effectLst/>
                          <a:latin typeface="Times New Roman" panose="02020603050405020304" pitchFamily="18" charset="0"/>
                          <a:cs typeface="Times New Roman" panose="02020603050405020304" pitchFamily="18" charset="0"/>
                        </a:rPr>
                        <a:t> </a:t>
                      </a:r>
                      <a:r>
                        <a:rPr lang="ru-RU" sz="2000" dirty="0" err="1">
                          <a:effectLst/>
                          <a:latin typeface="Times New Roman" panose="02020603050405020304" pitchFamily="18" charset="0"/>
                          <a:cs typeface="Times New Roman" panose="02020603050405020304" pitchFamily="18" charset="0"/>
                        </a:rPr>
                        <a:t>of</a:t>
                      </a:r>
                      <a:r>
                        <a:rPr lang="ru-RU" sz="2000" dirty="0">
                          <a:effectLst/>
                          <a:latin typeface="Times New Roman" panose="02020603050405020304" pitchFamily="18" charset="0"/>
                          <a:cs typeface="Times New Roman" panose="02020603050405020304" pitchFamily="18" charset="0"/>
                        </a:rPr>
                        <a:t> </a:t>
                      </a:r>
                      <a:r>
                        <a:rPr lang="ru-RU" sz="2000" dirty="0" err="1">
                          <a:effectLst/>
                          <a:latin typeface="Times New Roman" panose="02020603050405020304" pitchFamily="18" charset="0"/>
                          <a:cs typeface="Times New Roman" panose="02020603050405020304" pitchFamily="18" charset="0"/>
                        </a:rPr>
                        <a:t>the</a:t>
                      </a:r>
                      <a:r>
                        <a:rPr lang="ru-RU" sz="2000" dirty="0">
                          <a:effectLst/>
                          <a:latin typeface="Times New Roman" panose="02020603050405020304" pitchFamily="18" charset="0"/>
                          <a:cs typeface="Times New Roman" panose="02020603050405020304" pitchFamily="18" charset="0"/>
                        </a:rPr>
                        <a:t> </a:t>
                      </a:r>
                      <a:r>
                        <a:rPr lang="ru-RU" sz="2000" dirty="0" err="1">
                          <a:effectLst/>
                          <a:latin typeface="Times New Roman" panose="02020603050405020304" pitchFamily="18" charset="0"/>
                          <a:cs typeface="Times New Roman" panose="02020603050405020304" pitchFamily="18" charset="0"/>
                        </a:rPr>
                        <a:t>topic</a:t>
                      </a:r>
                      <a:r>
                        <a:rPr lang="ru-RU" sz="2000" dirty="0">
                          <a:effectLst/>
                          <a:latin typeface="Times New Roman" panose="02020603050405020304" pitchFamily="18" charset="0"/>
                          <a:cs typeface="Times New Roman" panose="02020603050405020304" pitchFamily="18" charset="0"/>
                        </a:rPr>
                        <a:t> </a:t>
                      </a:r>
                      <a:r>
                        <a:rPr lang="ru-RU" sz="2000" dirty="0" err="1">
                          <a:effectLst/>
                          <a:latin typeface="Times New Roman" panose="02020603050405020304" pitchFamily="18" charset="0"/>
                          <a:cs typeface="Times New Roman" panose="02020603050405020304" pitchFamily="18" charset="0"/>
                        </a:rPr>
                        <a:t>of</a:t>
                      </a:r>
                      <a:r>
                        <a:rPr lang="ru-RU" sz="2000" dirty="0">
                          <a:effectLst/>
                          <a:latin typeface="Times New Roman" panose="02020603050405020304" pitchFamily="18" charset="0"/>
                          <a:cs typeface="Times New Roman" panose="02020603050405020304" pitchFamily="18" charset="0"/>
                        </a:rPr>
                        <a:t> </a:t>
                      </a:r>
                      <a:r>
                        <a:rPr lang="ru-RU" sz="2000" dirty="0" err="1">
                          <a:effectLst/>
                          <a:latin typeface="Times New Roman" panose="02020603050405020304" pitchFamily="18" charset="0"/>
                          <a:cs typeface="Times New Roman" panose="02020603050405020304" pitchFamily="18" charset="0"/>
                        </a:rPr>
                        <a:t>the</a:t>
                      </a:r>
                      <a:r>
                        <a:rPr lang="ru-RU" sz="2000" dirty="0">
                          <a:effectLst/>
                          <a:latin typeface="Times New Roman" panose="02020603050405020304" pitchFamily="18" charset="0"/>
                          <a:cs typeface="Times New Roman" panose="02020603050405020304" pitchFamily="18" charset="0"/>
                        </a:rPr>
                        <a:t> </a:t>
                      </a:r>
                      <a:r>
                        <a:rPr lang="ru-RU" sz="2000" dirty="0" err="1">
                          <a:effectLst/>
                          <a:latin typeface="Times New Roman" panose="02020603050405020304" pitchFamily="18" charset="0"/>
                          <a:cs typeface="Times New Roman" panose="02020603050405020304" pitchFamily="18" charset="0"/>
                        </a:rPr>
                        <a:t>final</a:t>
                      </a:r>
                      <a:r>
                        <a:rPr lang="ru-RU" sz="2000" dirty="0">
                          <a:effectLst/>
                          <a:latin typeface="Times New Roman" panose="02020603050405020304" pitchFamily="18" charset="0"/>
                          <a:cs typeface="Times New Roman" panose="02020603050405020304" pitchFamily="18" charset="0"/>
                        </a:rPr>
                        <a:t> </a:t>
                      </a:r>
                      <a:r>
                        <a:rPr lang="ru-RU" sz="2000" dirty="0" err="1">
                          <a:effectLst/>
                          <a:latin typeface="Times New Roman" panose="02020603050405020304" pitchFamily="18" charset="0"/>
                          <a:cs typeface="Times New Roman" panose="02020603050405020304" pitchFamily="18" charset="0"/>
                        </a:rPr>
                        <a:t>qualifying</a:t>
                      </a:r>
                      <a:r>
                        <a:rPr lang="ru-RU" sz="2000" dirty="0">
                          <a:effectLst/>
                          <a:latin typeface="Times New Roman" panose="02020603050405020304" pitchFamily="18" charset="0"/>
                          <a:cs typeface="Times New Roman" panose="02020603050405020304" pitchFamily="18" charset="0"/>
                        </a:rPr>
                        <a:t> </a:t>
                      </a:r>
                      <a:r>
                        <a:rPr lang="ru-RU" sz="2000" dirty="0" err="1">
                          <a:effectLst/>
                          <a:latin typeface="Times New Roman" panose="02020603050405020304" pitchFamily="18" charset="0"/>
                          <a:cs typeface="Times New Roman" panose="02020603050405020304" pitchFamily="18" charset="0"/>
                        </a:rPr>
                        <a:t>work</a:t>
                      </a:r>
                      <a:r>
                        <a:rPr lang="en-US" sz="2000" dirty="0">
                          <a:effectLst/>
                          <a:latin typeface="Times New Roman" panose="02020603050405020304" pitchFamily="18" charset="0"/>
                          <a:cs typeface="Times New Roman" panose="02020603050405020304" pitchFamily="18" charset="0"/>
                        </a:rPr>
                        <a:t>​</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l">
                        <a:lnSpc>
                          <a:spcPct val="107000"/>
                        </a:lnSpc>
                        <a:spcAft>
                          <a:spcPts val="0"/>
                        </a:spcAft>
                      </a:pPr>
                      <a:r>
                        <a:rPr lang="en-US" sz="2000" dirty="0">
                          <a:effectLst/>
                          <a:latin typeface="Times New Roman" panose="02020603050405020304" pitchFamily="18" charset="0"/>
                          <a:cs typeface="Times New Roman" panose="02020603050405020304" pitchFamily="18" charset="0"/>
                        </a:rPr>
                        <a:t>The founder of behaviorism is E. Thorndike. The program of behaviorism and the term itself were first proposed by </a:t>
                      </a:r>
                      <a:r>
                        <a:rPr lang="en-US" sz="2000" dirty="0" err="1">
                          <a:effectLst/>
                          <a:latin typeface="Times New Roman" panose="02020603050405020304" pitchFamily="18" charset="0"/>
                          <a:cs typeface="Times New Roman" panose="02020603050405020304" pitchFamily="18" charset="0"/>
                        </a:rPr>
                        <a:t>J.Watson</a:t>
                      </a:r>
                      <a:r>
                        <a:rPr lang="en-US" sz="2000" dirty="0">
                          <a:effectLst/>
                          <a:latin typeface="Times New Roman" panose="02020603050405020304" pitchFamily="18" charset="0"/>
                          <a:cs typeface="Times New Roman" panose="02020603050405020304" pitchFamily="18" charset="0"/>
                        </a:rPr>
                        <a:t>. The "manifesto" of behaviorism is his article "Psychology from the point of view of a behaviorist".</a:t>
                      </a:r>
                      <a:endParaRPr lang="ru-RU" sz="2000" dirty="0">
                        <a:effectLst/>
                        <a:latin typeface="Times New Roman" panose="02020603050405020304" pitchFamily="18" charset="0"/>
                        <a:cs typeface="Times New Roman" panose="02020603050405020304" pitchFamily="18" charset="0"/>
                      </a:endParaRPr>
                    </a:p>
                    <a:p>
                      <a:pPr marL="457200" algn="l">
                        <a:lnSpc>
                          <a:spcPct val="107000"/>
                        </a:lnSpc>
                        <a:spcAft>
                          <a:spcPts val="0"/>
                        </a:spcAft>
                      </a:pPr>
                      <a:r>
                        <a:rPr lang="en-US" sz="2000" dirty="0">
                          <a:effectLst/>
                          <a:latin typeface="Times New Roman" panose="02020603050405020304" pitchFamily="18" charset="0"/>
                          <a:cs typeface="Times New Roman" panose="02020603050405020304" pitchFamily="18" charset="0"/>
                        </a:rPr>
                        <a:t>The most prominent representatives of this trend: </a:t>
                      </a:r>
                      <a:r>
                        <a:rPr lang="en-US" sz="2000" dirty="0" err="1">
                          <a:effectLst/>
                          <a:latin typeface="Times New Roman" panose="02020603050405020304" pitchFamily="18" charset="0"/>
                          <a:cs typeface="Times New Roman" panose="02020603050405020304" pitchFamily="18" charset="0"/>
                        </a:rPr>
                        <a:t>Rensis</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Lykert</a:t>
                      </a:r>
                      <a:r>
                        <a:rPr lang="en-US" sz="2000" dirty="0">
                          <a:effectLst/>
                          <a:latin typeface="Times New Roman" panose="02020603050405020304" pitchFamily="18" charset="0"/>
                          <a:cs typeface="Times New Roman" panose="02020603050405020304" pitchFamily="18" charset="0"/>
                        </a:rPr>
                        <a:t>, Douglas McGregor, Abraham Maslow, Chris </a:t>
                      </a:r>
                      <a:r>
                        <a:rPr lang="en-US" sz="2000" dirty="0" err="1">
                          <a:effectLst/>
                          <a:latin typeface="Times New Roman" panose="02020603050405020304" pitchFamily="18" charset="0"/>
                          <a:cs typeface="Times New Roman" panose="02020603050405020304" pitchFamily="18" charset="0"/>
                        </a:rPr>
                        <a:t>Argyris</a:t>
                      </a:r>
                      <a:r>
                        <a:rPr lang="en-US" sz="2000" dirty="0">
                          <a:effectLst/>
                          <a:latin typeface="Times New Roman" panose="02020603050405020304" pitchFamily="18" charset="0"/>
                          <a:cs typeface="Times New Roman" panose="02020603050405020304" pitchFamily="18" charset="0"/>
                        </a:rPr>
                        <a:t>, Frederick Herzberg - studied various aspects of social interaction, motivation, the nature of power and authority, organizational structure, communications in organizations, leadership, etc.</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063176"/>
                  </a:ext>
                </a:extLst>
              </a:tr>
            </a:tbl>
          </a:graphicData>
        </a:graphic>
      </p:graphicFrame>
    </p:spTree>
    <p:extLst>
      <p:ext uri="{BB962C8B-B14F-4D97-AF65-F5344CB8AC3E}">
        <p14:creationId xmlns:p14="http://schemas.microsoft.com/office/powerpoint/2010/main" val="4005127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extLst>
              <p:ext uri="{D42A27DB-BD31-4B8C-83A1-F6EECF244321}">
                <p14:modId xmlns:p14="http://schemas.microsoft.com/office/powerpoint/2010/main" val="436623094"/>
              </p:ext>
            </p:extLst>
          </p:nvPr>
        </p:nvGraphicFramePr>
        <p:xfrm>
          <a:off x="415636" y="304801"/>
          <a:ext cx="11402291" cy="7076187"/>
        </p:xfrm>
        <a:graphic>
          <a:graphicData uri="http://schemas.openxmlformats.org/drawingml/2006/table">
            <a:tbl>
              <a:tblPr firstRow="1" firstCol="1" bandRow="1">
                <a:tableStyleId>{5C22544A-7EE6-4342-B048-85BDC9FD1C3A}</a:tableStyleId>
              </a:tblPr>
              <a:tblGrid>
                <a:gridCol w="4331155">
                  <a:extLst>
                    <a:ext uri="{9D8B030D-6E8A-4147-A177-3AD203B41FA5}">
                      <a16:colId xmlns:a16="http://schemas.microsoft.com/office/drawing/2014/main" val="153005430"/>
                    </a:ext>
                  </a:extLst>
                </a:gridCol>
                <a:gridCol w="7071136">
                  <a:extLst>
                    <a:ext uri="{9D8B030D-6E8A-4147-A177-3AD203B41FA5}">
                      <a16:colId xmlns:a16="http://schemas.microsoft.com/office/drawing/2014/main" val="635746178"/>
                    </a:ext>
                  </a:extLst>
                </a:gridCol>
              </a:tblGrid>
              <a:tr h="512193">
                <a:tc>
                  <a:txBody>
                    <a:bodyPr/>
                    <a:lstStyle/>
                    <a:p>
                      <a:pPr marL="457200" algn="l">
                        <a:lnSpc>
                          <a:spcPct val="107000"/>
                        </a:lnSpc>
                        <a:spcAft>
                          <a:spcPts val="0"/>
                        </a:spcAft>
                      </a:pPr>
                      <a:r>
                        <a:rPr lang="en-US" sz="2400" spc="-40" dirty="0">
                          <a:effectLst/>
                          <a:latin typeface="Times New Roman" panose="02020603050405020304" pitchFamily="18" charset="0"/>
                          <a:cs typeface="Times New Roman" panose="02020603050405020304" pitchFamily="18" charset="0"/>
                        </a:rPr>
                        <a:t>Elements of the </a:t>
                      </a:r>
                      <a:r>
                        <a:rPr lang="ru-RU" sz="2400" dirty="0">
                          <a:effectLst/>
                          <a:latin typeface="Times New Roman" panose="02020603050405020304" pitchFamily="18" charset="0"/>
                          <a:cs typeface="Times New Roman" panose="02020603050405020304" pitchFamily="18" charset="0"/>
                        </a:rPr>
                        <a:t>"</a:t>
                      </a:r>
                      <a:r>
                        <a:rPr lang="ru-RU" sz="2400" dirty="0" err="1">
                          <a:effectLst/>
                          <a:latin typeface="Times New Roman" panose="02020603050405020304" pitchFamily="18" charset="0"/>
                          <a:cs typeface="Times New Roman" panose="02020603050405020304" pitchFamily="18" charset="0"/>
                        </a:rPr>
                        <a:t>Introduction</a:t>
                      </a:r>
                      <a:r>
                        <a:rPr lang="ru-RU" sz="2400" dirty="0">
                          <a:effectLst/>
                          <a:latin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cs typeface="Times New Roman" panose="02020603050405020304" pitchFamily="18" charset="0"/>
                        </a:rPr>
                        <a:t>section</a:t>
                      </a:r>
                      <a:r>
                        <a:rPr lang="en-US" sz="2400" dirty="0">
                          <a:effectLst/>
                          <a:latin typeface="Times New Roman" panose="02020603050405020304" pitchFamily="18" charset="0"/>
                          <a:cs typeface="Times New Roman" panose="02020603050405020304" pitchFamily="18" charset="0"/>
                        </a:rPr>
                        <a:t>​</a:t>
                      </a:r>
                      <a:endParaRPr lang="ru-RU"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26" marR="32826" marT="0" marB="0"/>
                </a:tc>
                <a:tc>
                  <a:txBody>
                    <a:bodyPr/>
                    <a:lstStyle/>
                    <a:p>
                      <a:pPr marL="457200" algn="l">
                        <a:lnSpc>
                          <a:spcPct val="107000"/>
                        </a:lnSpc>
                        <a:spcAft>
                          <a:spcPts val="0"/>
                        </a:spcAft>
                      </a:pPr>
                      <a:r>
                        <a:rPr lang="en-US" sz="2000">
                          <a:effectLst/>
                          <a:latin typeface="Times New Roman" panose="02020603050405020304" pitchFamily="18" charset="0"/>
                          <a:cs typeface="Times New Roman" panose="02020603050405020304" pitchFamily="18" charset="0"/>
                        </a:rPr>
                        <a:t> </a:t>
                      </a:r>
                      <a:endParaRPr lang="ru-RU"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2826" marR="32826" marT="0" marB="0"/>
                </a:tc>
                <a:extLst>
                  <a:ext uri="{0D108BD9-81ED-4DB2-BD59-A6C34878D82A}">
                    <a16:rowId xmlns:a16="http://schemas.microsoft.com/office/drawing/2014/main" val="1553662507"/>
                  </a:ext>
                </a:extLst>
              </a:tr>
              <a:tr h="5833189">
                <a:tc>
                  <a:txBody>
                    <a:bodyPr/>
                    <a:lstStyle/>
                    <a:p>
                      <a:pPr marL="457200" algn="l">
                        <a:lnSpc>
                          <a:spcPct val="107000"/>
                        </a:lnSpc>
                        <a:spcAft>
                          <a:spcPts val="0"/>
                        </a:spcAft>
                      </a:pPr>
                      <a:r>
                        <a:rPr lang="en-US" sz="2400" spc="-40" dirty="0">
                          <a:effectLst/>
                          <a:latin typeface="Times New Roman" panose="02020603050405020304" pitchFamily="18" charset="0"/>
                          <a:cs typeface="Times New Roman" panose="02020603050405020304" pitchFamily="18" charset="0"/>
                        </a:rPr>
                        <a:t>3. The purpose </a:t>
                      </a:r>
                      <a:r>
                        <a:rPr lang="ru-RU" sz="2400" dirty="0" err="1">
                          <a:effectLst/>
                          <a:latin typeface="Times New Roman" panose="02020603050405020304" pitchFamily="18" charset="0"/>
                          <a:cs typeface="Times New Roman" panose="02020603050405020304" pitchFamily="18" charset="0"/>
                        </a:rPr>
                        <a:t>and</a:t>
                      </a:r>
                      <a:r>
                        <a:rPr lang="ru-RU" sz="2400" dirty="0">
                          <a:effectLst/>
                          <a:latin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cs typeface="Times New Roman" panose="02020603050405020304" pitchFamily="18" charset="0"/>
                        </a:rPr>
                        <a:t>objectives</a:t>
                      </a:r>
                      <a:r>
                        <a:rPr lang="ru-RU" sz="2400" dirty="0">
                          <a:effectLst/>
                          <a:latin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cs typeface="Times New Roman" panose="02020603050405020304" pitchFamily="18" charset="0"/>
                        </a:rPr>
                        <a:t>of</a:t>
                      </a:r>
                      <a:r>
                        <a:rPr lang="ru-RU" sz="2400" dirty="0">
                          <a:effectLst/>
                          <a:latin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cs typeface="Times New Roman" panose="02020603050405020304" pitchFamily="18" charset="0"/>
                        </a:rPr>
                        <a:t>the</a:t>
                      </a:r>
                      <a:r>
                        <a:rPr lang="ru-RU" sz="2400" dirty="0">
                          <a:effectLst/>
                          <a:latin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cs typeface="Times New Roman" panose="02020603050405020304" pitchFamily="18" charset="0"/>
                        </a:rPr>
                        <a:t>final</a:t>
                      </a:r>
                      <a:r>
                        <a:rPr lang="ru-RU" sz="2400" dirty="0">
                          <a:effectLst/>
                          <a:latin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cs typeface="Times New Roman" panose="02020603050405020304" pitchFamily="18" charset="0"/>
                        </a:rPr>
                        <a:t>qualifying</a:t>
                      </a:r>
                      <a:r>
                        <a:rPr lang="ru-RU" sz="2400" dirty="0">
                          <a:effectLst/>
                          <a:latin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cs typeface="Times New Roman" panose="02020603050405020304" pitchFamily="18" charset="0"/>
                        </a:rPr>
                        <a:t>work</a:t>
                      </a:r>
                      <a:endParaRPr lang="ru-RU"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26" marR="32826" marT="0" marB="0"/>
                </a:tc>
                <a:tc>
                  <a:txBody>
                    <a:bodyPr/>
                    <a:lstStyle/>
                    <a:p>
                      <a:pPr marL="457200" algn="l">
                        <a:lnSpc>
                          <a:spcPct val="107000"/>
                        </a:lnSpc>
                        <a:spcAft>
                          <a:spcPts val="0"/>
                        </a:spcAft>
                      </a:pPr>
                      <a:r>
                        <a:rPr lang="en-US" sz="2000" dirty="0">
                          <a:effectLst/>
                          <a:latin typeface="Times New Roman" panose="02020603050405020304" pitchFamily="18" charset="0"/>
                          <a:cs typeface="Times New Roman" panose="02020603050405020304" pitchFamily="18" charset="0"/>
                        </a:rPr>
                        <a:t>  Goals</a:t>
                      </a:r>
                      <a:r>
                        <a:rPr lang="ru-RU"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cs typeface="Times New Roman" panose="02020603050405020304" pitchFamily="18" charset="0"/>
                      </a:endParaRPr>
                    </a:p>
                    <a:p>
                      <a:pPr marL="457200" algn="l">
                        <a:lnSpc>
                          <a:spcPct val="100000"/>
                        </a:lnSpc>
                        <a:spcAft>
                          <a:spcPts val="0"/>
                        </a:spcAft>
                      </a:pPr>
                      <a:r>
                        <a:rPr lang="en-US" sz="2000" dirty="0">
                          <a:effectLst/>
                          <a:latin typeface="Times New Roman" panose="02020603050405020304" pitchFamily="18" charset="0"/>
                          <a:cs typeface="Times New Roman" panose="02020603050405020304" pitchFamily="18" charset="0"/>
                        </a:rPr>
                        <a:t>-To study and analyze the Behaviorism Theory in management. </a:t>
                      </a:r>
                      <a:endParaRPr lang="ru-RU" sz="2000" dirty="0">
                        <a:effectLst/>
                        <a:latin typeface="Times New Roman" panose="02020603050405020304" pitchFamily="18" charset="0"/>
                        <a:cs typeface="Times New Roman" panose="02020603050405020304" pitchFamily="18" charset="0"/>
                      </a:endParaRPr>
                    </a:p>
                    <a:p>
                      <a:pPr marL="457200" algn="l">
                        <a:lnSpc>
                          <a:spcPct val="100000"/>
                        </a:lnSpc>
                        <a:spcAft>
                          <a:spcPts val="800"/>
                        </a:spcAft>
                      </a:pPr>
                      <a:r>
                        <a:rPr lang="en-US" sz="2000" dirty="0">
                          <a:effectLst/>
                          <a:latin typeface="Times New Roman" panose="02020603050405020304" pitchFamily="18" charset="0"/>
                          <a:cs typeface="Times New Roman" panose="02020603050405020304" pitchFamily="18" charset="0"/>
                        </a:rPr>
                        <a:t>-To identify Behavioral approaches and their methods.</a:t>
                      </a:r>
                      <a:endParaRPr lang="ru-RU" sz="2000" dirty="0">
                        <a:effectLst/>
                        <a:latin typeface="Times New Roman" panose="02020603050405020304" pitchFamily="18" charset="0"/>
                        <a:cs typeface="Times New Roman" panose="02020603050405020304" pitchFamily="18" charset="0"/>
                      </a:endParaRPr>
                    </a:p>
                    <a:p>
                      <a:pPr marL="457200" algn="l">
                        <a:lnSpc>
                          <a:spcPct val="100000"/>
                        </a:lnSpc>
                        <a:spcAft>
                          <a:spcPts val="800"/>
                        </a:spcAft>
                      </a:pPr>
                      <a:r>
                        <a:rPr lang="en-US" sz="2000" dirty="0">
                          <a:effectLst/>
                          <a:latin typeface="Times New Roman" panose="02020603050405020304" pitchFamily="18" charset="0"/>
                          <a:cs typeface="Times New Roman" panose="02020603050405020304" pitchFamily="18" charset="0"/>
                        </a:rPr>
                        <a:t>-To choose the most suitable Behaviorist`s approach to our type of enterprise.  </a:t>
                      </a:r>
                      <a:endParaRPr lang="ru-RU" sz="2000" dirty="0">
                        <a:effectLst/>
                        <a:latin typeface="Times New Roman" panose="02020603050405020304" pitchFamily="18" charset="0"/>
                        <a:cs typeface="Times New Roman" panose="02020603050405020304" pitchFamily="18" charset="0"/>
                      </a:endParaRPr>
                    </a:p>
                    <a:p>
                      <a:pPr marL="457200" algn="l">
                        <a:lnSpc>
                          <a:spcPct val="100000"/>
                        </a:lnSpc>
                        <a:spcAft>
                          <a:spcPts val="800"/>
                        </a:spcAft>
                      </a:pPr>
                      <a:r>
                        <a:rPr lang="en-US" sz="2000" dirty="0">
                          <a:effectLst/>
                          <a:latin typeface="Times New Roman" panose="02020603050405020304" pitchFamily="18" charset="0"/>
                          <a:cs typeface="Times New Roman" panose="02020603050405020304" pitchFamily="18" charset="0"/>
                        </a:rPr>
                        <a:t> Tasks</a:t>
                      </a:r>
                      <a:endParaRPr lang="ru-RU" sz="2000" dirty="0">
                        <a:effectLst/>
                        <a:latin typeface="Times New Roman" panose="02020603050405020304" pitchFamily="18" charset="0"/>
                        <a:cs typeface="Times New Roman" panose="02020603050405020304" pitchFamily="18" charset="0"/>
                      </a:endParaRPr>
                    </a:p>
                    <a:p>
                      <a:pPr marL="457200" algn="l">
                        <a:lnSpc>
                          <a:spcPct val="100000"/>
                        </a:lnSpc>
                        <a:spcAft>
                          <a:spcPts val="800"/>
                        </a:spcAft>
                      </a:pPr>
                      <a:r>
                        <a:rPr lang="en-US" sz="2000" dirty="0">
                          <a:effectLst/>
                          <a:latin typeface="Times New Roman" panose="02020603050405020304" pitchFamily="18" charset="0"/>
                          <a:cs typeface="Times New Roman" panose="02020603050405020304" pitchFamily="18" charset="0"/>
                        </a:rPr>
                        <a:t>-Reveal main problems in the enterprise that should be changed. -Find the key factors that will bring us closer to the goal</a:t>
                      </a:r>
                    </a:p>
                    <a:p>
                      <a:pPr marL="457200" algn="l">
                        <a:lnSpc>
                          <a:spcPct val="100000"/>
                        </a:lnSpc>
                        <a:spcAft>
                          <a:spcPts val="800"/>
                        </a:spcAft>
                      </a:pPr>
                      <a:r>
                        <a:rPr lang="en-US" sz="2000" dirty="0">
                          <a:effectLst/>
                          <a:latin typeface="Times New Roman" panose="02020603050405020304" pitchFamily="18" charset="0"/>
                          <a:cs typeface="Times New Roman" panose="02020603050405020304" pitchFamily="18" charset="0"/>
                        </a:rPr>
                        <a:t>-Create a mechanism of interaction between the key factors (methods) of the behavioral approach and problem points in our company.</a:t>
                      </a:r>
                      <a:endParaRPr lang="ru-RU" sz="2000" dirty="0">
                        <a:effectLst/>
                        <a:latin typeface="Times New Roman" panose="02020603050405020304" pitchFamily="18" charset="0"/>
                        <a:cs typeface="Times New Roman" panose="02020603050405020304" pitchFamily="18" charset="0"/>
                      </a:endParaRPr>
                    </a:p>
                    <a:p>
                      <a:pPr marL="457200" algn="l">
                        <a:lnSpc>
                          <a:spcPct val="100000"/>
                        </a:lnSpc>
                        <a:spcAft>
                          <a:spcPts val="800"/>
                        </a:spcAft>
                      </a:pPr>
                      <a:r>
                        <a:rPr lang="en-US" sz="2000" dirty="0">
                          <a:effectLst/>
                          <a:latin typeface="Times New Roman" panose="02020603050405020304" pitchFamily="18" charset="0"/>
                          <a:cs typeface="Times New Roman" panose="02020603050405020304" pitchFamily="18" charset="0"/>
                        </a:rPr>
                        <a:t>-Describe the conditions necessary for the new technology.</a:t>
                      </a:r>
                      <a:endParaRPr lang="ru-RU" sz="2000" dirty="0">
                        <a:effectLst/>
                        <a:latin typeface="Times New Roman" panose="02020603050405020304" pitchFamily="18" charset="0"/>
                        <a:cs typeface="Times New Roman" panose="02020603050405020304" pitchFamily="18" charset="0"/>
                      </a:endParaRPr>
                    </a:p>
                    <a:p>
                      <a:pPr marL="457200" algn="l">
                        <a:lnSpc>
                          <a:spcPct val="100000"/>
                        </a:lnSpc>
                        <a:spcAft>
                          <a:spcPts val="0"/>
                        </a:spcAft>
                      </a:pPr>
                      <a:r>
                        <a:rPr lang="en-US" sz="2000" dirty="0">
                          <a:effectLst/>
                          <a:latin typeface="Times New Roman" panose="02020603050405020304" pitchFamily="18" charset="0"/>
                          <a:cs typeface="Times New Roman" panose="02020603050405020304" pitchFamily="18" charset="0"/>
                        </a:rPr>
                        <a:t> -Predict the impact of changes made using behavioral methods on the success of the company and the solution of key problems.</a:t>
                      </a:r>
                      <a:endParaRPr lang="ru-RU" sz="2000" dirty="0">
                        <a:effectLst/>
                        <a:latin typeface="Times New Roman" panose="02020603050405020304" pitchFamily="18" charset="0"/>
                        <a:cs typeface="Times New Roman" panose="02020603050405020304" pitchFamily="18" charset="0"/>
                      </a:endParaRPr>
                    </a:p>
                    <a:p>
                      <a:pPr marL="457200" algn="l">
                        <a:lnSpc>
                          <a:spcPct val="100000"/>
                        </a:lnSpc>
                        <a:spcAft>
                          <a:spcPts val="800"/>
                        </a:spcAft>
                      </a:pPr>
                      <a:r>
                        <a:rPr lang="en-US" sz="2000" dirty="0">
                          <a:effectLst/>
                          <a:latin typeface="Times New Roman" panose="02020603050405020304" pitchFamily="18" charset="0"/>
                          <a:cs typeface="Times New Roman" panose="02020603050405020304" pitchFamily="18" charset="0"/>
                        </a:rPr>
                        <a:t> </a:t>
                      </a:r>
                      <a:endParaRPr lang="ru-RU" sz="2000" dirty="0">
                        <a:effectLst/>
                        <a:latin typeface="Times New Roman" panose="02020603050405020304" pitchFamily="18" charset="0"/>
                        <a:cs typeface="Times New Roman" panose="02020603050405020304" pitchFamily="18" charset="0"/>
                      </a:endParaRPr>
                    </a:p>
                    <a:p>
                      <a:pPr marL="457200" algn="l">
                        <a:lnSpc>
                          <a:spcPct val="100000"/>
                        </a:lnSpc>
                        <a:spcAft>
                          <a:spcPts val="800"/>
                        </a:spcAft>
                      </a:pPr>
                      <a:r>
                        <a:rPr lang="en-US" sz="2000" dirty="0">
                          <a:effectLst/>
                          <a:latin typeface="Times New Roman" panose="02020603050405020304" pitchFamily="18" charset="0"/>
                          <a:cs typeface="Times New Roman" panose="02020603050405020304" pitchFamily="18" charset="0"/>
                        </a:rPr>
                        <a:t> </a:t>
                      </a:r>
                      <a:endParaRPr lang="ru-RU" sz="2000" dirty="0">
                        <a:effectLst/>
                        <a:latin typeface="Times New Roman" panose="02020603050405020304" pitchFamily="18" charset="0"/>
                        <a:cs typeface="Times New Roman" panose="02020603050405020304" pitchFamily="18" charset="0"/>
                      </a:endParaRPr>
                    </a:p>
                    <a:p>
                      <a:pPr marL="457200" algn="l">
                        <a:lnSpc>
                          <a:spcPct val="107000"/>
                        </a:lnSpc>
                        <a:spcAft>
                          <a:spcPts val="0"/>
                        </a:spcAft>
                      </a:pPr>
                      <a:r>
                        <a:rPr lang="en-US" sz="2000" dirty="0">
                          <a:effectLst/>
                          <a:latin typeface="Times New Roman" panose="02020603050405020304" pitchFamily="18" charset="0"/>
                          <a:cs typeface="Times New Roman" panose="02020603050405020304" pitchFamily="18" charset="0"/>
                        </a:rPr>
                        <a:t> </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26" marR="32826" marT="0" marB="0"/>
                </a:tc>
                <a:extLst>
                  <a:ext uri="{0D108BD9-81ED-4DB2-BD59-A6C34878D82A}">
                    <a16:rowId xmlns:a16="http://schemas.microsoft.com/office/drawing/2014/main" val="3610345837"/>
                  </a:ext>
                </a:extLst>
              </a:tr>
            </a:tbl>
          </a:graphicData>
        </a:graphic>
      </p:graphicFrame>
    </p:spTree>
    <p:extLst>
      <p:ext uri="{BB962C8B-B14F-4D97-AF65-F5344CB8AC3E}">
        <p14:creationId xmlns:p14="http://schemas.microsoft.com/office/powerpoint/2010/main" val="911342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Таблица 2"/>
          <p:cNvGraphicFramePr>
            <a:graphicFrameLocks noGrp="1"/>
          </p:cNvGraphicFramePr>
          <p:nvPr>
            <p:extLst>
              <p:ext uri="{D42A27DB-BD31-4B8C-83A1-F6EECF244321}">
                <p14:modId xmlns:p14="http://schemas.microsoft.com/office/powerpoint/2010/main" val="1048543355"/>
              </p:ext>
            </p:extLst>
          </p:nvPr>
        </p:nvGraphicFramePr>
        <p:xfrm>
          <a:off x="554182" y="374073"/>
          <a:ext cx="11333018" cy="6054436"/>
        </p:xfrm>
        <a:graphic>
          <a:graphicData uri="http://schemas.openxmlformats.org/drawingml/2006/table">
            <a:tbl>
              <a:tblPr firstRow="1" firstCol="1" bandRow="1">
                <a:tableStyleId>{5C22544A-7EE6-4342-B048-85BDC9FD1C3A}</a:tableStyleId>
              </a:tblPr>
              <a:tblGrid>
                <a:gridCol w="3432042">
                  <a:extLst>
                    <a:ext uri="{9D8B030D-6E8A-4147-A177-3AD203B41FA5}">
                      <a16:colId xmlns:a16="http://schemas.microsoft.com/office/drawing/2014/main" val="480470853"/>
                    </a:ext>
                  </a:extLst>
                </a:gridCol>
                <a:gridCol w="7900976">
                  <a:extLst>
                    <a:ext uri="{9D8B030D-6E8A-4147-A177-3AD203B41FA5}">
                      <a16:colId xmlns:a16="http://schemas.microsoft.com/office/drawing/2014/main" val="3333535036"/>
                    </a:ext>
                  </a:extLst>
                </a:gridCol>
              </a:tblGrid>
              <a:tr h="700699">
                <a:tc gridSpan="2">
                  <a:txBody>
                    <a:bodyPr/>
                    <a:lstStyle/>
                    <a:p>
                      <a:pPr marL="457200" algn="l">
                        <a:lnSpc>
                          <a:spcPct val="107000"/>
                        </a:lnSpc>
                        <a:spcAft>
                          <a:spcPts val="0"/>
                        </a:spcAft>
                      </a:pPr>
                      <a:r>
                        <a:rPr lang="en-US" sz="2400" spc="-40" dirty="0">
                          <a:effectLst/>
                          <a:latin typeface="Times New Roman" panose="02020603050405020304" pitchFamily="18" charset="0"/>
                          <a:cs typeface="Times New Roman" panose="02020603050405020304" pitchFamily="18" charset="0"/>
                        </a:rPr>
                        <a:t>Elements of the </a:t>
                      </a:r>
                      <a:r>
                        <a:rPr lang="ru-RU" sz="2400" dirty="0">
                          <a:effectLst/>
                          <a:latin typeface="Times New Roman" panose="02020603050405020304" pitchFamily="18" charset="0"/>
                          <a:cs typeface="Times New Roman" panose="02020603050405020304" pitchFamily="18" charset="0"/>
                        </a:rPr>
                        <a:t>"</a:t>
                      </a:r>
                      <a:r>
                        <a:rPr lang="ru-RU" sz="2400" dirty="0" err="1">
                          <a:effectLst/>
                          <a:latin typeface="Times New Roman" panose="02020603050405020304" pitchFamily="18" charset="0"/>
                          <a:cs typeface="Times New Roman" panose="02020603050405020304" pitchFamily="18" charset="0"/>
                        </a:rPr>
                        <a:t>Introduction</a:t>
                      </a:r>
                      <a:r>
                        <a:rPr lang="ru-RU" sz="2400" dirty="0">
                          <a:effectLst/>
                          <a:latin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cs typeface="Times New Roman" panose="02020603050405020304" pitchFamily="18" charset="0"/>
                        </a:rPr>
                        <a:t>section</a:t>
                      </a:r>
                      <a:r>
                        <a:rPr lang="en-US" sz="2400" dirty="0">
                          <a:effectLst/>
                          <a:latin typeface="Times New Roman" panose="02020603050405020304" pitchFamily="18" charset="0"/>
                          <a:cs typeface="Times New Roman" panose="02020603050405020304" pitchFamily="18" charset="0"/>
                        </a:rPr>
                        <a:t>​</a:t>
                      </a:r>
                      <a:endParaRPr lang="ru-RU"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ru-RU"/>
                    </a:p>
                  </a:txBody>
                  <a:tcPr/>
                </a:tc>
                <a:extLst>
                  <a:ext uri="{0D108BD9-81ED-4DB2-BD59-A6C34878D82A}">
                    <a16:rowId xmlns:a16="http://schemas.microsoft.com/office/drawing/2014/main" val="2512639090"/>
                  </a:ext>
                </a:extLst>
              </a:tr>
              <a:tr h="5353737">
                <a:tc>
                  <a:txBody>
                    <a:bodyPr/>
                    <a:lstStyle/>
                    <a:p>
                      <a:pPr marL="457200" algn="l">
                        <a:lnSpc>
                          <a:spcPct val="107000"/>
                        </a:lnSpc>
                        <a:spcAft>
                          <a:spcPts val="0"/>
                        </a:spcAft>
                      </a:pPr>
                      <a:r>
                        <a:rPr lang="en-US" sz="2400" spc="-40" dirty="0">
                          <a:effectLst/>
                          <a:latin typeface="Times New Roman" panose="02020603050405020304" pitchFamily="18" charset="0"/>
                          <a:cs typeface="Times New Roman" panose="02020603050405020304" pitchFamily="18" charset="0"/>
                        </a:rPr>
                        <a:t>4. The object and </a:t>
                      </a:r>
                      <a:r>
                        <a:rPr lang="ru-RU" sz="2400" dirty="0" err="1">
                          <a:effectLst/>
                          <a:latin typeface="Times New Roman" panose="02020603050405020304" pitchFamily="18" charset="0"/>
                          <a:cs typeface="Times New Roman" panose="02020603050405020304" pitchFamily="18" charset="0"/>
                        </a:rPr>
                        <a:t>subject</a:t>
                      </a:r>
                      <a:r>
                        <a:rPr lang="ru-RU" sz="2400" dirty="0">
                          <a:effectLst/>
                          <a:latin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cs typeface="Times New Roman" panose="02020603050405020304" pitchFamily="18" charset="0"/>
                        </a:rPr>
                        <a:t>of</a:t>
                      </a:r>
                      <a:r>
                        <a:rPr lang="ru-RU" sz="2400" dirty="0">
                          <a:effectLst/>
                          <a:latin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cs typeface="Times New Roman" panose="02020603050405020304" pitchFamily="18" charset="0"/>
                        </a:rPr>
                        <a:t>the</a:t>
                      </a:r>
                      <a:r>
                        <a:rPr lang="ru-RU" sz="2400" dirty="0">
                          <a:effectLst/>
                          <a:latin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cs typeface="Times New Roman" panose="02020603050405020304" pitchFamily="18" charset="0"/>
                        </a:rPr>
                        <a:t>final</a:t>
                      </a:r>
                      <a:r>
                        <a:rPr lang="ru-RU" sz="2400" dirty="0">
                          <a:effectLst/>
                          <a:latin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cs typeface="Times New Roman" panose="02020603050405020304" pitchFamily="18" charset="0"/>
                        </a:rPr>
                        <a:t>qualifying</a:t>
                      </a:r>
                      <a:r>
                        <a:rPr lang="ru-RU" sz="2400" dirty="0">
                          <a:effectLst/>
                          <a:latin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cs typeface="Times New Roman" panose="02020603050405020304" pitchFamily="18" charset="0"/>
                        </a:rPr>
                        <a:t>work</a:t>
                      </a:r>
                      <a:r>
                        <a:rPr lang="ru-RU" sz="2400" dirty="0">
                          <a:effectLst/>
                          <a:latin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cs typeface="Times New Roman" panose="02020603050405020304" pitchFamily="18" charset="0"/>
                        </a:rPr>
                        <a:t>Theoretical</a:t>
                      </a:r>
                      <a:r>
                        <a:rPr lang="ru-RU" sz="2400" dirty="0">
                          <a:effectLst/>
                          <a:latin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cs typeface="Times New Roman" panose="02020603050405020304" pitchFamily="18" charset="0"/>
                        </a:rPr>
                        <a:t>and</a:t>
                      </a:r>
                      <a:r>
                        <a:rPr lang="ru-RU" sz="2400" dirty="0">
                          <a:effectLst/>
                          <a:latin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cs typeface="Times New Roman" panose="02020603050405020304" pitchFamily="18" charset="0"/>
                        </a:rPr>
                        <a:t>methodological</a:t>
                      </a:r>
                      <a:r>
                        <a:rPr lang="ru-RU" sz="2400" dirty="0">
                          <a:effectLst/>
                          <a:latin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cs typeface="Times New Roman" panose="02020603050405020304" pitchFamily="18" charset="0"/>
                        </a:rPr>
                        <a:t>basis</a:t>
                      </a:r>
                      <a:r>
                        <a:rPr lang="ru-RU" sz="2400" dirty="0">
                          <a:effectLst/>
                          <a:latin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cs typeface="Times New Roman" panose="02020603050405020304" pitchFamily="18" charset="0"/>
                        </a:rPr>
                        <a:t>of</a:t>
                      </a:r>
                      <a:r>
                        <a:rPr lang="ru-RU" sz="2400" dirty="0">
                          <a:effectLst/>
                          <a:latin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cs typeface="Times New Roman" panose="02020603050405020304" pitchFamily="18" charset="0"/>
                        </a:rPr>
                        <a:t>the</a:t>
                      </a:r>
                      <a:r>
                        <a:rPr lang="ru-RU" sz="2400" dirty="0">
                          <a:effectLst/>
                          <a:latin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cs typeface="Times New Roman" panose="02020603050405020304" pitchFamily="18" charset="0"/>
                        </a:rPr>
                        <a:t>final</a:t>
                      </a:r>
                      <a:r>
                        <a:rPr lang="ru-RU" sz="2400" dirty="0">
                          <a:effectLst/>
                          <a:latin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cs typeface="Times New Roman" panose="02020603050405020304" pitchFamily="18" charset="0"/>
                        </a:rPr>
                        <a:t>qualifying</a:t>
                      </a:r>
                      <a:r>
                        <a:rPr lang="ru-RU" sz="2400" dirty="0">
                          <a:effectLst/>
                          <a:latin typeface="Times New Roman" panose="02020603050405020304" pitchFamily="18" charset="0"/>
                          <a:cs typeface="Times New Roman" panose="02020603050405020304" pitchFamily="18" charset="0"/>
                        </a:rPr>
                        <a:t> </a:t>
                      </a:r>
                      <a:r>
                        <a:rPr lang="ru-RU" sz="2400" dirty="0" err="1">
                          <a:effectLst/>
                          <a:latin typeface="Times New Roman" panose="02020603050405020304" pitchFamily="18" charset="0"/>
                          <a:cs typeface="Times New Roman" panose="02020603050405020304" pitchFamily="18" charset="0"/>
                        </a:rPr>
                        <a:t>work</a:t>
                      </a:r>
                      <a:r>
                        <a:rPr lang="en-US" sz="2400" dirty="0">
                          <a:effectLst/>
                          <a:latin typeface="Times New Roman" panose="02020603050405020304" pitchFamily="18" charset="0"/>
                          <a:cs typeface="Times New Roman" panose="02020603050405020304" pitchFamily="18" charset="0"/>
                        </a:rPr>
                        <a:t>​</a:t>
                      </a:r>
                      <a:endParaRPr lang="ru-RU"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21590" indent="90170" algn="just">
                        <a:lnSpc>
                          <a:spcPct val="107000"/>
                        </a:lnSpc>
                        <a:spcAft>
                          <a:spcPts val="0"/>
                        </a:spcAft>
                      </a:pPr>
                      <a:r>
                        <a:rPr lang="en-US" sz="2000" dirty="0">
                          <a:effectLst/>
                          <a:latin typeface="Times New Roman" panose="02020603050405020304" pitchFamily="18" charset="0"/>
                          <a:cs typeface="Times New Roman" panose="02020603050405020304" pitchFamily="18" charset="0"/>
                        </a:rPr>
                        <a:t>  An object: </a:t>
                      </a:r>
                    </a:p>
                    <a:p>
                      <a:pPr marL="21590" indent="90170" algn="just">
                        <a:lnSpc>
                          <a:spcPct val="107000"/>
                        </a:lnSpc>
                        <a:spcAft>
                          <a:spcPts val="0"/>
                        </a:spcAft>
                      </a:pPr>
                      <a:r>
                        <a:rPr lang="en-US" sz="2000" dirty="0">
                          <a:effectLst/>
                          <a:latin typeface="Times New Roman" panose="02020603050405020304" pitchFamily="18" charset="0"/>
                          <a:cs typeface="Times New Roman" panose="02020603050405020304" pitchFamily="18" charset="0"/>
                        </a:rPr>
                        <a:t>The object of research of</a:t>
                      </a:r>
                      <a:r>
                        <a:rPr lang="en-US" sz="2000" baseline="0" dirty="0">
                          <a:effectLst/>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cs typeface="Times New Roman" panose="02020603050405020304" pitchFamily="18" charset="0"/>
                        </a:rPr>
                        <a:t>this work is a worldwide distribution of enterprises engaged in the production of food - Danone.</a:t>
                      </a:r>
                      <a:endParaRPr lang="ru-RU" sz="2000" dirty="0">
                        <a:effectLst/>
                        <a:latin typeface="Times New Roman" panose="02020603050405020304" pitchFamily="18" charset="0"/>
                        <a:cs typeface="Times New Roman" panose="02020603050405020304" pitchFamily="18" charset="0"/>
                      </a:endParaRPr>
                    </a:p>
                    <a:p>
                      <a:pPr marL="21590" indent="90170" algn="just">
                        <a:lnSpc>
                          <a:spcPct val="107000"/>
                        </a:lnSpc>
                        <a:spcAft>
                          <a:spcPts val="0"/>
                        </a:spcAft>
                      </a:pPr>
                      <a:r>
                        <a:rPr lang="en-US" sz="2000" dirty="0">
                          <a:effectLst/>
                          <a:latin typeface="Times New Roman" panose="02020603050405020304" pitchFamily="18" charset="0"/>
                          <a:cs typeface="Times New Roman" panose="02020603050405020304" pitchFamily="18" charset="0"/>
                        </a:rPr>
                        <a:t>A subject of the study:</a:t>
                      </a:r>
                    </a:p>
                    <a:p>
                      <a:pPr marL="21590" indent="90170" algn="just">
                        <a:lnSpc>
                          <a:spcPct val="107000"/>
                        </a:lnSpc>
                        <a:spcAft>
                          <a:spcPts val="0"/>
                        </a:spcAft>
                      </a:pPr>
                      <a:r>
                        <a:rPr lang="en-US" sz="2000" dirty="0">
                          <a:effectLst/>
                          <a:latin typeface="Times New Roman" panose="02020603050405020304" pitchFamily="18" charset="0"/>
                          <a:cs typeface="Times New Roman" panose="02020603050405020304" pitchFamily="18" charset="0"/>
                        </a:rPr>
                        <a:t>The application of a behaviorist approach to solving urgent problems of the enterprise (an approximate topic).</a:t>
                      </a:r>
                      <a:endParaRPr lang="ru-RU" sz="2000" dirty="0">
                        <a:effectLst/>
                        <a:latin typeface="Times New Roman" panose="02020603050405020304" pitchFamily="18" charset="0"/>
                        <a:cs typeface="Times New Roman" panose="02020603050405020304" pitchFamily="18" charset="0"/>
                      </a:endParaRPr>
                    </a:p>
                    <a:p>
                      <a:pPr marL="21590" algn="just">
                        <a:lnSpc>
                          <a:spcPct val="107000"/>
                        </a:lnSpc>
                        <a:spcAft>
                          <a:spcPts val="0"/>
                        </a:spcAft>
                      </a:pPr>
                      <a:r>
                        <a:rPr lang="en-US" sz="2000" dirty="0">
                          <a:effectLst/>
                          <a:latin typeface="Times New Roman" panose="02020603050405020304" pitchFamily="18" charset="0"/>
                          <a:cs typeface="Times New Roman" panose="02020603050405020304" pitchFamily="18" charset="0"/>
                        </a:rPr>
                        <a:t>   The theoretical basis of this study was the work of the following scientists: Abraham Maslow, Chris </a:t>
                      </a:r>
                      <a:r>
                        <a:rPr lang="en-US" sz="2000" dirty="0" err="1">
                          <a:effectLst/>
                          <a:latin typeface="Times New Roman" panose="02020603050405020304" pitchFamily="18" charset="0"/>
                          <a:cs typeface="Times New Roman" panose="02020603050405020304" pitchFamily="18" charset="0"/>
                        </a:rPr>
                        <a:t>Argiris</a:t>
                      </a:r>
                      <a:r>
                        <a:rPr lang="en-US" sz="2000" dirty="0">
                          <a:effectLst/>
                          <a:latin typeface="Times New Roman" panose="02020603050405020304" pitchFamily="18" charset="0"/>
                          <a:cs typeface="Times New Roman" panose="02020603050405020304" pitchFamily="18" charset="0"/>
                        </a:rPr>
                        <a:t>, Frederick Herzberg, D. </a:t>
                      </a:r>
                      <a:r>
                        <a:rPr lang="en-US" sz="2000" dirty="0" err="1">
                          <a:effectLst/>
                          <a:latin typeface="Times New Roman" panose="02020603050405020304" pitchFamily="18" charset="0"/>
                          <a:cs typeface="Times New Roman" panose="02020603050405020304" pitchFamily="18" charset="0"/>
                        </a:rPr>
                        <a:t>Kahneman</a:t>
                      </a:r>
                      <a:r>
                        <a:rPr lang="en-US" sz="2000" dirty="0">
                          <a:effectLst/>
                          <a:latin typeface="Times New Roman" panose="02020603050405020304" pitchFamily="18" charset="0"/>
                          <a:cs typeface="Times New Roman" panose="02020603050405020304" pitchFamily="18" charset="0"/>
                        </a:rPr>
                        <a:t>, A. </a:t>
                      </a:r>
                      <a:r>
                        <a:rPr lang="en-US" sz="2000" dirty="0" err="1">
                          <a:effectLst/>
                          <a:latin typeface="Times New Roman" panose="02020603050405020304" pitchFamily="18" charset="0"/>
                          <a:cs typeface="Times New Roman" panose="02020603050405020304" pitchFamily="18" charset="0"/>
                        </a:rPr>
                        <a:t>Tversky</a:t>
                      </a:r>
                      <a:r>
                        <a:rPr lang="en-US" sz="2000" dirty="0">
                          <a:effectLst/>
                          <a:latin typeface="Times New Roman" panose="02020603050405020304" pitchFamily="18" charset="0"/>
                          <a:cs typeface="Times New Roman" panose="02020603050405020304" pitchFamily="18" charset="0"/>
                        </a:rPr>
                        <a:t>, H. </a:t>
                      </a:r>
                      <a:r>
                        <a:rPr lang="en-US" sz="2000" dirty="0" err="1">
                          <a:effectLst/>
                          <a:latin typeface="Times New Roman" panose="02020603050405020304" pitchFamily="18" charset="0"/>
                          <a:cs typeface="Times New Roman" panose="02020603050405020304" pitchFamily="18" charset="0"/>
                        </a:rPr>
                        <a:t>fonRestof</a:t>
                      </a:r>
                      <a:r>
                        <a:rPr lang="en-US" sz="2000" dirty="0">
                          <a:effectLst/>
                          <a:latin typeface="Times New Roman" panose="02020603050405020304" pitchFamily="18" charset="0"/>
                          <a:cs typeface="Times New Roman" panose="02020603050405020304" pitchFamily="18" charset="0"/>
                        </a:rPr>
                        <a:t>.</a:t>
                      </a:r>
                    </a:p>
                    <a:p>
                      <a:pPr marL="21590" algn="just">
                        <a:lnSpc>
                          <a:spcPct val="107000"/>
                        </a:lnSpc>
                        <a:spcAft>
                          <a:spcPts val="0"/>
                        </a:spcAft>
                      </a:pPr>
                      <a:r>
                        <a:rPr lang="en-US" sz="2000" baseline="0" dirty="0">
                          <a:effectLst/>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cs typeface="Times New Roman" panose="02020603050405020304" pitchFamily="18" charset="0"/>
                        </a:rPr>
                        <a:t>The methodological basis of the study is based on regulations, statistics, reports from open sources.</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4594859"/>
                  </a:ext>
                </a:extLst>
              </a:tr>
            </a:tbl>
          </a:graphicData>
        </a:graphic>
      </p:graphicFrame>
    </p:spTree>
    <p:extLst>
      <p:ext uri="{BB962C8B-B14F-4D97-AF65-F5344CB8AC3E}">
        <p14:creationId xmlns:p14="http://schemas.microsoft.com/office/powerpoint/2010/main" val="1180413532"/>
      </p:ext>
    </p:extLst>
  </p:cSld>
  <p:clrMapOvr>
    <a:masterClrMapping/>
  </p:clrMapOvr>
</p:sld>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Документ" ma:contentTypeID="0x010100A655368FC521FA4A81E2D87500EA559B" ma:contentTypeVersion="10" ma:contentTypeDescription="Создание документа." ma:contentTypeScope="" ma:versionID="e16635fd6fe4cfc23bd312af3012b4e8">
  <xsd:schema xmlns:xsd="http://www.w3.org/2001/XMLSchema" xmlns:xs="http://www.w3.org/2001/XMLSchema" xmlns:p="http://schemas.microsoft.com/office/2006/metadata/properties" xmlns:ns2="ef320841-b7e0-4bf0-ad16-d5f3cf3d6dfa" xmlns:ns3="a75a24af-73d8-4939-888b-5d4bb82e2c66" targetNamespace="http://schemas.microsoft.com/office/2006/metadata/properties" ma:root="true" ma:fieldsID="61bda270db719401c2f545d1ff3ffdd9" ns2:_="" ns3:_="">
    <xsd:import namespace="ef320841-b7e0-4bf0-ad16-d5f3cf3d6dfa"/>
    <xsd:import namespace="a75a24af-73d8-4939-888b-5d4bb82e2c6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320841-b7e0-4bf0-ad16-d5f3cf3d6d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Теги изображений" ma:readOnly="false" ma:fieldId="{5cf76f15-5ced-4ddc-b409-7134ff3c332f}" ma:taxonomyMulti="true" ma:sspId="3b1f9ad3-3015-4419-8a5a-22d4d402f4f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75a24af-73d8-4939-888b-5d4bb82e2c66"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356c207d-c45d-4a4c-a5b5-398b5bc7c47b}" ma:internalName="TaxCatchAll" ma:showField="CatchAllData" ma:web="a75a24af-73d8-4939-888b-5d4bb82e2c6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f320841-b7e0-4bf0-ad16-d5f3cf3d6dfa">
      <Terms xmlns="http://schemas.microsoft.com/office/infopath/2007/PartnerControls"/>
    </lcf76f155ced4ddcb4097134ff3c332f>
    <TaxCatchAll xmlns="a75a24af-73d8-4939-888b-5d4bb82e2c66" xsi:nil="true"/>
  </documentManagement>
</p:properties>
</file>

<file path=customXml/itemProps1.xml><?xml version="1.0" encoding="utf-8"?>
<ds:datastoreItem xmlns:ds="http://schemas.openxmlformats.org/officeDocument/2006/customXml" ds:itemID="{B4A2F002-0AD6-49F0-9824-416B650BF648}">
  <ds:schemaRefs>
    <ds:schemaRef ds:uri="http://schemas.microsoft.com/sharepoint/v3/contenttype/forms"/>
  </ds:schemaRefs>
</ds:datastoreItem>
</file>

<file path=customXml/itemProps2.xml><?xml version="1.0" encoding="utf-8"?>
<ds:datastoreItem xmlns:ds="http://schemas.openxmlformats.org/officeDocument/2006/customXml" ds:itemID="{11654471-152C-46D2-A809-46B190CACF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320841-b7e0-4bf0-ad16-d5f3cf3d6dfa"/>
    <ds:schemaRef ds:uri="a75a24af-73d8-4939-888b-5d4bb82e2c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95B3325-C8C8-484C-BB54-54B8C2F575E4}">
  <ds:schemaRefs>
    <ds:schemaRef ds:uri="http://schemas.microsoft.com/office/2006/metadata/properties"/>
    <ds:schemaRef ds:uri="http://schemas.microsoft.com/office/infopath/2007/PartnerControls"/>
    <ds:schemaRef ds:uri="ef320841-b7e0-4bf0-ad16-d5f3cf3d6dfa"/>
    <ds:schemaRef ds:uri="a75a24af-73d8-4939-888b-5d4bb82e2c66"/>
  </ds:schemaRefs>
</ds:datastoreItem>
</file>

<file path=docProps/app.xml><?xml version="1.0" encoding="utf-8"?>
<Properties xmlns="http://schemas.openxmlformats.org/officeDocument/2006/extended-properties" xmlns:vt="http://schemas.openxmlformats.org/officeDocument/2006/docPropsVTypes">
  <Template>Facet</Template>
  <TotalTime>44</TotalTime>
  <Words>504</Words>
  <Application>Microsoft Office PowerPoint</Application>
  <PresentationFormat>Widescreen</PresentationFormat>
  <Paragraphs>32</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Аспект</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introduction of the final qualifying work must include several mandatory elements​ </dc:title>
  <dc:creator>Admin</dc:creator>
  <cp:lastModifiedBy>Admin</cp:lastModifiedBy>
  <cp:revision>6</cp:revision>
  <dcterms:created xsi:type="dcterms:W3CDTF">2021-10-20T09:22:55Z</dcterms:created>
  <dcterms:modified xsi:type="dcterms:W3CDTF">2022-09-27T04:16:31Z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0x010100A655368FC521FA4A81E2D87500EA559B</vt:lpwstr>
  </property>
  <property fmtid="{D5CDD505-2E9C-101B-9397-08002B2CF9AE}" pid="3" name="MediaServiceImageTags">
    <vt:lpwstr/>
  </property>
</Properties>
</file>