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62" r:id="rId5"/>
    <p:sldId id="259" r:id="rId6"/>
    <p:sldId id="258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B9934-198F-4318-ABE5-810CBABDF856}" v="3" dt="2019-01-11T04:02:45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6082" y="1482214"/>
            <a:ext cx="8067369" cy="172556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336" y="3576485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46239"/>
            <a:ext cx="8246070" cy="361608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967" y="443407"/>
            <a:ext cx="609108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594" y="1177436"/>
            <a:ext cx="6113208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555955"/>
            <a:ext cx="7860890" cy="1651819"/>
          </a:xfrm>
        </p:spPr>
        <p:txBody>
          <a:bodyPr>
            <a:normAutofit/>
          </a:bodyPr>
          <a:lstStyle/>
          <a:p>
            <a:r>
              <a:rPr lang="en-US"/>
              <a:t>#include 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PSU-Phuket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B923-7795-41E3-8C03-571927F8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849" y="2158691"/>
            <a:ext cx="3417454" cy="1063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err="1">
                <a:latin typeface="Angsana New"/>
                <a:cs typeface="Angsana New"/>
              </a:rPr>
              <a:t>ขอบคุณครับ</a:t>
            </a:r>
            <a:r>
              <a:rPr lang="en-US" sz="3600" b="1">
                <a:latin typeface="Angsana New"/>
                <a:cs typeface="Angsana New"/>
              </a:rPr>
              <a:t>/</a:t>
            </a:r>
            <a:r>
              <a:rPr lang="en-US" sz="3600" b="1" err="1">
                <a:latin typeface="Angsana New"/>
                <a:cs typeface="Angsana New"/>
              </a:rPr>
              <a:t>ค่ะ</a:t>
            </a:r>
            <a:endParaRPr lang="en-US" sz="3600" b="1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67267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C70F87-A564-48EF-A455-26DEB924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844" y="540455"/>
            <a:ext cx="2672870" cy="736132"/>
          </a:xfrm>
        </p:spPr>
        <p:txBody>
          <a:bodyPr/>
          <a:lstStyle/>
          <a:p>
            <a:r>
              <a:rPr lang="en-US" b="1">
                <a:cs typeface="Calibri"/>
              </a:rPr>
              <a:t>Background</a:t>
            </a:r>
            <a:endParaRPr lang="en-US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73CCF-4B04-40C7-A5D0-1B2C9E1E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981" y="1932247"/>
            <a:ext cx="4366359" cy="696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Calibri"/>
              </a:rPr>
              <a:t>Keyword</a:t>
            </a:r>
            <a:r>
              <a:rPr lang="en-US">
                <a:cs typeface="Calibri"/>
              </a:rPr>
              <a:t> </a:t>
            </a:r>
            <a:r>
              <a:rPr lang="en-US" b="1">
                <a:cs typeface="Calibri"/>
              </a:rPr>
              <a:t> "</a:t>
            </a:r>
            <a:r>
              <a:rPr lang="en-US" b="1" err="1">
                <a:latin typeface="Angsana New"/>
                <a:cs typeface="Angsana New"/>
              </a:rPr>
              <a:t>การอนุรักษ์โบราณสถาน</a:t>
            </a:r>
            <a:r>
              <a:rPr lang="en-US" b="1">
                <a:cs typeface="Calibri"/>
              </a:rPr>
              <a:t>"</a:t>
            </a:r>
            <a:endParaRPr lang="en-US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84DA830-D5DB-4781-83F8-C519C6BD9FDD}"/>
              </a:ext>
            </a:extLst>
          </p:cNvPr>
          <p:cNvSpPr txBox="1">
            <a:spLocks/>
          </p:cNvSpPr>
          <p:nvPr/>
        </p:nvSpPr>
        <p:spPr>
          <a:xfrm>
            <a:off x="4375796" y="4122637"/>
            <a:ext cx="4366359" cy="5133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Angsana New"/>
                <a:cs typeface="Angsana New"/>
              </a:rPr>
              <a:t>ทำอย่างไรให้โบราณสถานอยู่ต่อไปได้นานที่สุด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Angsana New"/>
                <a:cs typeface="Angsana New"/>
              </a:rPr>
              <a:t> ..??</a:t>
            </a:r>
            <a:endParaRPr lang="en-US">
              <a:solidFill>
                <a:schemeClr val="bg1">
                  <a:lumMod val="50000"/>
                </a:schemeClr>
              </a:solidFill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>
              <a:solidFill>
                <a:schemeClr val="bg1">
                  <a:lumMod val="50000"/>
                </a:schemeClr>
              </a:solidFill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b="1">
              <a:solidFill>
                <a:schemeClr val="bg1">
                  <a:lumMod val="50000"/>
                </a:schemeClr>
              </a:solidFill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71478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902" y="190874"/>
            <a:ext cx="4118419" cy="76352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3000" b="1" err="1">
                <a:latin typeface="Angsana New"/>
                <a:cs typeface="Angsana New"/>
              </a:rPr>
              <a:t>สิ่งที่ทำให้โบราณสถานเสื่อมสภาพลง</a:t>
            </a:r>
            <a:endParaRPr lang="en-US" sz="3000">
              <a:latin typeface="Angsana New"/>
              <a:cs typeface="Angsana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51116"/>
            <a:ext cx="5367004" cy="34112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Angsana New"/>
                <a:cs typeface="Angsana New"/>
              </a:rPr>
              <a:t>1. </a:t>
            </a:r>
            <a:r>
              <a:rPr lang="en-US" err="1">
                <a:latin typeface="Angsana New"/>
                <a:cs typeface="Angsana New"/>
              </a:rPr>
              <a:t>ความร้อน</a:t>
            </a:r>
            <a:r>
              <a:rPr lang="en-US">
                <a:latin typeface="Angsana New"/>
                <a:cs typeface="Angsana New"/>
              </a:rPr>
              <a:t> </a:t>
            </a:r>
            <a:r>
              <a:rPr lang="en-US" err="1">
                <a:latin typeface="Angsana New"/>
                <a:cs typeface="Angsana New"/>
              </a:rPr>
              <a:t>ที่ส่งผลต่อเนื้อไม้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Angsana New"/>
                <a:cs typeface="Angsana New"/>
              </a:rPr>
              <a:t>      -  </a:t>
            </a:r>
            <a:r>
              <a:rPr lang="en-US" err="1">
                <a:latin typeface="Angsana New"/>
                <a:cs typeface="Angsana New"/>
              </a:rPr>
              <a:t>ความร้อนจากแสงแดดที่ส่งผลต่อภายนอก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Angsana New"/>
                <a:cs typeface="Angsana New"/>
              </a:rPr>
              <a:t>      -  </a:t>
            </a:r>
            <a:r>
              <a:rPr lang="en-US" err="1">
                <a:latin typeface="Angsana New"/>
                <a:cs typeface="Angsana New"/>
              </a:rPr>
              <a:t>ความร้อนจากหลอดไฟที่ส่งผลภายใน</a:t>
            </a:r>
          </a:p>
          <a:p>
            <a:pPr>
              <a:spcBef>
                <a:spcPts val="0"/>
              </a:spcBef>
            </a:pPr>
            <a:endParaRPr lang="en-US"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Angsana New"/>
                <a:cs typeface="Angsana New"/>
              </a:rPr>
              <a:t>2. </a:t>
            </a:r>
            <a:r>
              <a:rPr lang="en-US" err="1">
                <a:latin typeface="Angsana New"/>
                <a:cs typeface="Angsana New"/>
              </a:rPr>
              <a:t>ความชื้น</a:t>
            </a:r>
            <a:r>
              <a:rPr lang="en-US">
                <a:latin typeface="Angsana New"/>
                <a:cs typeface="Angsana New"/>
              </a:rPr>
              <a:t>  </a:t>
            </a:r>
            <a:r>
              <a:rPr lang="en-US" err="1">
                <a:latin typeface="Angsana New"/>
                <a:cs typeface="Angsana New"/>
              </a:rPr>
              <a:t>ที่ทำให้ไม้ผุพังและมีปลวก</a:t>
            </a:r>
          </a:p>
          <a:p>
            <a:pPr>
              <a:spcBef>
                <a:spcPts val="0"/>
              </a:spcBef>
            </a:pPr>
            <a:endParaRPr lang="en-US"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Angsana New"/>
                <a:cs typeface="Angsana New"/>
              </a:rPr>
              <a:t>3. </a:t>
            </a:r>
            <a:r>
              <a:rPr lang="en-US" err="1">
                <a:latin typeface="Angsana New"/>
                <a:cs typeface="Angsana New"/>
              </a:rPr>
              <a:t>ความสั่นสะเทือน</a:t>
            </a:r>
            <a:r>
              <a:rPr lang="en-US">
                <a:latin typeface="Angsana New"/>
                <a:cs typeface="Angsana New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Angsana New"/>
                <a:cs typeface="Angsana New"/>
              </a:rPr>
              <a:t>      -  </a:t>
            </a:r>
            <a:r>
              <a:rPr lang="en-US" err="1">
                <a:latin typeface="Angsana New"/>
                <a:cs typeface="Angsana New"/>
              </a:rPr>
              <a:t>ที่ส่งผลต่อการทรุดตัวของอาคาร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Angsana New"/>
                <a:cs typeface="Angsana New"/>
              </a:rPr>
              <a:t>      -  </a:t>
            </a:r>
            <a:r>
              <a:rPr lang="en-US" err="1">
                <a:latin typeface="Angsana New"/>
                <a:cs typeface="Angsana New"/>
              </a:rPr>
              <a:t>ความสั่นสะเทือนจากเสียง</a:t>
            </a:r>
            <a:r>
              <a:rPr lang="en-US">
                <a:latin typeface="Angsana New"/>
                <a:cs typeface="Angsana New"/>
              </a:rPr>
              <a:t> </a:t>
            </a:r>
            <a:r>
              <a:rPr lang="en-US" err="1">
                <a:latin typeface="Angsana New"/>
                <a:cs typeface="Angsana New"/>
              </a:rPr>
              <a:t>เช่น</a:t>
            </a:r>
            <a:r>
              <a:rPr lang="en-US">
                <a:latin typeface="Angsana New"/>
                <a:cs typeface="Angsana New"/>
              </a:rPr>
              <a:t> </a:t>
            </a:r>
            <a:r>
              <a:rPr lang="en-US" err="1">
                <a:latin typeface="Angsana New"/>
                <a:cs typeface="Angsana New"/>
              </a:rPr>
              <a:t>เสียงของพลุ</a:t>
            </a:r>
          </a:p>
          <a:p>
            <a:pPr>
              <a:spcBef>
                <a:spcPts val="0"/>
              </a:spcBef>
            </a:pPr>
            <a:endParaRPr lang="en-US">
              <a:latin typeface="Angsana New"/>
              <a:cs typeface="Angsana New"/>
            </a:endParaRPr>
          </a:p>
          <a:p>
            <a:endParaRPr lang="en-US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17EE-2068-4203-8909-D8757F29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09" y="1645211"/>
            <a:ext cx="6391391" cy="231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>
                <a:latin typeface="Angsana New"/>
                <a:cs typeface="Angsana New"/>
              </a:rPr>
              <a:t>4. </a:t>
            </a:r>
            <a:r>
              <a:rPr lang="en-US" sz="2600" err="1">
                <a:latin typeface="Angsana New"/>
                <a:cs typeface="Angsana New"/>
              </a:rPr>
              <a:t>สัตว์</a:t>
            </a:r>
            <a:r>
              <a:rPr lang="en-US" sz="2600">
                <a:latin typeface="Angsana New"/>
                <a:cs typeface="Angsana New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>
                <a:latin typeface="Angsana New"/>
                <a:cs typeface="Angsana New"/>
              </a:rPr>
              <a:t>      -  </a:t>
            </a:r>
            <a:r>
              <a:rPr lang="en-US" sz="2600" err="1">
                <a:latin typeface="Angsana New"/>
                <a:cs typeface="Angsana New"/>
              </a:rPr>
              <a:t>นกพิราบ</a:t>
            </a:r>
            <a:r>
              <a:rPr lang="en-US" sz="2600">
                <a:latin typeface="Angsana New"/>
                <a:cs typeface="Angsana New"/>
              </a:rPr>
              <a:t> </a:t>
            </a:r>
            <a:r>
              <a:rPr lang="en-US" sz="2600" err="1">
                <a:latin typeface="Angsana New"/>
                <a:cs typeface="Angsana New"/>
              </a:rPr>
              <a:t>ก่อให้เกิดความสกปรก</a:t>
            </a:r>
            <a:r>
              <a:rPr lang="en-US" sz="2600">
                <a:latin typeface="Angsana New"/>
                <a:cs typeface="Angsana New"/>
              </a:rPr>
              <a:t>, </a:t>
            </a:r>
            <a:r>
              <a:rPr lang="en-US" sz="2600" err="1">
                <a:latin typeface="Angsana New"/>
                <a:cs typeface="Angsana New"/>
              </a:rPr>
              <a:t>ความชำรุดของเนื้อไม้</a:t>
            </a:r>
            <a:r>
              <a:rPr lang="en-US" sz="2600">
                <a:latin typeface="Angsana New"/>
                <a:cs typeface="Angsana New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>
                <a:latin typeface="Angsana New"/>
                <a:cs typeface="Angsana New"/>
              </a:rPr>
              <a:t>5. </a:t>
            </a:r>
            <a:r>
              <a:rPr lang="en-US" sz="2600" err="1">
                <a:latin typeface="Angsana New"/>
                <a:cs typeface="Angsana New"/>
              </a:rPr>
              <a:t>ผู้เข้าชม</a:t>
            </a:r>
            <a:r>
              <a:rPr lang="en-US" sz="2600">
                <a:latin typeface="Angsana New"/>
                <a:cs typeface="Angsana New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>
                <a:latin typeface="Angsana New"/>
                <a:cs typeface="Angsana New"/>
              </a:rPr>
              <a:t>      -  </a:t>
            </a:r>
            <a:r>
              <a:rPr lang="en-US" sz="2600" err="1">
                <a:latin typeface="Angsana New"/>
                <a:cs typeface="Angsana New"/>
              </a:rPr>
              <a:t>น้ำหนักของผู้เข้าชม</a:t>
            </a:r>
            <a:r>
              <a:rPr lang="en-US" sz="2600">
                <a:latin typeface="Angsana New"/>
                <a:cs typeface="Angsana New"/>
              </a:rPr>
              <a:t> </a:t>
            </a:r>
          </a:p>
          <a:p>
            <a:pPr marL="0" indent="0">
              <a:buNone/>
            </a:pPr>
            <a:endParaRPr lang="en-US" sz="2600">
              <a:latin typeface="Angsana New"/>
              <a:cs typeface="Angsana New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B37AEC-2EDD-4DCE-902B-8EF680D0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902" y="190874"/>
            <a:ext cx="4118419" cy="76352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3000" b="1" err="1">
                <a:latin typeface="Angsana New"/>
                <a:cs typeface="Angsana New"/>
              </a:rPr>
              <a:t>สิ่งที่ทำให้โบราณสถานเสื่อมสภาพลง</a:t>
            </a:r>
            <a:endParaRPr lang="en-US" sz="300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86600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5665" y="529671"/>
            <a:ext cx="2888531" cy="736132"/>
          </a:xfrm>
        </p:spPr>
        <p:txBody>
          <a:bodyPr>
            <a:normAutofit/>
          </a:bodyPr>
          <a:lstStyle/>
          <a:p>
            <a:r>
              <a:rPr lang="en-US" b="1"/>
              <a:t>Ideal Solution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28405" y="1317615"/>
            <a:ext cx="5175086" cy="31875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1. </a:t>
            </a:r>
            <a:r>
              <a:rPr lang="en-US" sz="2300" b="1" err="1">
                <a:latin typeface="Angsana New"/>
                <a:cs typeface="Angsana New"/>
              </a:rPr>
              <a:t>ติดตั้ง</a:t>
            </a:r>
            <a:r>
              <a:rPr lang="en-US" sz="2300" b="1">
                <a:latin typeface="Angsana New"/>
                <a:cs typeface="Angsana New"/>
              </a:rPr>
              <a:t> sensor </a:t>
            </a:r>
            <a:r>
              <a:rPr lang="en-US" sz="2300" b="1" err="1">
                <a:latin typeface="Angsana New"/>
                <a:cs typeface="Angsana New"/>
              </a:rPr>
              <a:t>ยังจุดต่างๆ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เพื่อเก็บข้อมูลไปยัง</a:t>
            </a:r>
            <a:r>
              <a:rPr lang="en-US" sz="2300" b="1">
                <a:latin typeface="Angsana New"/>
                <a:cs typeface="Angsana New"/>
              </a:rPr>
              <a:t> server </a:t>
            </a:r>
            <a:r>
              <a:rPr lang="en-US" sz="2300" b="1" err="1">
                <a:latin typeface="Angsana New"/>
                <a:cs typeface="Angsana New"/>
              </a:rPr>
              <a:t>แล้วเจ้าหน้าที่สามารถดูค่า</a:t>
            </a:r>
            <a:r>
              <a:rPr lang="en-US" sz="2300" b="1">
                <a:latin typeface="Angsana New"/>
                <a:cs typeface="Angsana New"/>
              </a:rPr>
              <a:t> sensor </a:t>
            </a:r>
            <a:r>
              <a:rPr lang="en-US" sz="2300" b="1" err="1">
                <a:latin typeface="Angsana New"/>
                <a:cs typeface="Angsana New"/>
              </a:rPr>
              <a:t>นั้นผ่าน</a:t>
            </a:r>
            <a:r>
              <a:rPr lang="en-US" sz="2300" b="1">
                <a:latin typeface="Angsana New"/>
                <a:cs typeface="Angsana New"/>
              </a:rPr>
              <a:t> Line </a:t>
            </a:r>
            <a:r>
              <a:rPr lang="en-US" sz="2300" b="1" err="1">
                <a:latin typeface="Angsana New"/>
                <a:cs typeface="Angsana New"/>
              </a:rPr>
              <a:t>ได้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และอาจมีการแจ้งเตือนเมื่อมีเหตุการณ์ผิดปกติ</a:t>
            </a:r>
            <a:r>
              <a:rPr lang="en-US" sz="2300" b="1">
                <a:latin typeface="Angsana New"/>
                <a:cs typeface="Angsana New"/>
              </a:rPr>
              <a:t> (</a:t>
            </a:r>
            <a:r>
              <a:rPr lang="en-US" sz="2300" b="1" err="1">
                <a:latin typeface="Angsana New"/>
                <a:cs typeface="Angsana New"/>
              </a:rPr>
              <a:t>เช่น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อุณหภูมิสูงเกินไป</a:t>
            </a:r>
            <a:r>
              <a:rPr lang="en-US" sz="2300" b="1">
                <a:latin typeface="Angsana New"/>
                <a:cs typeface="Angsana New"/>
              </a:rPr>
              <a:t>) </a:t>
            </a:r>
            <a:r>
              <a:rPr lang="en-US" sz="2300" b="1" err="1">
                <a:latin typeface="Angsana New"/>
                <a:cs typeface="Angsana New"/>
              </a:rPr>
              <a:t>ความชื้น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ความสั่น</a:t>
            </a:r>
            <a:endParaRPr lang="en-US" sz="2300">
              <a:latin typeface="Angsana New"/>
              <a:cs typeface="Angsana New"/>
            </a:endParaRPr>
          </a:p>
          <a:p>
            <a:pPr>
              <a:spcBef>
                <a:spcPts val="0"/>
              </a:spcBef>
            </a:pPr>
            <a:endParaRPr lang="en-US" sz="2300"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2. </a:t>
            </a:r>
            <a:r>
              <a:rPr lang="en-US" sz="2300" b="1" err="1">
                <a:latin typeface="Angsana New"/>
                <a:cs typeface="Angsana New"/>
              </a:rPr>
              <a:t>ใช้</a:t>
            </a:r>
            <a:r>
              <a:rPr lang="en-US" sz="2300" b="1">
                <a:latin typeface="Angsana New"/>
                <a:cs typeface="Angsana New"/>
              </a:rPr>
              <a:t> Line beacon </a:t>
            </a:r>
            <a:r>
              <a:rPr lang="en-US" sz="2300" b="1" err="1">
                <a:latin typeface="Angsana New"/>
                <a:cs typeface="Angsana New"/>
              </a:rPr>
              <a:t>นับจำนวนคนเข้า-ออก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เพื่อใช้พิจารณาว่าควรเชิญคนออกหรือไม่</a:t>
            </a:r>
            <a:endParaRPr lang="en-US" sz="2300">
              <a:latin typeface="Angsana New"/>
              <a:cs typeface="Angsana New"/>
            </a:endParaRPr>
          </a:p>
          <a:p>
            <a:pPr>
              <a:spcBef>
                <a:spcPts val="0"/>
              </a:spcBef>
            </a:pPr>
            <a:endParaRPr lang="en-US" sz="2300"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3. </a:t>
            </a:r>
            <a:r>
              <a:rPr lang="en-US" sz="2300" b="1" err="1">
                <a:latin typeface="Angsana New"/>
                <a:cs typeface="Angsana New"/>
              </a:rPr>
              <a:t>ใช้</a:t>
            </a:r>
            <a:r>
              <a:rPr lang="en-US" sz="2300" b="1">
                <a:latin typeface="Angsana New"/>
                <a:cs typeface="Angsana New"/>
              </a:rPr>
              <a:t>  AI ทำนายจำนวนผู้เข้าชมเพื่อเตรียมการในการจัดเจ้าหน้าที่ให้บริการทัน</a:t>
            </a:r>
            <a:endParaRPr lang="en-US" sz="2300">
              <a:latin typeface="Angsana New"/>
              <a:cs typeface="Angsana New"/>
            </a:endParaRPr>
          </a:p>
          <a:p>
            <a:endParaRPr lang="en-US" sz="230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1999" y="175783"/>
            <a:ext cx="4319309" cy="763525"/>
          </a:xfrm>
        </p:spPr>
        <p:txBody>
          <a:bodyPr>
            <a:normAutofit/>
          </a:bodyPr>
          <a:lstStyle/>
          <a:p>
            <a:r>
              <a:rPr lang="en-US" b="1"/>
              <a:t>Project Management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3322" y="1764771"/>
            <a:ext cx="7393706" cy="25566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1. </a:t>
            </a:r>
            <a:r>
              <a:rPr lang="en-US" sz="2300" b="1" err="1">
                <a:latin typeface="Angsana New"/>
                <a:cs typeface="Angsana New"/>
              </a:rPr>
              <a:t>เมื่อได้รับโจทย์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จะคุยกันว่ามีอะไรที่ต้องเชื่อมกันบ้างระหว่างแต่ละฝ่าย</a:t>
            </a:r>
            <a:endParaRPr lang="en-US" sz="2300" b="1">
              <a:latin typeface="Angsana New"/>
              <a:cs typeface="Angsana New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2. </a:t>
            </a:r>
            <a:r>
              <a:rPr lang="en-US" sz="2300" b="1" err="1">
                <a:latin typeface="Angsana New"/>
                <a:cs typeface="Angsana New"/>
              </a:rPr>
              <a:t>ให้ทุกคนรู้ขั้นตอนการทำงานของแต่ละฝ่ายเป็นข้อ</a:t>
            </a:r>
            <a:r>
              <a:rPr lang="en-US" sz="2300" b="1">
                <a:latin typeface="Angsana New"/>
                <a:cs typeface="Angsana New"/>
              </a:rPr>
              <a:t> ๆ</a:t>
            </a:r>
            <a:endParaRPr lang="en-US" sz="2300" b="1">
              <a:cs typeface="Calibri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3. </a:t>
            </a:r>
            <a:r>
              <a:rPr lang="en-US" sz="2300" b="1" err="1">
                <a:latin typeface="Angsana New"/>
                <a:cs typeface="Angsana New"/>
              </a:rPr>
              <a:t>มี</a:t>
            </a:r>
            <a:r>
              <a:rPr lang="en-US" sz="2300" b="1">
                <a:latin typeface="Angsana New"/>
                <a:cs typeface="Angsana New"/>
              </a:rPr>
              <a:t> check list </a:t>
            </a:r>
            <a:r>
              <a:rPr lang="en-US" sz="2300" b="1" err="1">
                <a:latin typeface="Angsana New"/>
                <a:cs typeface="Angsana New"/>
              </a:rPr>
              <a:t>งานที่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เสร็จ</a:t>
            </a:r>
            <a:r>
              <a:rPr lang="en-US" sz="2300" b="1">
                <a:latin typeface="Angsana New"/>
                <a:cs typeface="Angsana New"/>
              </a:rPr>
              <a:t>/</a:t>
            </a:r>
            <a:r>
              <a:rPr lang="en-US" sz="2300" b="1" err="1">
                <a:latin typeface="Angsana New"/>
                <a:cs typeface="Angsana New"/>
              </a:rPr>
              <a:t>ไม่เสร็จ</a:t>
            </a:r>
            <a:endParaRPr lang="en-US" sz="2300" b="1">
              <a:latin typeface="Angsana New"/>
              <a:cs typeface="Angsana New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4. ลำดับงานโดยดูจากสิ่งที่เราทำได้ก่อนแล้วการเชื่อมกันเป็นลำดับถัดไป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5. </a:t>
            </a:r>
            <a:r>
              <a:rPr lang="en-US" sz="2300" b="1" err="1">
                <a:latin typeface="Angsana New"/>
                <a:cs typeface="Angsana New"/>
              </a:rPr>
              <a:t>เรามองว่า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การแก้ปัญหาเชิง</a:t>
            </a:r>
            <a:r>
              <a:rPr lang="en-US" sz="2300" b="1">
                <a:latin typeface="Angsana New"/>
                <a:cs typeface="Angsana New"/>
              </a:rPr>
              <a:t> technical </a:t>
            </a:r>
            <a:r>
              <a:rPr lang="en-US" sz="2300" b="1" err="1">
                <a:latin typeface="Angsana New"/>
                <a:cs typeface="Angsana New"/>
              </a:rPr>
              <a:t>ที่ได้ผลดีที่สุดของที่นี่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คือ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การถามจากเพื่อน</a:t>
            </a:r>
            <a:r>
              <a:rPr lang="en-US" sz="2300" b="1">
                <a:latin typeface="Angsana New"/>
                <a:cs typeface="Angsana New"/>
              </a:rPr>
              <a:t> ๆ </a:t>
            </a:r>
            <a:r>
              <a:rPr lang="en-US" sz="2300" b="1" err="1">
                <a:latin typeface="Angsana New"/>
                <a:cs typeface="Angsana New"/>
              </a:rPr>
              <a:t>ที่ทำได้</a:t>
            </a:r>
            <a:endParaRPr lang="en-US" sz="2300" b="1">
              <a:latin typeface="Angsana New"/>
              <a:cs typeface="Angsana New"/>
            </a:endParaRPr>
          </a:p>
          <a:p>
            <a:pPr marL="0" indent="0">
              <a:buNone/>
            </a:pPr>
            <a:endParaRPr lang="en-US" sz="2300" b="1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A56F-6EF3-4D74-BA9D-C4093D09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ngsana New"/>
                <a:cs typeface="Angsana New"/>
              </a:rPr>
              <a:t>ข้อผิดพลาดในการจัดการ</a:t>
            </a:r>
            <a:r>
              <a:rPr lang="en-US" b="1">
                <a:latin typeface="Angsana New"/>
                <a:cs typeface="Angsana New"/>
              </a:rPr>
              <a:t> Project</a:t>
            </a:r>
            <a:endParaRPr lang="en-US">
              <a:latin typeface="Angsana New"/>
              <a:cs typeface="Angsana New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416C4-C2CA-49E8-854B-7B4167A75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407" y="1948081"/>
            <a:ext cx="7523103" cy="594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b="1">
                <a:latin typeface="Angsana New"/>
                <a:cs typeface="Angsana New"/>
              </a:rPr>
              <a:t>-   ไม่มีการกำหนดเวลาที่ชัดเจนว่าต้องหยุดแล้วดูกันตอนไหนและไม่ได้จัดการเมื่อถึงเวลา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b="1">
              <a:latin typeface="Angsana New"/>
              <a:cs typeface="Angsana New"/>
            </a:endParaRPr>
          </a:p>
          <a:p>
            <a:pPr marL="0" indent="0">
              <a:buNone/>
            </a:pPr>
            <a:endParaRPr lang="en-US" b="1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98906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058F-D387-4302-9212-E4819EBA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Ideal Outcome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065A-2340-481C-8922-46E8F63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756" y="1656940"/>
            <a:ext cx="7447621" cy="318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1. Feature </a:t>
            </a:r>
            <a:r>
              <a:rPr lang="en-US" sz="2300" b="1" err="1">
                <a:latin typeface="Angsana New"/>
                <a:cs typeface="Angsana New"/>
              </a:rPr>
              <a:t>รายงานข้อมูล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อุณหภูมิ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ความชื้น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ล่าสุดและจำนวนนักท่องเที่ยวในช่วง</a:t>
            </a:r>
            <a:r>
              <a:rPr lang="en-US" sz="2300" b="1">
                <a:latin typeface="Angsana New"/>
                <a:cs typeface="Angsana New"/>
              </a:rPr>
              <a:t> 1 </a:t>
            </a:r>
            <a:r>
              <a:rPr lang="en-US" sz="2300" b="1" err="1">
                <a:latin typeface="Angsana New"/>
                <a:cs typeface="Angsana New"/>
              </a:rPr>
              <a:t>ชั่วโมงที่ผ่านมาผ่านการพิมพ์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Admin_Mon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ในไลน์</a:t>
            </a:r>
            <a:endParaRPr lang="en-US" sz="2300">
              <a:latin typeface="Angsana New"/>
              <a:cs typeface="Angsana New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sz="2300">
              <a:latin typeface="Angsana New"/>
              <a:cs typeface="Angsana New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2. </a:t>
            </a:r>
            <a:r>
              <a:rPr lang="en-US" sz="2300" b="1" err="1">
                <a:latin typeface="Angsana New"/>
                <a:cs typeface="Angsana New"/>
              </a:rPr>
              <a:t>การแจ้งเตือนเมื่อมีคนเข้ามากกว่าคนออก</a:t>
            </a:r>
            <a:r>
              <a:rPr lang="en-US" sz="2300" b="1">
                <a:latin typeface="Angsana New"/>
                <a:cs typeface="Angsana New"/>
              </a:rPr>
              <a:t> 2 </a:t>
            </a:r>
            <a:r>
              <a:rPr lang="en-US" sz="2300" b="1" err="1">
                <a:latin typeface="Angsana New"/>
                <a:cs typeface="Angsana New"/>
              </a:rPr>
              <a:t>คน</a:t>
            </a:r>
            <a:r>
              <a:rPr lang="en-US" sz="2300" b="1">
                <a:latin typeface="Angsana New"/>
                <a:cs typeface="Angsana New"/>
              </a:rPr>
              <a:t> </a:t>
            </a:r>
            <a:r>
              <a:rPr lang="en-US" sz="2300" b="1" err="1">
                <a:latin typeface="Angsana New"/>
                <a:cs typeface="Angsana New"/>
              </a:rPr>
              <a:t>โดยใช้</a:t>
            </a:r>
            <a:r>
              <a:rPr lang="en-US" sz="2300" b="1">
                <a:latin typeface="Angsana New"/>
                <a:cs typeface="Angsana New"/>
              </a:rPr>
              <a:t> LINE Beacon </a:t>
            </a:r>
            <a:r>
              <a:rPr lang="en-US" sz="2300" b="1" err="1">
                <a:latin typeface="Angsana New"/>
                <a:cs typeface="Angsana New"/>
              </a:rPr>
              <a:t>ในการตรวจจับ</a:t>
            </a:r>
            <a:endParaRPr lang="en-US" sz="2300">
              <a:latin typeface="Angsana New"/>
              <a:cs typeface="Angsana New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sz="2300">
              <a:latin typeface="Angsana New"/>
              <a:cs typeface="Angsana New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2300" b="1">
                <a:latin typeface="Angsana New"/>
                <a:cs typeface="Angsana New"/>
              </a:rPr>
              <a:t>3. </a:t>
            </a:r>
            <a:r>
              <a:rPr lang="en-US" sz="2300" b="1" err="1">
                <a:latin typeface="Angsana New"/>
                <a:cs typeface="Angsana New"/>
              </a:rPr>
              <a:t>การทำนายจำนวนนักท่องเที่ยวใน</a:t>
            </a:r>
            <a:r>
              <a:rPr lang="en-US" sz="2300" b="1">
                <a:latin typeface="Angsana New"/>
                <a:cs typeface="Angsana New"/>
              </a:rPr>
              <a:t> 3 </a:t>
            </a:r>
            <a:r>
              <a:rPr lang="en-US" sz="2300" b="1" err="1">
                <a:latin typeface="Angsana New"/>
                <a:cs typeface="Angsana New"/>
              </a:rPr>
              <a:t>ชั่วโมงถัดไป</a:t>
            </a:r>
            <a:endParaRPr lang="en-US" sz="2300">
              <a:latin typeface="Angsana New"/>
              <a:cs typeface="Angsana New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sz="2300">
              <a:latin typeface="Angsana New"/>
              <a:cs typeface="Angsana New"/>
            </a:endParaRPr>
          </a:p>
          <a:p>
            <a:pPr marL="0" indent="0">
              <a:buNone/>
            </a:pPr>
            <a:endParaRPr lang="en-US" sz="230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88221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9C2E-38DC-4010-A1ED-49ADAF79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25" y="443407"/>
            <a:ext cx="2004323" cy="736132"/>
          </a:xfrm>
        </p:spPr>
        <p:txBody>
          <a:bodyPr>
            <a:normAutofit/>
          </a:bodyPr>
          <a:lstStyle/>
          <a:p>
            <a:r>
              <a:rPr lang="en-US" sz="3200" b="1" err="1">
                <a:latin typeface="Angsana New"/>
                <a:cs typeface="Angsana New"/>
              </a:rPr>
              <a:t>ไอเดียต่อยอด</a:t>
            </a:r>
            <a:endParaRPr lang="en-US" sz="3200">
              <a:latin typeface="Angsana New"/>
              <a:cs typeface="Angsana New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4907D-9499-4D77-9002-C7665C26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858" y="1403879"/>
            <a:ext cx="6113208" cy="987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err="1">
                <a:latin typeface="Angsana New"/>
                <a:cs typeface="Angsana New"/>
              </a:rPr>
              <a:t>ฝั่งเจ้าหน้าที่</a:t>
            </a:r>
            <a:endParaRPr lang="en-US" sz="2000"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Angsana New"/>
                <a:cs typeface="Angsana New"/>
              </a:rPr>
              <a:t>1. </a:t>
            </a:r>
            <a:r>
              <a:rPr lang="en-US" sz="2000" err="1">
                <a:latin typeface="Angsana New"/>
                <a:cs typeface="Angsana New"/>
              </a:rPr>
              <a:t>แจ้งเตือนอัตโนมัติเมื่อมี</a:t>
            </a:r>
            <a:r>
              <a:rPr lang="en-US" sz="2000">
                <a:latin typeface="Angsana New"/>
                <a:cs typeface="Angsana New"/>
              </a:rPr>
              <a:t> </a:t>
            </a:r>
            <a:r>
              <a:rPr lang="en-US" sz="2000" err="1">
                <a:latin typeface="Angsana New"/>
                <a:cs typeface="Angsana New"/>
              </a:rPr>
              <a:t>ค่าอุณหภูมิ</a:t>
            </a:r>
            <a:r>
              <a:rPr lang="en-US" sz="2000">
                <a:latin typeface="Angsana New"/>
                <a:cs typeface="Angsana New"/>
              </a:rPr>
              <a:t>/</a:t>
            </a:r>
            <a:r>
              <a:rPr lang="en-US" sz="2000" err="1">
                <a:latin typeface="Angsana New"/>
                <a:cs typeface="Angsana New"/>
              </a:rPr>
              <a:t>ความชื้น</a:t>
            </a:r>
            <a:r>
              <a:rPr lang="en-US" sz="2000">
                <a:latin typeface="Angsana New"/>
                <a:cs typeface="Angsana New"/>
              </a:rPr>
              <a:t>/</a:t>
            </a:r>
            <a:r>
              <a:rPr lang="en-US" sz="2000" err="1">
                <a:latin typeface="Angsana New"/>
                <a:cs typeface="Angsana New"/>
              </a:rPr>
              <a:t>การสั่นสะเทือนเกินกำหนด</a:t>
            </a:r>
            <a:endParaRPr lang="en-US" sz="2000">
              <a:latin typeface="Angsana New"/>
              <a:cs typeface="Angsana New"/>
            </a:endParaRPr>
          </a:p>
          <a:p>
            <a:pPr marL="0" indent="0">
              <a:buNone/>
            </a:pPr>
            <a:endParaRPr lang="en-US" sz="2000">
              <a:latin typeface="Angsana New"/>
              <a:cs typeface="Angsana New"/>
            </a:endParaRPr>
          </a:p>
          <a:p>
            <a:pPr marL="0" indent="0">
              <a:buNone/>
            </a:pPr>
            <a:endParaRPr lang="en-US" sz="2000">
              <a:latin typeface="Angsana New"/>
              <a:cs typeface="Angsana New"/>
            </a:endParaRPr>
          </a:p>
          <a:p>
            <a:pPr marL="0" indent="0">
              <a:buNone/>
            </a:pPr>
            <a:endParaRPr lang="en-US" sz="2000">
              <a:latin typeface="Angsana New"/>
              <a:cs typeface="Angsana New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C0178C1-B5CE-4E28-A6C2-7DFA8FB6ECC5}"/>
              </a:ext>
            </a:extLst>
          </p:cNvPr>
          <p:cNvSpPr txBox="1">
            <a:spLocks/>
          </p:cNvSpPr>
          <p:nvPr/>
        </p:nvSpPr>
        <p:spPr>
          <a:xfrm>
            <a:off x="2715211" y="2548317"/>
            <a:ext cx="6113208" cy="1850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u="sng" err="1">
                <a:latin typeface="Angsana New"/>
                <a:cs typeface="Angsana New"/>
              </a:rPr>
              <a:t>ฝั่งผู้เข้าชม</a:t>
            </a:r>
            <a:endParaRPr lang="en-US" sz="2000" err="1"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Angsana New"/>
                <a:cs typeface="Angsana New"/>
              </a:rPr>
              <a:t>1. </a:t>
            </a:r>
            <a:r>
              <a:rPr lang="en-US" sz="2000" err="1">
                <a:latin typeface="Angsana New"/>
                <a:cs typeface="Angsana New"/>
              </a:rPr>
              <a:t>ระบบแจ้งข้อมูลความช่วยเหลือแก่ผู้เข้าชม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Angsana New"/>
                <a:cs typeface="Angsana New"/>
              </a:rPr>
              <a:t>2. LINE Beacon </a:t>
            </a:r>
            <a:r>
              <a:rPr lang="en-US" sz="2000" err="1">
                <a:latin typeface="Angsana New"/>
                <a:cs typeface="Angsana New"/>
              </a:rPr>
              <a:t>ส่งข้อมูลสถานที่ให้กับผู้เข้าชม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Angsana New"/>
                <a:cs typeface="Angsana New"/>
              </a:rPr>
              <a:t>3. LINE Beacon </a:t>
            </a:r>
            <a:r>
              <a:rPr lang="en-US" sz="2000" err="1">
                <a:latin typeface="Angsana New"/>
                <a:cs typeface="Angsana New"/>
              </a:rPr>
              <a:t>เก็บภาพของคนที่ถ่ายรูปในโซนนั้นในฐานข้อมูล</a:t>
            </a:r>
            <a:r>
              <a:rPr lang="en-US" sz="2000">
                <a:latin typeface="Angsana New"/>
                <a:cs typeface="Angsana New"/>
              </a:rPr>
              <a:t> </a:t>
            </a:r>
            <a:r>
              <a:rPr lang="en-US" sz="2000" err="1">
                <a:latin typeface="Angsana New"/>
                <a:cs typeface="Angsana New"/>
              </a:rPr>
              <a:t>ซึ่งผู้ใช้สามารถขอดูภาพทั้งหมดในโซนนั้น</a:t>
            </a:r>
            <a:r>
              <a:rPr lang="en-US" sz="2000">
                <a:latin typeface="Angsana New"/>
                <a:cs typeface="Angsana New"/>
              </a:rPr>
              <a:t> </a:t>
            </a:r>
            <a:r>
              <a:rPr lang="en-US" sz="2000" err="1">
                <a:latin typeface="Angsana New"/>
                <a:cs typeface="Angsana New"/>
              </a:rPr>
              <a:t>เมื่ออยุ่ใน</a:t>
            </a:r>
            <a:r>
              <a:rPr lang="en-US" sz="2000">
                <a:latin typeface="Angsana New"/>
                <a:cs typeface="Angsana New"/>
              </a:rPr>
              <a:t> Beacon </a:t>
            </a:r>
            <a:r>
              <a:rPr lang="en-US" sz="2000" err="1">
                <a:latin typeface="Angsana New"/>
                <a:cs typeface="Angsana New"/>
              </a:rPr>
              <a:t>นั้น</a:t>
            </a:r>
            <a:r>
              <a:rPr lang="en-US" sz="2000">
                <a:latin typeface="Angsana New"/>
                <a:cs typeface="Angsana New"/>
              </a:rPr>
              <a:t> </a:t>
            </a:r>
            <a:r>
              <a:rPr lang="en-US" sz="2000" err="1">
                <a:latin typeface="Angsana New"/>
                <a:cs typeface="Angsana New"/>
              </a:rPr>
              <a:t>แล้วพิมพ์</a:t>
            </a:r>
            <a:r>
              <a:rPr lang="en-US" sz="2000">
                <a:latin typeface="Angsana New"/>
                <a:cs typeface="Angsana New"/>
              </a:rPr>
              <a:t> </a:t>
            </a:r>
            <a:r>
              <a:rPr lang="en-US" sz="2000" err="1">
                <a:latin typeface="Angsana New"/>
                <a:cs typeface="Angsana New"/>
              </a:rPr>
              <a:t>get_picture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Angsana New"/>
              <a:cs typeface="Angsana New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000" u="sng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41141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#include  PSU-Phuket</vt:lpstr>
      <vt:lpstr>Background</vt:lpstr>
      <vt:lpstr>สิ่งที่ทำให้โบราณสถานเสื่อมสภาพลง</vt:lpstr>
      <vt:lpstr>สิ่งที่ทำให้โบราณสถานเสื่อมสภาพลง</vt:lpstr>
      <vt:lpstr>Ideal Solution</vt:lpstr>
      <vt:lpstr>Project Management</vt:lpstr>
      <vt:lpstr>ข้อผิดพลาดในการจัดการ Project</vt:lpstr>
      <vt:lpstr>Ideal Outcome</vt:lpstr>
      <vt:lpstr>ไอเดียต่อยอด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 Master title style</dc:title>
  <dc:creator/>
  <cp:revision>1</cp:revision>
  <dcterms:created xsi:type="dcterms:W3CDTF">2017-08-01T15:40:51Z</dcterms:created>
  <dcterms:modified xsi:type="dcterms:W3CDTF">2019-01-11T04:25:56Z</dcterms:modified>
</cp:coreProperties>
</file>