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81" r:id="rId9"/>
    <p:sldId id="580" r:id="rId10"/>
    <p:sldId id="577" r:id="rId11"/>
    <p:sldId id="579" r:id="rId12"/>
    <p:sldId id="578" r:id="rId13"/>
    <p:sldId id="570"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5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15/07/2025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15/07/2025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15/07/2025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15/07/2025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15/07/2025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15/07/2025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15/07/2025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15/07/2025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mailto:phanisai109@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eaborn.pydata.org/" TargetMode="External"/><Relationship Id="rId2" Type="http://schemas.openxmlformats.org/officeDocument/2006/relationships/hyperlink" Target="https://scikit-learn.or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599609" y="679732"/>
            <a:ext cx="4779664" cy="1956974"/>
          </a:xfrm>
        </p:spPr>
        <p:txBody>
          <a:bodyPr vert="horz" lIns="91440" tIns="45720" rIns="91440" bIns="45720" rtlCol="0">
            <a:normAutofit/>
          </a:bodyPr>
          <a:lstStyle/>
          <a:p>
            <a:pPr algn="l"/>
            <a:r>
              <a:rPr lang="en-US" sz="4000" b="1" dirty="0"/>
              <a:t>Medical Inventory Optimization</a:t>
            </a:r>
            <a:endParaRPr lang="en-US" sz="4000" dirty="0">
              <a:latin typeface="Aptos"/>
            </a:endParaRPr>
          </a:p>
          <a:p>
            <a:pPr algn="l"/>
            <a:endParaRPr lang="en-US" sz="4000" b="1" kern="1200" dirty="0"/>
          </a:p>
        </p:txBody>
      </p:sp>
      <p:sp>
        <p:nvSpPr>
          <p:cNvPr id="3" name="Subtitle 2"/>
          <p:cNvSpPr>
            <a:spLocks noGrp="1"/>
          </p:cNvSpPr>
          <p:nvPr>
            <p:ph type="subTitle" idx="1"/>
          </p:nvPr>
        </p:nvSpPr>
        <p:spPr>
          <a:xfrm>
            <a:off x="525982" y="3961950"/>
            <a:ext cx="4171994" cy="1570170"/>
          </a:xfrm>
        </p:spPr>
        <p:txBody>
          <a:bodyPr vert="horz" lIns="91440" tIns="45720" rIns="91440" bIns="45720" rtlCol="0" anchor="t">
            <a:noAutofit/>
          </a:bodyPr>
          <a:lstStyle/>
          <a:p>
            <a:pPr algn="l">
              <a:spcAft>
                <a:spcPts val="600"/>
              </a:spcAft>
            </a:pPr>
            <a:r>
              <a:rPr lang="en-US" sz="1400" b="1" cap="all" dirty="0"/>
              <a:t>Presented By</a:t>
            </a:r>
            <a:endParaRPr lang="en-US" sz="1600" cap="all" dirty="0"/>
          </a:p>
          <a:p>
            <a:pPr algn="l">
              <a:spcAft>
                <a:spcPts val="600"/>
              </a:spcAft>
            </a:pPr>
            <a:r>
              <a:rPr lang="en-US" sz="1400" b="1" cap="all" dirty="0"/>
              <a:t>Student Name</a:t>
            </a:r>
            <a:r>
              <a:rPr lang="en-US" sz="1100" b="1" cap="all" dirty="0"/>
              <a:t>: </a:t>
            </a:r>
            <a:r>
              <a:rPr lang="en-US" sz="1400" b="1" cap="all" dirty="0"/>
              <a:t>R naga </a:t>
            </a:r>
            <a:r>
              <a:rPr lang="en-US" sz="1400" b="1" cap="all" dirty="0" err="1"/>
              <a:t>Sathyasai</a:t>
            </a:r>
            <a:r>
              <a:rPr lang="en-US" sz="1400" b="1" cap="all" dirty="0"/>
              <a:t> </a:t>
            </a:r>
            <a:r>
              <a:rPr lang="en-US" sz="1400" b="1" cap="all" dirty="0" err="1"/>
              <a:t>Sriphanindra</a:t>
            </a:r>
            <a:endParaRPr lang="en-US" sz="1400" b="1" cap="all" dirty="0"/>
          </a:p>
          <a:p>
            <a:pPr algn="l">
              <a:spcAft>
                <a:spcPts val="600"/>
              </a:spcAft>
            </a:pPr>
            <a:r>
              <a:rPr lang="en-US" sz="1400" b="1" cap="all" dirty="0"/>
              <a:t>College Name</a:t>
            </a:r>
            <a:r>
              <a:rPr lang="en-US" sz="1600" b="1" cap="all" dirty="0"/>
              <a:t>: </a:t>
            </a:r>
            <a:r>
              <a:rPr lang="en-US" sz="1400" b="1" cap="all" dirty="0" err="1"/>
              <a:t>Narasaraopeta</a:t>
            </a:r>
            <a:r>
              <a:rPr lang="en-US" sz="1400" b="1" cap="all" dirty="0"/>
              <a:t> engineering college</a:t>
            </a:r>
            <a:endParaRPr lang="en-US" sz="1600" b="1" cap="all" dirty="0"/>
          </a:p>
          <a:p>
            <a:pPr algn="l">
              <a:spcAft>
                <a:spcPts val="600"/>
              </a:spcAft>
            </a:pPr>
            <a:r>
              <a:rPr lang="en-US" sz="1400" b="1" cap="all" dirty="0"/>
              <a:t>Department</a:t>
            </a:r>
            <a:r>
              <a:rPr lang="en-US" sz="1600" b="1" cap="all" dirty="0"/>
              <a:t>: </a:t>
            </a:r>
            <a:r>
              <a:rPr lang="en-US" sz="1400" b="1" cap="all" dirty="0"/>
              <a:t>Computer science </a:t>
            </a:r>
            <a:endParaRPr lang="en-US" sz="1600" b="1" cap="all" dirty="0"/>
          </a:p>
          <a:p>
            <a:pPr algn="l">
              <a:spcAft>
                <a:spcPts val="600"/>
              </a:spcAft>
            </a:pPr>
            <a:r>
              <a:rPr lang="en-US" sz="1400" b="1" cap="all" dirty="0"/>
              <a:t>Email ID</a:t>
            </a:r>
            <a:r>
              <a:rPr lang="en-US" sz="1600" b="1" cap="all" dirty="0"/>
              <a:t>: </a:t>
            </a:r>
            <a:r>
              <a:rPr lang="en-US" sz="1400" b="1" dirty="0">
                <a:hlinkClick r:id="rId2"/>
              </a:rPr>
              <a:t>phanisai109@gmail.com</a:t>
            </a:r>
            <a:endParaRPr lang="en-US" sz="1600" b="1" cap="all" dirty="0"/>
          </a:p>
          <a:p>
            <a:pPr algn="l">
              <a:spcAft>
                <a:spcPts val="600"/>
              </a:spcAft>
            </a:pPr>
            <a:r>
              <a:rPr lang="en-US" sz="1400" b="1" cap="all" dirty="0"/>
              <a:t>AICTE Student ID</a:t>
            </a:r>
            <a:r>
              <a:rPr lang="en-US" sz="1600" b="1" cap="all" dirty="0"/>
              <a:t>:</a:t>
            </a:r>
            <a:r>
              <a:rPr lang="en-IN" sz="1400" dirty="0"/>
              <a:t>STU655079c2e3e271699772866</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39861" y="680398"/>
            <a:ext cx="5210251" cy="538662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000" dirty="0">
                <a:latin typeface="Arial" panose="020B0604020202020204" pitchFamily="34" charset="0"/>
                <a:cs typeface="Arial" panose="020B0604020202020204" pitchFamily="34" charset="0"/>
              </a:rPr>
              <a:t> Inventory data can reveal inefficiencies and optimization opportunities</a:t>
            </a:r>
          </a:p>
          <a:p>
            <a:r>
              <a:rPr lang="en-US" sz="2000" dirty="0">
                <a:latin typeface="Arial" panose="020B0604020202020204" pitchFamily="34" charset="0"/>
                <a:cs typeface="Arial" panose="020B0604020202020204" pitchFamily="34" charset="0"/>
              </a:rPr>
              <a:t>Simple Python tools like Pandas, Seaborn, and Scikit-learn enable powerful analysis</a:t>
            </a:r>
          </a:p>
          <a:p>
            <a:r>
              <a:rPr lang="en-US" sz="2000" dirty="0">
                <a:latin typeface="Arial" panose="020B0604020202020204" pitchFamily="34" charset="0"/>
                <a:cs typeface="Arial" panose="020B0604020202020204" pitchFamily="34" charset="0"/>
              </a:rPr>
              <a:t>Data-driven insights empower departments to make cost-effective inventory decisions</a:t>
            </a: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530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a:spcBef>
                <a:spcPct val="20000"/>
              </a:spcBef>
              <a:spcAft>
                <a:spcPts val="600"/>
              </a:spcAft>
            </a:pPr>
            <a:r>
              <a:rPr lang="en-US" sz="2000" dirty="0">
                <a:latin typeface="Arial" panose="020B0604020202020204" pitchFamily="34" charset="0"/>
                <a:ea typeface="Calibri" panose="020F0502020204030204" pitchFamily="34" charset="0"/>
                <a:cs typeface="Arial" panose="020B0604020202020204" pitchFamily="34" charset="0"/>
              </a:rPr>
              <a:t>Add demand </a:t>
            </a:r>
            <a:r>
              <a:rPr lang="en-US" sz="2000" dirty="0" err="1">
                <a:latin typeface="Arial" panose="020B0604020202020204" pitchFamily="34" charset="0"/>
                <a:ea typeface="Calibri" panose="020F0502020204030204" pitchFamily="34" charset="0"/>
                <a:cs typeface="Arial" panose="020B0604020202020204" pitchFamily="34" charset="0"/>
              </a:rPr>
              <a:t>forcasting</a:t>
            </a:r>
            <a:r>
              <a:rPr lang="en-US" sz="2000" dirty="0">
                <a:latin typeface="Arial" panose="020B0604020202020204" pitchFamily="34" charset="0"/>
                <a:ea typeface="Calibri" panose="020F0502020204030204" pitchFamily="34" charset="0"/>
                <a:cs typeface="Arial" panose="020B0604020202020204" pitchFamily="34" charset="0"/>
              </a:rPr>
              <a:t> using time series models.</a:t>
            </a:r>
          </a:p>
          <a:p>
            <a:pPr>
              <a:spcBef>
                <a:spcPct val="20000"/>
              </a:spcBef>
              <a:spcAft>
                <a:spcPts val="600"/>
              </a:spcAft>
            </a:pPr>
            <a:r>
              <a:rPr lang="en-US" sz="2000" dirty="0">
                <a:latin typeface="Arial" panose="020B0604020202020204" pitchFamily="34" charset="0"/>
                <a:ea typeface="Calibri" panose="020F0502020204030204" pitchFamily="34" charset="0"/>
                <a:cs typeface="Arial" panose="020B0604020202020204" pitchFamily="34" charset="0"/>
              </a:rPr>
              <a:t>Automate </a:t>
            </a:r>
            <a:r>
              <a:rPr lang="en-US" sz="2000" dirty="0" err="1">
                <a:latin typeface="Arial" panose="020B0604020202020204" pitchFamily="34" charset="0"/>
                <a:ea typeface="Calibri" panose="020F0502020204030204" pitchFamily="34" charset="0"/>
                <a:cs typeface="Arial" panose="020B0604020202020204" pitchFamily="34" charset="0"/>
              </a:rPr>
              <a:t>alurts</a:t>
            </a:r>
            <a:r>
              <a:rPr lang="en-US" sz="2000" dirty="0">
                <a:latin typeface="Arial" panose="020B0604020202020204" pitchFamily="34" charset="0"/>
                <a:ea typeface="Calibri" panose="020F0502020204030204" pitchFamily="34" charset="0"/>
                <a:cs typeface="Arial" panose="020B0604020202020204" pitchFamily="34" charset="0"/>
              </a:rPr>
              <a:t> for reorder points.</a:t>
            </a:r>
          </a:p>
          <a:p>
            <a:pPr>
              <a:spcBef>
                <a:spcPct val="20000"/>
              </a:spcBef>
              <a:spcAft>
                <a:spcPts val="600"/>
              </a:spcAft>
            </a:pPr>
            <a:r>
              <a:rPr lang="en-US" sz="2000" dirty="0">
                <a:latin typeface="Arial" panose="020B0604020202020204" pitchFamily="34" charset="0"/>
                <a:ea typeface="Calibri" panose="020F0502020204030204" pitchFamily="34" charset="0"/>
                <a:cs typeface="Arial" panose="020B0604020202020204" pitchFamily="34" charset="0"/>
              </a:rPr>
              <a:t>Develops a live dashboard using </a:t>
            </a:r>
            <a:r>
              <a:rPr lang="en-US" sz="2000" dirty="0" err="1">
                <a:latin typeface="Arial" panose="020B0604020202020204" pitchFamily="34" charset="0"/>
                <a:ea typeface="Calibri" panose="020F0502020204030204" pitchFamily="34" charset="0"/>
                <a:cs typeface="Arial" panose="020B0604020202020204" pitchFamily="34" charset="0"/>
              </a:rPr>
              <a:t>streamlit</a:t>
            </a:r>
            <a:r>
              <a:rPr lang="en-US" sz="2000" dirty="0">
                <a:latin typeface="Arial" panose="020B0604020202020204" pitchFamily="34" charset="0"/>
                <a:ea typeface="Calibri" panose="020F0502020204030204" pitchFamily="34" charset="0"/>
                <a:cs typeface="Arial" panose="020B0604020202020204" pitchFamily="34" charset="0"/>
              </a:rPr>
              <a:t>.</a:t>
            </a:r>
          </a:p>
          <a:p>
            <a:pPr>
              <a:spcBef>
                <a:spcPct val="20000"/>
              </a:spcBef>
              <a:spcAft>
                <a:spcPts val="600"/>
              </a:spcAft>
            </a:pPr>
            <a:r>
              <a:rPr lang="en-US" sz="2000" dirty="0">
                <a:latin typeface="Arial" panose="020B0604020202020204" pitchFamily="34" charset="0"/>
                <a:ea typeface="Calibri" panose="020F0502020204030204" pitchFamily="34" charset="0"/>
                <a:cs typeface="Arial" panose="020B0604020202020204" pitchFamily="34" charset="0"/>
              </a:rPr>
              <a:t>Integrate with hospital databases </a:t>
            </a:r>
            <a:r>
              <a:rPr lang="en-US" sz="2000" dirty="0" err="1">
                <a:latin typeface="Arial" panose="020B0604020202020204" pitchFamily="34" charset="0"/>
                <a:ea typeface="Calibri" panose="020F0502020204030204" pitchFamily="34" charset="0"/>
                <a:cs typeface="Arial" panose="020B0604020202020204" pitchFamily="34" charset="0"/>
              </a:rPr>
              <a:t>folr</a:t>
            </a:r>
            <a:r>
              <a:rPr lang="en-US" sz="2000" dirty="0">
                <a:latin typeface="Arial" panose="020B0604020202020204" pitchFamily="34" charset="0"/>
                <a:ea typeface="Calibri" panose="020F0502020204030204" pitchFamily="34" charset="0"/>
                <a:cs typeface="Arial" panose="020B0604020202020204" pitchFamily="34" charset="0"/>
              </a:rPr>
              <a:t> </a:t>
            </a:r>
            <a:r>
              <a:rPr lang="en-US" sz="2000" dirty="0" err="1">
                <a:latin typeface="Arial" panose="020B0604020202020204" pitchFamily="34" charset="0"/>
                <a:ea typeface="Calibri" panose="020F0502020204030204" pitchFamily="34" charset="0"/>
                <a:cs typeface="Arial" panose="020B0604020202020204" pitchFamily="34" charset="0"/>
              </a:rPr>
              <a:t>realtime</a:t>
            </a:r>
            <a:r>
              <a:rPr lang="en-US" sz="2000" dirty="0">
                <a:latin typeface="Arial" panose="020B0604020202020204" pitchFamily="34" charset="0"/>
                <a:ea typeface="Calibri" panose="020F0502020204030204" pitchFamily="34" charset="0"/>
                <a:cs typeface="Arial" panose="020B0604020202020204" pitchFamily="34" charset="0"/>
              </a:rPr>
              <a:t> data.</a:t>
            </a:r>
          </a:p>
        </p:txBody>
      </p:sp>
    </p:spTree>
    <p:extLst>
      <p:ext uri="{BB962C8B-B14F-4D97-AF65-F5344CB8AC3E}">
        <p14:creationId xmlns:p14="http://schemas.microsoft.com/office/powerpoint/2010/main" val="374419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US" sz="2000" dirty="0">
                <a:latin typeface="Arial" panose="020B0604020202020204" pitchFamily="34" charset="0"/>
                <a:cs typeface="Arial" panose="020B0604020202020204" pitchFamily="34" charset="0"/>
              </a:rPr>
              <a:t>Python Software Foundation. </a:t>
            </a:r>
            <a:r>
              <a:rPr lang="en-US" sz="2000" i="1" dirty="0">
                <a:latin typeface="Arial" panose="020B0604020202020204" pitchFamily="34" charset="0"/>
                <a:cs typeface="Arial" panose="020B0604020202020204" pitchFamily="34" charset="0"/>
              </a:rPr>
              <a:t>Python Language Reference, version 3.10.</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Wes McKinney. </a:t>
            </a:r>
            <a:r>
              <a:rPr lang="en-US" sz="2000" i="1" dirty="0">
                <a:latin typeface="Arial" panose="020B0604020202020204" pitchFamily="34" charset="0"/>
                <a:cs typeface="Arial" panose="020B0604020202020204" pitchFamily="34" charset="0"/>
              </a:rPr>
              <a:t>Python for Data Analysis: Data Wrangling with Pandas, NumPy,  and </a:t>
            </a:r>
            <a:r>
              <a:rPr lang="en-US" sz="2000" i="1" dirty="0" err="1">
                <a:latin typeface="Arial" panose="020B0604020202020204" pitchFamily="34" charset="0"/>
                <a:cs typeface="Arial" panose="020B0604020202020204" pitchFamily="34" charset="0"/>
              </a:rPr>
              <a:t>ipython</a:t>
            </a:r>
            <a:r>
              <a:rPr lang="en-US" sz="2000" i="1" dirty="0">
                <a:latin typeface="Arial" panose="020B0604020202020204" pitchFamily="34" charset="0"/>
                <a:cs typeface="Arial" panose="020B0604020202020204" pitchFamily="34" charset="0"/>
              </a:rPr>
              <a:t>, 2</a:t>
            </a:r>
            <a:r>
              <a:rPr lang="en-US" sz="2000" i="1" baseline="30000" dirty="0">
                <a:latin typeface="Arial" panose="020B0604020202020204" pitchFamily="34" charset="0"/>
                <a:cs typeface="Arial" panose="020B0604020202020204" pitchFamily="34" charset="0"/>
              </a:rPr>
              <a:t>nd</a:t>
            </a:r>
            <a:r>
              <a:rPr lang="en-US" sz="2000" i="1" dirty="0">
                <a:latin typeface="Arial" panose="020B0604020202020204" pitchFamily="34" charset="0"/>
                <a:cs typeface="Arial" panose="020B0604020202020204" pitchFamily="34" charset="0"/>
              </a:rPr>
              <a:t> edition.</a:t>
            </a:r>
          </a:p>
          <a:p>
            <a:r>
              <a:rPr lang="en-US" sz="2000" dirty="0">
                <a:latin typeface="Arial" panose="020B0604020202020204" pitchFamily="34" charset="0"/>
                <a:cs typeface="Arial" panose="020B0604020202020204" pitchFamily="34" charset="0"/>
              </a:rPr>
              <a:t> Scikit-learn Developers. </a:t>
            </a:r>
            <a:r>
              <a:rPr lang="en-US" sz="2000" i="1" dirty="0">
                <a:latin typeface="Arial" panose="020B0604020202020204" pitchFamily="34" charset="0"/>
                <a:cs typeface="Arial" panose="020B0604020202020204" pitchFamily="34" charset="0"/>
              </a:rPr>
              <a:t>Scikit-learn: Machine Learning in Python. </a:t>
            </a:r>
            <a:r>
              <a:rPr lang="en-US" sz="2000" i="1" dirty="0">
                <a:latin typeface="Arial" panose="020B0604020202020204" pitchFamily="34" charset="0"/>
                <a:cs typeface="Arial" panose="020B0604020202020204" pitchFamily="34" charset="0"/>
                <a:hlinkClick r:id="rId2"/>
              </a:rPr>
              <a:t>https</a:t>
            </a:r>
            <a:r>
              <a:rPr lang="en-IN" sz="2000" dirty="0">
                <a:latin typeface="Arial" panose="020B0604020202020204" pitchFamily="34" charset="0"/>
                <a:cs typeface="Arial" panose="020B0604020202020204" pitchFamily="34" charset="0"/>
                <a:hlinkClick r:id="rId2"/>
              </a:rPr>
              <a:t>://scikit-learn.org</a:t>
            </a:r>
            <a:endParaRPr lang="en-IN"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Michael Waskom et al. </a:t>
            </a:r>
            <a:r>
              <a:rPr lang="en-US" sz="2000" i="1" dirty="0">
                <a:latin typeface="Arial" panose="020B0604020202020204" pitchFamily="34" charset="0"/>
                <a:cs typeface="Arial" panose="020B0604020202020204" pitchFamily="34" charset="0"/>
              </a:rPr>
              <a:t>Seaborn: Statistical Data Visualization.</a:t>
            </a:r>
            <a:r>
              <a:rPr lang="en-US" sz="2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hlinkClick r:id="rId3"/>
              </a:rPr>
              <a:t>https://seaborn.pydata.org</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Kaggle. </a:t>
            </a:r>
            <a:r>
              <a:rPr lang="en-US" sz="2000" i="1" dirty="0">
                <a:latin typeface="Arial" panose="020B0604020202020204" pitchFamily="34" charset="0"/>
                <a:cs typeface="Arial" panose="020B0604020202020204" pitchFamily="34" charset="0"/>
              </a:rPr>
              <a:t>Medical Inventory Optimization Dataset</a:t>
            </a:r>
            <a:endParaRPr lang="en-US" sz="2000" dirty="0">
              <a:latin typeface="Arial" panose="020B0604020202020204" pitchFamily="34" charset="0"/>
              <a:cs typeface="Arial" panose="020B0604020202020204" pitchFamily="34" charset="0"/>
            </a:endParaRPr>
          </a:p>
          <a:p>
            <a:pPr marL="0" indent="0">
              <a:buNone/>
            </a:pPr>
            <a:r>
              <a:rPr lang="en-IN" sz="2000" dirty="0">
                <a:latin typeface="Arial" panose="020B0604020202020204" pitchFamily="34" charset="0"/>
                <a:cs typeface="Arial" panose="020B0604020202020204" pitchFamily="34" charset="0"/>
              </a:rPr>
              <a:t>GitHub Link:</a:t>
            </a:r>
            <a:r>
              <a:rPr lang="en-IN" sz="2000" dirty="0">
                <a:solidFill>
                  <a:srgbClr val="0070C0"/>
                </a:solidFill>
                <a:latin typeface="Arial" panose="020B0604020202020204" pitchFamily="34" charset="0"/>
                <a:cs typeface="Arial" panose="020B0604020202020204" pitchFamily="34" charset="0"/>
              </a:rPr>
              <a:t> https://github.com/Saiphani29/medical-inventory-optimizion</a:t>
            </a:r>
            <a:endParaRPr lang="en-IN" sz="2000" u="sng" dirty="0">
              <a:solidFill>
                <a:srgbClr val="0070C0"/>
              </a:solidFill>
              <a:latin typeface="Arial" panose="020B0604020202020204" pitchFamily="34" charset="0"/>
              <a:cs typeface="Arial" panose="020B0604020202020204" pitchFamily="34" charset="0"/>
            </a:endParaRPr>
          </a:p>
          <a:p>
            <a:pPr marL="0" indent="0">
              <a:buNone/>
            </a:pPr>
            <a:endParaRPr lang="en-IN" sz="2000" u="sng" dirty="0">
              <a:solidFill>
                <a:srgbClr val="0070C0"/>
              </a:solidFill>
              <a:latin typeface="Arial" panose="020B0604020202020204" pitchFamily="34" charset="0"/>
              <a:cs typeface="Arial" panose="020B0604020202020204" pitchFamily="34" charset="0"/>
            </a:endParaRP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170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endParaRPr lang="en-US" sz="2200" dirty="0">
              <a:latin typeface="Arial"/>
              <a:cs typeface="Arial"/>
            </a:endParaRP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Problem Statement</a:t>
            </a:r>
            <a:endParaRPr lang="en-US" sz="5400"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latin typeface="Arial" panose="020B0604020202020204" pitchFamily="34" charset="0"/>
                <a:cs typeface="Arial" panose="020B0604020202020204" pitchFamily="34" charset="0"/>
              </a:rPr>
              <a:t>Hospitals face challenges in managing large-scale medical inventories, especially with varied drug types, return rates, and cost discrepancies. Manual oversight often leads to overstocking, expiry-related losses, and missed reorder opportunities. A data-driven approach is needed to optimize stock, reduce waste, and improve departmental efficiency.</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Proposed Solution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000" dirty="0">
                <a:latin typeface="Arial" panose="020B0604020202020204" pitchFamily="34" charset="0"/>
                <a:cs typeface="Arial" panose="020B0604020202020204" pitchFamily="34" charset="0"/>
              </a:rPr>
              <a:t> A Python-based system that:</a:t>
            </a:r>
          </a:p>
          <a:p>
            <a:r>
              <a:rPr lang="en-US" sz="2000" dirty="0">
                <a:latin typeface="Arial" panose="020B0604020202020204" pitchFamily="34" charset="0"/>
                <a:cs typeface="Arial" panose="020B0604020202020204" pitchFamily="34" charset="0"/>
              </a:rPr>
              <a:t>Cleans and preprocesses inventory data</a:t>
            </a:r>
          </a:p>
          <a:p>
            <a:r>
              <a:rPr lang="en-US" sz="2000" dirty="0">
                <a:latin typeface="Arial" panose="020B0604020202020204" pitchFamily="34" charset="0"/>
                <a:cs typeface="Arial" panose="020B0604020202020204" pitchFamily="34" charset="0"/>
              </a:rPr>
              <a:t>Identifies missing/duplicate records</a:t>
            </a:r>
          </a:p>
          <a:p>
            <a:r>
              <a:rPr lang="en-US" sz="2000" dirty="0">
                <a:latin typeface="Arial" panose="020B0604020202020204" pitchFamily="34" charset="0"/>
                <a:cs typeface="Arial" panose="020B0604020202020204" pitchFamily="34" charset="0"/>
              </a:rPr>
              <a:t>Visualizes key inventory trends</a:t>
            </a:r>
          </a:p>
          <a:p>
            <a:r>
              <a:rPr lang="en-US" sz="2000" dirty="0">
                <a:latin typeface="Arial" panose="020B0604020202020204" pitchFamily="34" charset="0"/>
                <a:cs typeface="Arial" panose="020B0604020202020204" pitchFamily="34" charset="0"/>
              </a:rPr>
              <a:t>Applies feature scaling and variance filtering</a:t>
            </a:r>
          </a:p>
          <a:p>
            <a:r>
              <a:rPr lang="en-US" sz="2000" dirty="0">
                <a:latin typeface="Arial" panose="020B0604020202020204" pitchFamily="34" charset="0"/>
                <a:cs typeface="Arial" panose="020B0604020202020204" pitchFamily="34" charset="0"/>
              </a:rPr>
              <a:t>Helps departments make informed stock-related decisions</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ntent Placeholder 10">
            <a:extLst>
              <a:ext uri="{FF2B5EF4-FFF2-40B4-BE49-F238E27FC236}">
                <a16:creationId xmlns:a16="http://schemas.microsoft.com/office/drawing/2014/main" id="{E6BB3B41-A26A-2967-62F7-79C1F149542B}"/>
              </a:ext>
            </a:extLst>
          </p:cNvPr>
          <p:cNvSpPr>
            <a:spLocks noGrp="1"/>
          </p:cNvSpPr>
          <p:nvPr>
            <p:ph idx="1"/>
          </p:nvPr>
        </p:nvSpPr>
        <p:spPr/>
        <p:txBody>
          <a:bodyPr>
            <a:normAutofit/>
          </a:bodyPr>
          <a:lstStyle/>
          <a:p>
            <a:r>
              <a:rPr lang="en-IN" sz="2400" b="1" dirty="0">
                <a:latin typeface="Arial" panose="020B0604020202020204" pitchFamily="34" charset="0"/>
                <a:cs typeface="Arial" panose="020B0604020202020204" pitchFamily="34" charset="0"/>
              </a:rPr>
              <a:t>Language</a:t>
            </a:r>
            <a:r>
              <a:rPr lang="en-IN" sz="2400" dirty="0">
                <a:latin typeface="Arial" panose="020B0604020202020204" pitchFamily="34" charset="0"/>
                <a:cs typeface="Arial" panose="020B0604020202020204" pitchFamily="34" charset="0"/>
              </a:rPr>
              <a:t>: Python (Pandas, NumPy, Seaborn, Matplotlib, Scikit-learn).</a:t>
            </a:r>
          </a:p>
          <a:p>
            <a:r>
              <a:rPr lang="en-IN" sz="2400" b="1" dirty="0">
                <a:latin typeface="Arial" panose="020B0604020202020204" pitchFamily="34" charset="0"/>
                <a:cs typeface="Arial" panose="020B0604020202020204" pitchFamily="34" charset="0"/>
              </a:rPr>
              <a:t>Steps Followed:</a:t>
            </a:r>
            <a:endParaRPr lang="en-IN" sz="2400" dirty="0">
              <a:latin typeface="Arial" panose="020B0604020202020204" pitchFamily="34" charset="0"/>
              <a:cs typeface="Arial" panose="020B0604020202020204" pitchFamily="34" charset="0"/>
            </a:endParaRPr>
          </a:p>
          <a:p>
            <a:pPr lvl="1"/>
            <a:r>
              <a:rPr lang="en-IN" sz="2000" dirty="0">
                <a:latin typeface="Arial" panose="020B0604020202020204" pitchFamily="34" charset="0"/>
                <a:cs typeface="Arial" panose="020B0604020202020204" pitchFamily="34" charset="0"/>
              </a:rPr>
              <a:t>Data Loading and Cleaning.</a:t>
            </a:r>
          </a:p>
          <a:p>
            <a:pPr lvl="1"/>
            <a:r>
              <a:rPr lang="en-IN" sz="2000" dirty="0">
                <a:latin typeface="Arial" panose="020B0604020202020204" pitchFamily="34" charset="0"/>
                <a:cs typeface="Arial" panose="020B0604020202020204" pitchFamily="34" charset="0"/>
              </a:rPr>
              <a:t>Missing &amp; Duplicate Value Handling.</a:t>
            </a:r>
          </a:p>
          <a:p>
            <a:pPr lvl="1"/>
            <a:r>
              <a:rPr lang="en-IN" sz="2000" dirty="0">
                <a:latin typeface="Arial" panose="020B0604020202020204" pitchFamily="34" charset="0"/>
                <a:cs typeface="Arial" panose="020B0604020202020204" pitchFamily="34" charset="0"/>
              </a:rPr>
              <a:t>Visualizations (Bar, Pie, Scatter, Box, Violin).</a:t>
            </a:r>
          </a:p>
          <a:p>
            <a:pPr lvl="1"/>
            <a:r>
              <a:rPr lang="en-IN" sz="2000" dirty="0">
                <a:latin typeface="Arial" panose="020B0604020202020204" pitchFamily="34" charset="0"/>
                <a:cs typeface="Arial" panose="020B0604020202020204" pitchFamily="34" charset="0"/>
              </a:rPr>
              <a:t>Normalization using </a:t>
            </a:r>
            <a:r>
              <a:rPr lang="en-IN" sz="2000" dirty="0" err="1">
                <a:latin typeface="Arial" panose="020B0604020202020204" pitchFamily="34" charset="0"/>
                <a:cs typeface="Arial" panose="020B0604020202020204" pitchFamily="34" charset="0"/>
              </a:rPr>
              <a:t>MinMaxScaler</a:t>
            </a:r>
            <a:r>
              <a:rPr lang="en-IN" sz="2000" dirty="0">
                <a:latin typeface="Arial" panose="020B0604020202020204" pitchFamily="34" charset="0"/>
                <a:cs typeface="Arial" panose="020B0604020202020204" pitchFamily="34" charset="0"/>
              </a:rPr>
              <a:t>.</a:t>
            </a:r>
          </a:p>
          <a:p>
            <a:pPr lvl="1"/>
            <a:r>
              <a:rPr lang="en-IN" sz="2000" dirty="0">
                <a:latin typeface="Arial" panose="020B0604020202020204" pitchFamily="34" charset="0"/>
                <a:cs typeface="Arial" panose="020B0604020202020204" pitchFamily="34" charset="0"/>
              </a:rPr>
              <a:t>Feature Selection using </a:t>
            </a:r>
            <a:r>
              <a:rPr lang="en-IN" sz="2000" dirty="0" err="1">
                <a:latin typeface="Arial" panose="020B0604020202020204" pitchFamily="34" charset="0"/>
                <a:cs typeface="Arial" panose="020B0604020202020204" pitchFamily="34" charset="0"/>
              </a:rPr>
              <a:t>VarianceThreshold</a:t>
            </a:r>
            <a:r>
              <a:rPr lang="en-IN" sz="2000" dirty="0">
                <a:latin typeface="Arial" panose="020B0604020202020204" pitchFamily="34" charset="0"/>
                <a:cs typeface="Arial" panose="020B0604020202020204" pitchFamily="34" charset="0"/>
              </a:rPr>
              <a:t>.</a:t>
            </a:r>
          </a:p>
          <a:p>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r>
              <a:rPr lang="en-IN" sz="2000" b="1" dirty="0">
                <a:latin typeface="Arial" panose="020B0604020202020204" pitchFamily="34" charset="0"/>
                <a:cs typeface="Arial" panose="020B0604020202020204" pitchFamily="34" charset="0"/>
              </a:rPr>
              <a:t>Feature Selection:</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VarianceThreshold</a:t>
            </a:r>
            <a:r>
              <a:rPr lang="en-IN" sz="2000" dirty="0">
                <a:latin typeface="Arial" panose="020B0604020202020204" pitchFamily="34" charset="0"/>
                <a:cs typeface="Arial" panose="020B0604020202020204" pitchFamily="34" charset="0"/>
              </a:rPr>
              <a:t> to eliminate low-information features</a:t>
            </a:r>
          </a:p>
          <a:p>
            <a:r>
              <a:rPr lang="en-IN" sz="2000" b="1" dirty="0">
                <a:latin typeface="Arial" panose="020B0604020202020204" pitchFamily="34" charset="0"/>
                <a:cs typeface="Arial" panose="020B0604020202020204" pitchFamily="34" charset="0"/>
              </a:rPr>
              <a:t>Scaling:</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MinMaxScaler</a:t>
            </a:r>
            <a:r>
              <a:rPr lang="en-IN" sz="2000" dirty="0">
                <a:latin typeface="Arial" panose="020B0604020202020204" pitchFamily="34" charset="0"/>
                <a:cs typeface="Arial" panose="020B0604020202020204" pitchFamily="34" charset="0"/>
              </a:rPr>
              <a:t> for numerical normalization</a:t>
            </a:r>
          </a:p>
          <a:p>
            <a:r>
              <a:rPr lang="en-IN" sz="2000" b="1" dirty="0">
                <a:latin typeface="Arial" panose="020B0604020202020204" pitchFamily="34" charset="0"/>
                <a:cs typeface="Arial" panose="020B0604020202020204" pitchFamily="34" charset="0"/>
              </a:rPr>
              <a:t>Binning:</a:t>
            </a:r>
            <a:r>
              <a:rPr lang="en-IN" sz="2000" dirty="0">
                <a:latin typeface="Arial" panose="020B0604020202020204" pitchFamily="34" charset="0"/>
                <a:cs typeface="Arial" panose="020B0604020202020204" pitchFamily="34" charset="0"/>
              </a:rPr>
              <a:t> Cost segmentation into ranges (0–25, 25–50, etc.)</a:t>
            </a:r>
          </a:p>
          <a:p>
            <a:r>
              <a:rPr lang="en-IN" sz="2000" b="1" dirty="0">
                <a:latin typeface="Arial" panose="020B0604020202020204" pitchFamily="34" charset="0"/>
                <a:cs typeface="Arial" panose="020B0604020202020204" pitchFamily="34" charset="0"/>
              </a:rPr>
              <a:t>Visualization:</a:t>
            </a:r>
            <a:r>
              <a:rPr lang="en-IN" sz="2000" dirty="0">
                <a:latin typeface="Arial" panose="020B0604020202020204" pitchFamily="34" charset="0"/>
                <a:cs typeface="Arial" panose="020B0604020202020204" pitchFamily="34" charset="0"/>
              </a:rPr>
              <a:t> Insights via seaborn/matplotlib</a:t>
            </a:r>
          </a:p>
          <a:p>
            <a:r>
              <a:rPr lang="en-IN" sz="2000" b="1" dirty="0">
                <a:latin typeface="Arial" panose="020B0604020202020204" pitchFamily="34" charset="0"/>
                <a:cs typeface="Arial" panose="020B0604020202020204" pitchFamily="34" charset="0"/>
              </a:rPr>
              <a:t>Deployment:</a:t>
            </a:r>
            <a:r>
              <a:rPr lang="en-IN" sz="2000" dirty="0">
                <a:latin typeface="Arial" panose="020B0604020202020204" pitchFamily="34" charset="0"/>
                <a:cs typeface="Arial" panose="020B0604020202020204" pitchFamily="34" charset="0"/>
              </a:rPr>
              <a:t> Local analysis; ready for integration with Flask or </a:t>
            </a:r>
            <a:r>
              <a:rPr lang="en-IN" sz="2000" dirty="0" err="1">
                <a:latin typeface="Arial" panose="020B0604020202020204" pitchFamily="34" charset="0"/>
                <a:cs typeface="Arial" panose="020B0604020202020204" pitchFamily="34" charset="0"/>
              </a:rPr>
              <a:t>Streamlit</a:t>
            </a:r>
            <a:r>
              <a:rPr lang="en-IN" sz="2000" dirty="0">
                <a:latin typeface="Arial" panose="020B0604020202020204" pitchFamily="34" charset="0"/>
                <a:cs typeface="Arial" panose="020B0604020202020204" pitchFamily="34" charset="0"/>
              </a:rPr>
              <a:t> for frontend/dashboard use</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1755597E-6A25-41BD-DA2C-E519FC186D5B}"/>
              </a:ext>
            </a:extLst>
          </p:cNvPr>
          <p:cNvSpPr>
            <a:spLocks noGrp="1"/>
          </p:cNvSpPr>
          <p:nvPr>
            <p:ph idx="1"/>
          </p:nvPr>
        </p:nvSpPr>
        <p:spPr>
          <a:xfrm>
            <a:off x="838200" y="1873568"/>
            <a:ext cx="10515600" cy="4303395"/>
          </a:xfrm>
        </p:spPr>
        <p:txBody>
          <a:bodyPr>
            <a:normAutofit/>
          </a:bodyPr>
          <a:lstStyle/>
          <a:p>
            <a:r>
              <a:rPr lang="en-US" sz="2000" dirty="0">
                <a:latin typeface="Arial" panose="020B0604020202020204" pitchFamily="34" charset="0"/>
                <a:cs typeface="Arial" panose="020B0604020202020204" pitchFamily="34" charset="0"/>
              </a:rPr>
              <a:t>After processing the original dataset of 14,218 rows, approximately 2,196 rows containing missing values or duplicate entries were removed, resulting in a cleaned dataset of 12,022 valid records. Through various visualizations such as bar plots, pie charts, scatter plots, and violin plots, several meaningful insights were uncovered. The analysis revealed that most sales were concentrated in a few departments, with certain specializations and drug categories dominating the distribution. High-cost drugs were often associated with specific formulations like injections and intravenous solutions. Normalization of numerical data using </a:t>
            </a:r>
            <a:r>
              <a:rPr lang="en-US" sz="2000" dirty="0" err="1">
                <a:latin typeface="Arial" panose="020B0604020202020204" pitchFamily="34" charset="0"/>
                <a:cs typeface="Arial" panose="020B0604020202020204" pitchFamily="34" charset="0"/>
              </a:rPr>
              <a:t>MinMaxScaler</a:t>
            </a:r>
            <a:r>
              <a:rPr lang="en-US" sz="2000" dirty="0">
                <a:latin typeface="Arial" panose="020B0604020202020204" pitchFamily="34" charset="0"/>
                <a:cs typeface="Arial" panose="020B0604020202020204" pitchFamily="34" charset="0"/>
              </a:rPr>
              <a:t> helped prepare the dataset for advanced analysis, and feature selection using </a:t>
            </a:r>
            <a:r>
              <a:rPr lang="en-US" sz="2000" dirty="0" err="1">
                <a:latin typeface="Arial" panose="020B0604020202020204" pitchFamily="34" charset="0"/>
                <a:cs typeface="Arial" panose="020B0604020202020204" pitchFamily="34" charset="0"/>
              </a:rPr>
              <a:t>VarianceThreshold</a:t>
            </a:r>
            <a:r>
              <a:rPr lang="en-US" sz="2000" dirty="0">
                <a:latin typeface="Arial" panose="020B0604020202020204" pitchFamily="34" charset="0"/>
                <a:cs typeface="Arial" panose="020B0604020202020204" pitchFamily="34" charset="0"/>
              </a:rPr>
              <a:t> identified columns with little to no variability, streamlining the dataset for modeling. Furthermore, drug cost data was successfully binned into cost ranges, allowing for grouped analysis of pricing trends. Overall, the project provided a clearer understanding of how medical inventory is distributed and consumed, offering a strong foundation for predictive modeling or inventory decision-making.</a:t>
            </a:r>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DB5444-12DD-5F50-4107-DE684767FAF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901C3EA-D748-65F9-1AAA-1870A0F05A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A5C6AA-B09B-B962-5C72-604022012568}"/>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675D0C43-589B-DD79-05B0-CA1EA3777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a:extLst>
              <a:ext uri="{FF2B5EF4-FFF2-40B4-BE49-F238E27FC236}">
                <a16:creationId xmlns:a16="http://schemas.microsoft.com/office/drawing/2014/main" id="{8D517248-765D-50B0-35F5-2337E10FEB3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9036" y="2239963"/>
            <a:ext cx="5063298" cy="4252912"/>
          </a:xfrm>
        </p:spPr>
      </p:pic>
      <p:pic>
        <p:nvPicPr>
          <p:cNvPr id="19" name="Picture 18">
            <a:extLst>
              <a:ext uri="{FF2B5EF4-FFF2-40B4-BE49-F238E27FC236}">
                <a16:creationId xmlns:a16="http://schemas.microsoft.com/office/drawing/2014/main" id="{1C07DD14-A980-1930-F130-5D42DE635D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76" y="2004194"/>
            <a:ext cx="5781220" cy="4252912"/>
          </a:xfrm>
          <a:prstGeom prst="rect">
            <a:avLst/>
          </a:prstGeom>
        </p:spPr>
      </p:pic>
    </p:spTree>
    <p:extLst>
      <p:ext uri="{BB962C8B-B14F-4D97-AF65-F5344CB8AC3E}">
        <p14:creationId xmlns:p14="http://schemas.microsoft.com/office/powerpoint/2010/main" val="2999310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67D7A7-E430-F24F-8933-D5BCF6DEC15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00F0F3-6F64-B02D-AC31-A4D7AF995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7BD76A-2199-963D-C90F-A6FA520BC3CD}"/>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FBC6FBDE-A195-E4BD-361C-70F0843858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C1B23C6-5192-58FB-035D-6B59CDDCB3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145401"/>
            <a:ext cx="4715382" cy="4252912"/>
          </a:xfrm>
        </p:spPr>
      </p:pic>
      <p:pic>
        <p:nvPicPr>
          <p:cNvPr id="13" name="Picture 12">
            <a:extLst>
              <a:ext uri="{FF2B5EF4-FFF2-40B4-BE49-F238E27FC236}">
                <a16:creationId xmlns:a16="http://schemas.microsoft.com/office/drawing/2014/main" id="{120E930E-568C-4394-BFF3-0C24EC8CDB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7609" y="2055813"/>
            <a:ext cx="6773445" cy="4252912"/>
          </a:xfrm>
          <a:prstGeom prst="rect">
            <a:avLst/>
          </a:prstGeom>
        </p:spPr>
      </p:pic>
    </p:spTree>
    <p:extLst>
      <p:ext uri="{BB962C8B-B14F-4D97-AF65-F5344CB8AC3E}">
        <p14:creationId xmlns:p14="http://schemas.microsoft.com/office/powerpoint/2010/main" val="20375572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418</TotalTime>
  <Words>572</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Medical Inventory Optimization </vt:lpstr>
      <vt:lpstr>OUTLINE</vt:lpstr>
      <vt:lpstr>Problem Statement</vt:lpstr>
      <vt:lpstr>Proposed Solution</vt:lpstr>
      <vt:lpstr>System  Approach</vt:lpstr>
      <vt:lpstr>Algorithm &amp; Deployment</vt:lpstr>
      <vt:lpstr>Result</vt:lpstr>
      <vt:lpstr>Result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karthiga</dc:creator>
  <cp:lastModifiedBy>saiphanindra ramachundrula</cp:lastModifiedBy>
  <cp:revision>16</cp:revision>
  <dcterms:created xsi:type="dcterms:W3CDTF">2013-07-15T20:26:40Z</dcterms:created>
  <dcterms:modified xsi:type="dcterms:W3CDTF">2025-07-15T03:02:56Z</dcterms:modified>
</cp:coreProperties>
</file>