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58" r:id="rId4"/>
    <p:sldId id="259" r:id="rId5"/>
    <p:sldId id="260" r:id="rId6"/>
    <p:sldId id="261" r:id="rId7"/>
    <p:sldId id="262" r:id="rId8"/>
    <p:sldId id="263" r:id="rId9"/>
    <p:sldId id="264" r:id="rId10"/>
    <p:sldId id="271" r:id="rId11"/>
    <p:sldId id="272" r:id="rId12"/>
    <p:sldId id="267" r:id="rId13"/>
    <p:sldId id="268"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naan mudhalvan.xlsx]Sheet1'!$G$1</c:f>
              <c:strCache>
                <c:ptCount val="1"/>
                <c:pt idx="0">
                  <c:v>FTE</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dPt>
            <c:idx val="13"/>
            <c:bubble3D val="0"/>
            <c:spPr>
              <a:solidFill>
                <a:schemeClr val="accent2">
                  <a:lumMod val="80000"/>
                  <a:lumOff val="20000"/>
                </a:schemeClr>
              </a:solidFill>
              <a:ln w="25400">
                <a:solidFill>
                  <a:schemeClr val="lt1"/>
                </a:solidFill>
              </a:ln>
              <a:effectLst/>
              <a:sp3d contourW="25400">
                <a:contourClr>
                  <a:schemeClr val="lt1"/>
                </a:contourClr>
              </a:sp3d>
            </c:spPr>
          </c:dPt>
          <c:dPt>
            <c:idx val="14"/>
            <c:bubble3D val="0"/>
            <c:spPr>
              <a:solidFill>
                <a:schemeClr val="accent3">
                  <a:lumMod val="80000"/>
                  <a:lumOff val="20000"/>
                </a:schemeClr>
              </a:solidFill>
              <a:ln w="25400">
                <a:solidFill>
                  <a:schemeClr val="lt1"/>
                </a:solidFill>
              </a:ln>
              <a:effectLst/>
              <a:sp3d contourW="25400">
                <a:contourClr>
                  <a:schemeClr val="lt1"/>
                </a:contourClr>
              </a:sp3d>
            </c:spPr>
          </c:dPt>
          <c:dPt>
            <c:idx val="15"/>
            <c:bubble3D val="0"/>
            <c:spPr>
              <a:solidFill>
                <a:schemeClr val="accent4">
                  <a:lumMod val="80000"/>
                  <a:lumOff val="20000"/>
                </a:schemeClr>
              </a:solidFill>
              <a:ln w="25400">
                <a:solidFill>
                  <a:schemeClr val="lt1"/>
                </a:solidFill>
              </a:ln>
              <a:effectLst/>
              <a:sp3d contourW="25400">
                <a:contourClr>
                  <a:schemeClr val="lt1"/>
                </a:contourClr>
              </a:sp3d>
            </c:spPr>
          </c:dPt>
          <c:dPt>
            <c:idx val="16"/>
            <c:bubble3D val="0"/>
            <c:spPr>
              <a:solidFill>
                <a:schemeClr val="accent5">
                  <a:lumMod val="80000"/>
                  <a:lumOff val="20000"/>
                </a:schemeClr>
              </a:solidFill>
              <a:ln w="25400">
                <a:solidFill>
                  <a:schemeClr val="lt1"/>
                </a:solidFill>
              </a:ln>
              <a:effectLst/>
              <a:sp3d contourW="25400">
                <a:contourClr>
                  <a:schemeClr val="lt1"/>
                </a:contourClr>
              </a:sp3d>
            </c:spPr>
          </c:dPt>
          <c:dPt>
            <c:idx val="17"/>
            <c:bubble3D val="0"/>
            <c:spPr>
              <a:solidFill>
                <a:schemeClr val="accent6">
                  <a:lumMod val="80000"/>
                  <a:lumOff val="20000"/>
                </a:schemeClr>
              </a:solidFill>
              <a:ln w="25400">
                <a:solidFill>
                  <a:schemeClr val="lt1"/>
                </a:solidFill>
              </a:ln>
              <a:effectLst/>
              <a:sp3d contourW="25400">
                <a:contourClr>
                  <a:schemeClr val="lt1"/>
                </a:contourClr>
              </a:sp3d>
            </c:spPr>
          </c:dPt>
          <c:dPt>
            <c:idx val="18"/>
            <c:bubble3D val="0"/>
            <c:spPr>
              <a:solidFill>
                <a:schemeClr val="accent1">
                  <a:lumMod val="80000"/>
                </a:schemeClr>
              </a:solidFill>
              <a:ln w="25400">
                <a:solidFill>
                  <a:schemeClr val="lt1"/>
                </a:solidFill>
              </a:ln>
              <a:effectLst/>
              <a:sp3d contourW="25400">
                <a:contourClr>
                  <a:schemeClr val="lt1"/>
                </a:contourClr>
              </a:sp3d>
            </c:spPr>
          </c:dPt>
          <c:cat>
            <c:multiLvlStrRef>
              <c:f>'[excel naan mudhalvan.xlsx]Sheet1'!$A$2:$F$20</c:f>
              <c:multiLvlStrCache>
                <c:ptCount val="19"/>
                <c:lvl>
                  <c:pt idx="0">
                    <c:v>12-Nov-18</c:v>
                  </c:pt>
                  <c:pt idx="1">
                    <c:v>43710</c:v>
                  </c:pt>
                  <c:pt idx="2">
                    <c:v>43902</c:v>
                  </c:pt>
                  <c:pt idx="3">
                    <c:v>05-Mar-18</c:v>
                  </c:pt>
                  <c:pt idx="4">
                    <c:v>02-Apr-18</c:v>
                  </c:pt>
                  <c:pt idx="5">
                    <c:v>16-Oct-20</c:v>
                  </c:pt>
                  <c:pt idx="6">
                    <c:v>44502</c:v>
                  </c:pt>
                  <c:pt idx="7">
                    <c:v>43643</c:v>
                  </c:pt>
                  <c:pt idx="8">
                    <c:v>43466</c:v>
                  </c:pt>
                  <c:pt idx="9">
                    <c:v>43494</c:v>
                  </c:pt>
                  <c:pt idx="10">
                    <c:v>18-Oct-21</c:v>
                  </c:pt>
                  <c:pt idx="11">
                    <c:v>27-Jan-20</c:v>
                  </c:pt>
                  <c:pt idx="12">
                    <c:v>19-Apr-21</c:v>
                  </c:pt>
                  <c:pt idx="13">
                    <c:v>12-Mar-18</c:v>
                  </c:pt>
                  <c:pt idx="14">
                    <c:v>25-Oct-19</c:v>
                  </c:pt>
                  <c:pt idx="15">
                    <c:v>24-Dec-19</c:v>
                  </c:pt>
                  <c:pt idx="16">
                    <c:v>10-Dec-18</c:v>
                  </c:pt>
                  <c:pt idx="17">
                    <c:v>43584</c:v>
                  </c:pt>
                  <c:pt idx="18">
                    <c:v>27-Jan-20</c:v>
                  </c:pt>
                </c:lvl>
                <c:lvl>
                  <c:pt idx="0">
                    <c:v>105468.7</c:v>
                  </c:pt>
                  <c:pt idx="1">
                    <c:v>88360.79</c:v>
                  </c:pt>
                  <c:pt idx="2">
                    <c:v>85879.23</c:v>
                  </c:pt>
                  <c:pt idx="3">
                    <c:v>93128.34</c:v>
                  </c:pt>
                  <c:pt idx="4">
                    <c:v>57002.02</c:v>
                  </c:pt>
                  <c:pt idx="5">
                    <c:v>118976.16</c:v>
                  </c:pt>
                  <c:pt idx="6">
                    <c:v>104802.63</c:v>
                  </c:pt>
                  <c:pt idx="7">
                    <c:v>66017.18</c:v>
                  </c:pt>
                  <c:pt idx="8">
                    <c:v>74279.01</c:v>
                  </c:pt>
                  <c:pt idx="9">
                    <c:v>68980.52</c:v>
                  </c:pt>
                  <c:pt idx="10">
                    <c:v>42314.39</c:v>
                  </c:pt>
                  <c:pt idx="11">
                    <c:v>114425.19</c:v>
                  </c:pt>
                  <c:pt idx="12">
                    <c:v>69192.85</c:v>
                  </c:pt>
                  <c:pt idx="13">
                    <c:v>61214.26</c:v>
                  </c:pt>
                  <c:pt idx="14">
                    <c:v>54137.05</c:v>
                  </c:pt>
                  <c:pt idx="15">
                    <c:v>37902.35</c:v>
                  </c:pt>
                  <c:pt idx="16">
                    <c:v>39969.72</c:v>
                  </c:pt>
                  <c:pt idx="17">
                    <c:v>69913.39</c:v>
                  </c:pt>
                  <c:pt idx="18">
                    <c:v>52748.63</c:v>
                  </c:pt>
                </c:lvl>
                <c:lvl>
                  <c:pt idx="0">
                    <c:v>NULL</c:v>
                  </c:pt>
                  <c:pt idx="1">
                    <c:v>Business Development</c:v>
                  </c:pt>
                  <c:pt idx="2">
                    <c:v>Services</c:v>
                  </c:pt>
                  <c:pt idx="3">
                    <c:v>Training</c:v>
                  </c:pt>
                  <c:pt idx="4">
                    <c:v>Training</c:v>
                  </c:pt>
                  <c:pt idx="5">
                    <c:v>Engineering</c:v>
                  </c:pt>
                  <c:pt idx="6">
                    <c:v>Support</c:v>
                  </c:pt>
                  <c:pt idx="7">
                    <c:v>Marketing</c:v>
                  </c:pt>
                  <c:pt idx="8">
                    <c:v>Research and Development</c:v>
                  </c:pt>
                  <c:pt idx="9">
                    <c:v>Business Development</c:v>
                  </c:pt>
                  <c:pt idx="10">
                    <c:v>Services</c:v>
                  </c:pt>
                  <c:pt idx="11">
                    <c:v>Engineering</c:v>
                  </c:pt>
                  <c:pt idx="12">
                    <c:v>Business Development</c:v>
                  </c:pt>
                  <c:pt idx="13">
                    <c:v>Support</c:v>
                  </c:pt>
                  <c:pt idx="14">
                    <c:v>Support</c:v>
                  </c:pt>
                  <c:pt idx="15">
                    <c:v>Training</c:v>
                  </c:pt>
                  <c:pt idx="16">
                    <c:v>Engineering</c:v>
                  </c:pt>
                  <c:pt idx="17">
                    <c:v>Services</c:v>
                  </c:pt>
                  <c:pt idx="18">
                    <c:v>Research and Development</c:v>
                  </c:pt>
                </c:lvl>
                <c:lvl>
                  <c:pt idx="0">
                    <c:v>Male</c:v>
                  </c:pt>
                  <c:pt idx="1">
                    <c:v>Female</c:v>
                  </c:pt>
                  <c:pt idx="2">
                    <c:v>Female</c:v>
                  </c:pt>
                  <c:pt idx="3">
                    <c:v>Female</c:v>
                  </c:pt>
                  <c:pt idx="4">
                    <c:v>Female</c:v>
                  </c:pt>
                  <c:pt idx="5">
                    <c:v>Male</c:v>
                  </c:pt>
                  <c:pt idx="7">
                    <c:v>Female</c:v>
                  </c:pt>
                  <c:pt idx="8">
                    <c:v>Male</c:v>
                  </c:pt>
                  <c:pt idx="9">
                    <c:v>Female</c:v>
                  </c:pt>
                  <c:pt idx="10">
                    <c:v>Female</c:v>
                  </c:pt>
                  <c:pt idx="11">
                    <c:v>Female</c:v>
                  </c:pt>
                  <c:pt idx="12">
                    <c:v>Female</c:v>
                  </c:pt>
                  <c:pt idx="13">
                    <c:v>Male</c:v>
                  </c:pt>
                  <c:pt idx="14">
                    <c:v>Male</c:v>
                  </c:pt>
                  <c:pt idx="15">
                    <c:v>Female</c:v>
                  </c:pt>
                  <c:pt idx="16">
                    <c:v>Male</c:v>
                  </c:pt>
                  <c:pt idx="17">
                    <c:v>Male</c:v>
                  </c:pt>
                  <c:pt idx="18">
                    <c:v>Male</c:v>
                  </c:pt>
                </c:lvl>
                <c:lvl>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lvl>
                <c:lvl>
                  <c:pt idx="0">
                    <c:v>Emp ID</c:v>
                  </c:pt>
                  <c:pt idx="1">
                    <c:v>Emp ID</c:v>
                  </c:pt>
                  <c:pt idx="2">
                    <c:v>Emp ID</c:v>
                  </c:pt>
                  <c:pt idx="3">
                    <c:v>Emp ID</c:v>
                  </c:pt>
                  <c:pt idx="4">
                    <c:v>Emp ID</c:v>
                  </c:pt>
                  <c:pt idx="5">
                    <c:v>Emp ID</c:v>
                  </c:pt>
                  <c:pt idx="6">
                    <c:v>Emp ID</c:v>
                  </c:pt>
                  <c:pt idx="7">
                    <c:v>Emp ID</c:v>
                  </c:pt>
                  <c:pt idx="8">
                    <c:v>Emp ID</c:v>
                  </c:pt>
                  <c:pt idx="9">
                    <c:v>Emp ID</c:v>
                  </c:pt>
                  <c:pt idx="10">
                    <c:v>Emp ID</c:v>
                  </c:pt>
                  <c:pt idx="11">
                    <c:v>Emp ID</c:v>
                  </c:pt>
                  <c:pt idx="12">
                    <c:v>Emp ID</c:v>
                  </c:pt>
                  <c:pt idx="13">
                    <c:v>Emp ID</c:v>
                  </c:pt>
                  <c:pt idx="14">
                    <c:v>Emp ID</c:v>
                  </c:pt>
                  <c:pt idx="15">
                    <c:v>Emp ID</c:v>
                  </c:pt>
                  <c:pt idx="16">
                    <c:v>Emp ID</c:v>
                  </c:pt>
                  <c:pt idx="17">
                    <c:v>Emp ID</c:v>
                  </c:pt>
                  <c:pt idx="18">
                    <c:v>Emp ID</c:v>
                  </c:pt>
                </c:lvl>
              </c:multiLvlStrCache>
            </c:multiLvlStrRef>
          </c:cat>
          <c:val>
            <c:numRef>
              <c:f>'[excel naan mudhalvan.xlsx]Sheet1'!$G$2:$G$20</c:f>
              <c:numCache>
                <c:formatCode>General</c:formatCode>
                <c:ptCount val="19"/>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numCache>
            </c:numRef>
          </c:val>
          <c:extLst>
            <c:ext xmlns:c16="http://schemas.microsoft.com/office/drawing/2014/chart" uri="{C3380CC4-5D6E-409C-BE32-E72D297353CC}">
              <c16:uniqueId val="{00000000-8057-8A4D-ADFF-3743B17A4AC5}"/>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spPr>
            <a:solidFill>
              <a:schemeClr val="accent1"/>
            </a:solidFill>
            <a:ln>
              <a:noFill/>
            </a:ln>
            <a:effectLst/>
          </c:spPr>
          <c:invertIfNegative val="0"/>
          <c:cat>
            <c:strRef>
              <c:f>'[excel naan mudhalvan.xlsx]Sheet1'!$B$2:$B$20</c:f>
              <c:strCache>
                <c:ptCount val="19"/>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strCache>
            </c:strRef>
          </c:cat>
          <c:val>
            <c:numRef>
              <c:f>'[excel naan mudhalvan.xlsx]Sheet1'!$E$2:$E$20</c:f>
              <c:numCache>
                <c:formatCode>General</c:formatCode>
                <c:ptCount val="19"/>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numCache>
            </c:numRef>
          </c:val>
          <c:extLst>
            <c:ext xmlns:c16="http://schemas.microsoft.com/office/drawing/2014/chart" uri="{C3380CC4-5D6E-409C-BE32-E72D297353CC}">
              <c16:uniqueId val="{00000000-698E-574B-BA97-C60D608AFEF9}"/>
            </c:ext>
          </c:extLst>
        </c:ser>
        <c:ser>
          <c:idx val="1"/>
          <c:order val="1"/>
          <c:spPr>
            <a:solidFill>
              <a:schemeClr val="accent2"/>
            </a:solidFill>
            <a:ln>
              <a:noFill/>
            </a:ln>
            <a:effectLst/>
          </c:spPr>
          <c:invertIfNegative val="0"/>
          <c:cat>
            <c:strRef>
              <c:f>'[excel naan mudhalvan.xlsx]Sheet1'!$B$2:$B$20</c:f>
              <c:strCache>
                <c:ptCount val="19"/>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strCache>
            </c:strRef>
          </c:cat>
          <c:val>
            <c:numRef>
              <c:f>'[excel naan mudhalvan.xlsx]Sheet1'!$F$2:$F$20</c:f>
              <c:numCache>
                <c:formatCode>General</c:formatCode>
                <c:ptCount val="19"/>
                <c:pt idx="0" formatCode="d\-mmm\-yy">
                  <c:v>43416</c:v>
                </c:pt>
                <c:pt idx="1">
                  <c:v>43710</c:v>
                </c:pt>
                <c:pt idx="2">
                  <c:v>43902</c:v>
                </c:pt>
                <c:pt idx="3" formatCode="d\-mmm\-yy">
                  <c:v>43164</c:v>
                </c:pt>
                <c:pt idx="4" formatCode="d\-mmm\-yy">
                  <c:v>43192</c:v>
                </c:pt>
                <c:pt idx="5" formatCode="d\-mmm\-yy">
                  <c:v>44120</c:v>
                </c:pt>
                <c:pt idx="6">
                  <c:v>44502</c:v>
                </c:pt>
                <c:pt idx="7">
                  <c:v>43643</c:v>
                </c:pt>
                <c:pt idx="8">
                  <c:v>43466</c:v>
                </c:pt>
                <c:pt idx="9">
                  <c:v>43494</c:v>
                </c:pt>
                <c:pt idx="10" formatCode="d\-mmm\-yy">
                  <c:v>44487</c:v>
                </c:pt>
                <c:pt idx="11" formatCode="d\-mmm\-yy">
                  <c:v>43857</c:v>
                </c:pt>
                <c:pt idx="12" formatCode="d\-mmm\-yy">
                  <c:v>44305</c:v>
                </c:pt>
                <c:pt idx="13" formatCode="d\-mmm\-yy">
                  <c:v>43171</c:v>
                </c:pt>
                <c:pt idx="14" formatCode="d\-mmm\-yy">
                  <c:v>43763</c:v>
                </c:pt>
                <c:pt idx="15" formatCode="d\-mmm\-yy">
                  <c:v>43823</c:v>
                </c:pt>
                <c:pt idx="16" formatCode="d\-mmm\-yy">
                  <c:v>43444</c:v>
                </c:pt>
                <c:pt idx="17">
                  <c:v>43584</c:v>
                </c:pt>
                <c:pt idx="18" formatCode="d\-mmm\-yy">
                  <c:v>43857</c:v>
                </c:pt>
              </c:numCache>
            </c:numRef>
          </c:val>
          <c:extLst>
            <c:ext xmlns:c16="http://schemas.microsoft.com/office/drawing/2014/chart" uri="{C3380CC4-5D6E-409C-BE32-E72D297353CC}">
              <c16:uniqueId val="{00000001-698E-574B-BA97-C60D608AFEF9}"/>
            </c:ext>
          </c:extLst>
        </c:ser>
        <c:ser>
          <c:idx val="2"/>
          <c:order val="2"/>
          <c:spPr>
            <a:solidFill>
              <a:schemeClr val="accent3"/>
            </a:solidFill>
            <a:ln>
              <a:noFill/>
            </a:ln>
            <a:effectLst/>
          </c:spPr>
          <c:invertIfNegative val="0"/>
          <c:cat>
            <c:strRef>
              <c:f>'[excel naan mudhalvan.xlsx]Sheet1'!$B$2:$B$20</c:f>
              <c:strCache>
                <c:ptCount val="19"/>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strCache>
            </c:strRef>
          </c:cat>
          <c:val>
            <c:numRef>
              <c:f>'[excel naan mudhalvan.xlsx]Sheet1'!$G$2:$G$20</c:f>
              <c:numCache>
                <c:formatCode>General</c:formatCode>
                <c:ptCount val="19"/>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numCache>
            </c:numRef>
          </c:val>
          <c:extLst>
            <c:ext xmlns:c16="http://schemas.microsoft.com/office/drawing/2014/chart" uri="{C3380CC4-5D6E-409C-BE32-E72D297353CC}">
              <c16:uniqueId val="{00000002-698E-574B-BA97-C60D608AFEF9}"/>
            </c:ext>
          </c:extLst>
        </c:ser>
        <c:dLbls>
          <c:showLegendKey val="0"/>
          <c:showVal val="0"/>
          <c:showCatName val="0"/>
          <c:showSerName val="0"/>
          <c:showPercent val="0"/>
          <c:showBubbleSize val="0"/>
        </c:dLbls>
        <c:gapWidth val="219"/>
        <c:overlap val="100"/>
        <c:axId val="594454719"/>
        <c:axId val="594455039"/>
      </c:barChart>
      <c:catAx>
        <c:axId val="5944547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4455039"/>
        <c:crosses val="autoZero"/>
        <c:auto val="1"/>
        <c:lblAlgn val="ctr"/>
        <c:lblOffset val="100"/>
        <c:noMultiLvlLbl val="0"/>
      </c:catAx>
      <c:valAx>
        <c:axId val="5944550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4454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24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704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146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618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60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772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261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114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7928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879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8/31/2024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420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8/31/2024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18421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tmp"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4DEA-A03F-9836-9FBA-A92FDB1FB062}"/>
              </a:ext>
            </a:extLst>
          </p:cNvPr>
          <p:cNvSpPr>
            <a:spLocks noGrp="1"/>
          </p:cNvSpPr>
          <p:nvPr>
            <p:ph type="ctrTitle"/>
          </p:nvPr>
        </p:nvSpPr>
        <p:spPr>
          <a:xfrm>
            <a:off x="2692398" y="1913467"/>
            <a:ext cx="6815669" cy="1515533"/>
          </a:xfrm>
        </p:spPr>
        <p:txBody>
          <a:bodyPr>
            <a:normAutofit fontScale="90000"/>
          </a:bodyPr>
          <a:lstStyle/>
          <a:p>
            <a:r>
              <a:rPr lang="en-US" b="1" dirty="0"/>
              <a:t>Employee Data Analysis Using Excel</a:t>
            </a:r>
          </a:p>
        </p:txBody>
      </p:sp>
      <p:sp>
        <p:nvSpPr>
          <p:cNvPr id="5" name="Subtitle 4">
            <a:extLst>
              <a:ext uri="{FF2B5EF4-FFF2-40B4-BE49-F238E27FC236}">
                <a16:creationId xmlns:a16="http://schemas.microsoft.com/office/drawing/2014/main" id="{EF831D09-BD5B-1818-4604-07EE200390D3}"/>
              </a:ext>
            </a:extLst>
          </p:cNvPr>
          <p:cNvSpPr>
            <a:spLocks noGrp="1"/>
          </p:cNvSpPr>
          <p:nvPr>
            <p:ph type="subTitle" idx="1"/>
          </p:nvPr>
        </p:nvSpPr>
        <p:spPr>
          <a:xfrm>
            <a:off x="2692398" y="3657597"/>
            <a:ext cx="6815669" cy="1647466"/>
          </a:xfrm>
        </p:spPr>
        <p:txBody>
          <a:bodyPr>
            <a:normAutofit fontScale="92500" lnSpcReduction="20000"/>
          </a:bodyPr>
          <a:lstStyle/>
          <a:p>
            <a:r>
              <a:rPr lang="en-US" b="1" dirty="0"/>
              <a:t>Name : </a:t>
            </a:r>
            <a:r>
              <a:rPr lang="en-IN" b="1" dirty="0" err="1"/>
              <a:t>R.saiprakash</a:t>
            </a:r>
            <a:endParaRPr lang="en-US" b="1" dirty="0"/>
          </a:p>
          <a:p>
            <a:r>
              <a:rPr lang="en-US" b="1" dirty="0" err="1"/>
              <a:t>Registe</a:t>
            </a:r>
            <a:r>
              <a:rPr lang="en-IN" b="1" dirty="0"/>
              <a:t>r: user Id- asunm110312201272</a:t>
            </a:r>
            <a:endParaRPr lang="en-US" b="1" dirty="0"/>
          </a:p>
          <a:p>
            <a:r>
              <a:rPr lang="en-US" b="1" dirty="0"/>
              <a:t>Department : III B. Com (General)</a:t>
            </a:r>
          </a:p>
          <a:p>
            <a:r>
              <a:rPr lang="en-US" b="1" dirty="0"/>
              <a:t>College : DRBCCC Hindu College, Pattabiram </a:t>
            </a:r>
          </a:p>
          <a:p>
            <a:endParaRPr lang="en-US" b="1" dirty="0"/>
          </a:p>
        </p:txBody>
      </p:sp>
    </p:spTree>
    <p:extLst>
      <p:ext uri="{BB962C8B-B14F-4D97-AF65-F5344CB8AC3E}">
        <p14:creationId xmlns:p14="http://schemas.microsoft.com/office/powerpoint/2010/main" val="19641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F42-0BDE-75A6-C5E6-797EB6CEE9F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A0940309-0337-7B31-0682-6EA821700BB9}"/>
              </a:ext>
            </a:extLst>
          </p:cNvPr>
          <p:cNvSpPr txBox="1"/>
          <p:nvPr/>
        </p:nvSpPr>
        <p:spPr>
          <a:xfrm>
            <a:off x="1295402" y="2510654"/>
            <a:ext cx="9601196" cy="1754326"/>
          </a:xfrm>
          <a:prstGeom prst="rect">
            <a:avLst/>
          </a:prstGeom>
          <a:noFill/>
        </p:spPr>
        <p:txBody>
          <a:bodyPr wrap="square">
            <a:spAutoFit/>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p:txBody>
      </p:sp>
    </p:spTree>
    <p:extLst>
      <p:ext uri="{BB962C8B-B14F-4D97-AF65-F5344CB8AC3E}">
        <p14:creationId xmlns:p14="http://schemas.microsoft.com/office/powerpoint/2010/main" val="4255100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A668-9B3A-F203-C68D-B111D57402DD}"/>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8C40A5F2-4A83-8A88-82B2-4991AF497D96}"/>
              </a:ext>
            </a:extLst>
          </p:cNvPr>
          <p:cNvSpPr txBox="1"/>
          <p:nvPr/>
        </p:nvSpPr>
        <p:spPr>
          <a:xfrm>
            <a:off x="1134980" y="2413337"/>
            <a:ext cx="9761617" cy="2031325"/>
          </a:xfrm>
          <a:prstGeom prst="rect">
            <a:avLst/>
          </a:prstGeom>
          <a:noFill/>
        </p:spPr>
        <p:txBody>
          <a:bodyPr wrap="square">
            <a:spAutoFit/>
          </a:bodyPr>
          <a:lstStyle/>
          <a:p>
            <a:r>
              <a:rPr lang="en-US" b="1" u="sng" dirty="0"/>
              <a:t>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r>
              <a:rPr lang="en-US" b="1" u="sng" dirty="0"/>
              <a:t>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p:txBody>
      </p:sp>
      <p:sp>
        <p:nvSpPr>
          <p:cNvPr id="9" name="TextBox 8">
            <a:extLst>
              <a:ext uri="{FF2B5EF4-FFF2-40B4-BE49-F238E27FC236}">
                <a16:creationId xmlns:a16="http://schemas.microsoft.com/office/drawing/2014/main" id="{AC6EA210-8348-2D92-A120-908A2E2D284E}"/>
              </a:ext>
            </a:extLst>
          </p:cNvPr>
          <p:cNvSpPr txBox="1"/>
          <p:nvPr/>
        </p:nvSpPr>
        <p:spPr>
          <a:xfrm>
            <a:off x="1134980" y="4848999"/>
            <a:ext cx="9761617" cy="1200329"/>
          </a:xfrm>
          <a:prstGeom prst="rect">
            <a:avLst/>
          </a:prstGeom>
          <a:noFill/>
        </p:spPr>
        <p:txBody>
          <a:bodyPr wrap="square">
            <a:spAutoFit/>
          </a:bodyPr>
          <a:lstStyle/>
          <a:p>
            <a:r>
              <a:rPr lang="en-US" b="1" u="sng" dirty="0"/>
              <a:t>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p:txBody>
      </p:sp>
    </p:spTree>
    <p:extLst>
      <p:ext uri="{BB962C8B-B14F-4D97-AF65-F5344CB8AC3E}">
        <p14:creationId xmlns:p14="http://schemas.microsoft.com/office/powerpoint/2010/main" val="4282657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587274-5D4A-A1F0-178F-3EF99BD759EB}"/>
              </a:ext>
            </a:extLst>
          </p:cNvPr>
          <p:cNvSpPr txBox="1"/>
          <p:nvPr/>
        </p:nvSpPr>
        <p:spPr>
          <a:xfrm>
            <a:off x="4365813" y="0"/>
            <a:ext cx="3200229" cy="1015663"/>
          </a:xfrm>
          <a:prstGeom prst="rect">
            <a:avLst/>
          </a:prstGeom>
          <a:noFill/>
        </p:spPr>
        <p:txBody>
          <a:bodyPr wrap="square" rtlCol="0">
            <a:spAutoFit/>
          </a:bodyPr>
          <a:lstStyle/>
          <a:p>
            <a:pPr algn="l"/>
            <a:r>
              <a:rPr lang="en-US" sz="6000" b="1" u="sng" dirty="0"/>
              <a:t>Result:</a:t>
            </a:r>
          </a:p>
        </p:txBody>
      </p:sp>
      <p:graphicFrame>
        <p:nvGraphicFramePr>
          <p:cNvPr id="7" name="Chart 6">
            <a:extLst>
              <a:ext uri="{FF2B5EF4-FFF2-40B4-BE49-F238E27FC236}">
                <a16:creationId xmlns:a16="http://schemas.microsoft.com/office/drawing/2014/main" id="{777B3517-CC2A-8966-3794-EAA42E2EDC93}"/>
              </a:ext>
            </a:extLst>
          </p:cNvPr>
          <p:cNvGraphicFramePr>
            <a:graphicFrameLocks/>
          </p:cNvGraphicFramePr>
          <p:nvPr>
            <p:extLst>
              <p:ext uri="{D42A27DB-BD31-4B8C-83A1-F6EECF244321}">
                <p14:modId xmlns:p14="http://schemas.microsoft.com/office/powerpoint/2010/main" val="2015929201"/>
              </p:ext>
            </p:extLst>
          </p:nvPr>
        </p:nvGraphicFramePr>
        <p:xfrm>
          <a:off x="2572606" y="1015663"/>
          <a:ext cx="7411745" cy="51251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9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8ADC2A-829B-CD9A-1100-0310520ABDCB}"/>
              </a:ext>
            </a:extLst>
          </p:cNvPr>
          <p:cNvSpPr txBox="1"/>
          <p:nvPr/>
        </p:nvSpPr>
        <p:spPr>
          <a:xfrm>
            <a:off x="9151130" y="4203081"/>
            <a:ext cx="2105080" cy="1815882"/>
          </a:xfrm>
          <a:prstGeom prst="rect">
            <a:avLst/>
          </a:prstGeom>
          <a:noFill/>
        </p:spPr>
        <p:txBody>
          <a:bodyPr wrap="square" rtlCol="0">
            <a:spAutoFit/>
          </a:bodyPr>
          <a:lstStyle/>
          <a:p>
            <a:pPr algn="l"/>
            <a:r>
              <a:rPr lang="en-US" sz="2800" b="1" u="sng" dirty="0"/>
              <a:t>Count Of Employee Type Using Graph</a:t>
            </a:r>
          </a:p>
        </p:txBody>
      </p:sp>
      <p:sp>
        <p:nvSpPr>
          <p:cNvPr id="3" name="TextBox 2">
            <a:extLst>
              <a:ext uri="{FF2B5EF4-FFF2-40B4-BE49-F238E27FC236}">
                <a16:creationId xmlns:a16="http://schemas.microsoft.com/office/drawing/2014/main" id="{84A609B3-E4C8-D609-DE81-57EE6A1384E0}"/>
              </a:ext>
            </a:extLst>
          </p:cNvPr>
          <p:cNvSpPr txBox="1"/>
          <p:nvPr/>
        </p:nvSpPr>
        <p:spPr>
          <a:xfrm>
            <a:off x="8983579" y="775368"/>
            <a:ext cx="2620210" cy="1033825"/>
          </a:xfrm>
          <a:prstGeom prst="rect">
            <a:avLst/>
          </a:prstGeom>
          <a:noFill/>
        </p:spPr>
        <p:txBody>
          <a:bodyPr wrap="square" rtlCol="0">
            <a:spAutoFit/>
          </a:bodyPr>
          <a:lstStyle/>
          <a:p>
            <a:pPr algn="l"/>
            <a:r>
              <a:rPr lang="en-US" sz="6000" b="1" u="sng" dirty="0"/>
              <a:t>Result:</a:t>
            </a:r>
          </a:p>
        </p:txBody>
      </p:sp>
      <p:graphicFrame>
        <p:nvGraphicFramePr>
          <p:cNvPr id="7" name="Chart 6">
            <a:extLst>
              <a:ext uri="{FF2B5EF4-FFF2-40B4-BE49-F238E27FC236}">
                <a16:creationId xmlns:a16="http://schemas.microsoft.com/office/drawing/2014/main" id="{2B6191C8-4AAE-6A7F-6858-0AE9EB67A876}"/>
              </a:ext>
            </a:extLst>
          </p:cNvPr>
          <p:cNvGraphicFramePr>
            <a:graphicFrameLocks/>
          </p:cNvGraphicFramePr>
          <p:nvPr>
            <p:extLst>
              <p:ext uri="{D42A27DB-BD31-4B8C-83A1-F6EECF244321}">
                <p14:modId xmlns:p14="http://schemas.microsoft.com/office/powerpoint/2010/main" val="3603813195"/>
              </p:ext>
            </p:extLst>
          </p:nvPr>
        </p:nvGraphicFramePr>
        <p:xfrm>
          <a:off x="724601" y="1012947"/>
          <a:ext cx="7924358" cy="48321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203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7DDC-AF2A-CC9F-41FA-BECECF7CC96B}"/>
              </a:ext>
            </a:extLst>
          </p:cNvPr>
          <p:cNvSpPr>
            <a:spLocks noGrp="1"/>
          </p:cNvSpPr>
          <p:nvPr>
            <p:ph type="title"/>
          </p:nvPr>
        </p:nvSpPr>
        <p:spPr>
          <a:xfrm>
            <a:off x="1295402" y="982132"/>
            <a:ext cx="9601196" cy="1381329"/>
          </a:xfrm>
        </p:spPr>
        <p:txBody>
          <a:bodyPr/>
          <a:lstStyle/>
          <a:p>
            <a:r>
              <a:rPr lang="en-US" b="1" dirty="0"/>
              <a:t>Conclusion </a:t>
            </a:r>
          </a:p>
        </p:txBody>
      </p:sp>
      <p:sp>
        <p:nvSpPr>
          <p:cNvPr id="5" name="Content Placeholder 2">
            <a:extLst>
              <a:ext uri="{FF2B5EF4-FFF2-40B4-BE49-F238E27FC236}">
                <a16:creationId xmlns:a16="http://schemas.microsoft.com/office/drawing/2014/main" id="{7BD041B7-9EE7-B3AE-AF1F-5861071F3AF3}"/>
              </a:ext>
            </a:extLst>
          </p:cNvPr>
          <p:cNvSpPr>
            <a:spLocks noGrp="1"/>
          </p:cNvSpPr>
          <p:nvPr>
            <p:ph idx="1"/>
          </p:nvPr>
        </p:nvSpPr>
        <p:spPr>
          <a:xfrm>
            <a:off x="1295402" y="2099719"/>
            <a:ext cx="9760644" cy="3196033"/>
          </a:xfrm>
        </p:spPr>
        <p:txBody>
          <a:bodyPr anchor="t">
            <a:noAutofit/>
          </a:bodyPr>
          <a:lstStyle/>
          <a:p>
            <a:pPr algn="l"/>
            <a:r>
              <a:rPr lang="en-IN" sz="1400" dirty="0"/>
              <a:t>When </a:t>
            </a:r>
            <a:r>
              <a:rPr lang="en-IN" sz="1400" dirty="0" err="1"/>
              <a:t>analyzing</a:t>
            </a:r>
            <a:r>
              <a:rPr lang="en-IN" sz="1400" dirty="0"/>
              <a:t> employee salary data, it’s crucial to consider various factors such as job roles, experience levels, education, and industry standards. By examining this data, organizations can ensure fair and competitive compensation structures, identify any disparities, and make informed decisions regarding salary adjustments, promotions, and recruitment strategies. Conducting thorough analysis of employee salary data helps in maintaining transparency, equity, and employee satisfaction within the organization.</a:t>
            </a:r>
          </a:p>
          <a:p>
            <a:pPr algn="l"/>
            <a:r>
              <a:rPr lang="en-IN" sz="1400" dirty="0"/>
              <a:t>In concluding the analysis of employee salary data, it is evident that a comprehensive examination of various factors such as job roles, experience, education, and industry standards is essential. This analysis aids in the establishment of equitable and competitive compensation structures within organizations. By leveraging this data, companies can address any discrepancies, ensure transparency, and make well-informed decisions regarding salary adjustments, promotions, and talent acquisition strategies. Ultimately, a thorough analysis of employee salary data is vital for fostering fairness, employee satisfaction, and organizational success. If you have any more questions or need further insights on this topic, feel free to ask!</a:t>
            </a:r>
            <a:endParaRPr lang="en-US" sz="1400" dirty="0"/>
          </a:p>
        </p:txBody>
      </p:sp>
    </p:spTree>
    <p:extLst>
      <p:ext uri="{BB962C8B-B14F-4D97-AF65-F5344CB8AC3E}">
        <p14:creationId xmlns:p14="http://schemas.microsoft.com/office/powerpoint/2010/main" val="34482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8921-70AD-E771-9839-7349368C44D0}"/>
              </a:ext>
            </a:extLst>
          </p:cNvPr>
          <p:cNvSpPr>
            <a:spLocks noGrp="1"/>
          </p:cNvSpPr>
          <p:nvPr>
            <p:ph type="title"/>
          </p:nvPr>
        </p:nvSpPr>
        <p:spPr/>
        <p:txBody>
          <a:bodyPr/>
          <a:lstStyle/>
          <a:p>
            <a:r>
              <a:rPr lang="en-US" b="1" dirty="0"/>
              <a:t>Project Title</a:t>
            </a:r>
          </a:p>
        </p:txBody>
      </p:sp>
      <p:sp>
        <p:nvSpPr>
          <p:cNvPr id="3" name="Content Placeholder 2">
            <a:extLst>
              <a:ext uri="{FF2B5EF4-FFF2-40B4-BE49-F238E27FC236}">
                <a16:creationId xmlns:a16="http://schemas.microsoft.com/office/drawing/2014/main" id="{45130B13-423B-E469-E7BE-D07798D9C444}"/>
              </a:ext>
            </a:extLst>
          </p:cNvPr>
          <p:cNvSpPr>
            <a:spLocks noGrp="1"/>
          </p:cNvSpPr>
          <p:nvPr>
            <p:ph idx="1"/>
          </p:nvPr>
        </p:nvSpPr>
        <p:spPr/>
        <p:txBody>
          <a:bodyPr/>
          <a:lstStyle/>
          <a:p>
            <a:pPr marL="0" indent="0">
              <a:buNone/>
            </a:pPr>
            <a:endParaRPr lang="en-US" dirty="0"/>
          </a:p>
          <a:p>
            <a:pPr marL="0" indent="0" algn="ctr">
              <a:buNone/>
            </a:pPr>
            <a:r>
              <a:rPr lang="en-US" sz="4000" b="1" dirty="0"/>
              <a:t>Employee Type Analysis Using Excel &amp; </a:t>
            </a:r>
          </a:p>
          <a:p>
            <a:pPr marL="0" indent="0" algn="ctr">
              <a:buNone/>
            </a:pPr>
            <a:r>
              <a:rPr lang="en-US" sz="4000" b="1" dirty="0"/>
              <a:t>Employee Department Count Analysis </a:t>
            </a:r>
            <a:r>
              <a:rPr lang="en-US" sz="4000" b="1"/>
              <a:t>Using Excel </a:t>
            </a:r>
            <a:endParaRPr lang="en-US" b="1" dirty="0"/>
          </a:p>
          <a:p>
            <a:pPr marL="0" indent="0">
              <a:buNone/>
            </a:pPr>
            <a:endParaRPr lang="en-US" dirty="0"/>
          </a:p>
        </p:txBody>
      </p:sp>
    </p:spTree>
    <p:extLst>
      <p:ext uri="{BB962C8B-B14F-4D97-AF65-F5344CB8AC3E}">
        <p14:creationId xmlns:p14="http://schemas.microsoft.com/office/powerpoint/2010/main" val="29635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2F45-528A-2DBD-C0D1-2E713D9C316A}"/>
              </a:ext>
            </a:extLst>
          </p:cNvPr>
          <p:cNvSpPr>
            <a:spLocks noGrp="1"/>
          </p:cNvSpPr>
          <p:nvPr>
            <p:ph type="title"/>
          </p:nvPr>
        </p:nvSpPr>
        <p:spPr/>
        <p:txBody>
          <a:bodyPr/>
          <a:lstStyle/>
          <a:p>
            <a:r>
              <a:rPr lang="en-US" b="1" dirty="0"/>
              <a:t>Ajenda</a:t>
            </a:r>
          </a:p>
        </p:txBody>
      </p:sp>
      <p:sp>
        <p:nvSpPr>
          <p:cNvPr id="3" name="Content Placeholder 2">
            <a:extLst>
              <a:ext uri="{FF2B5EF4-FFF2-40B4-BE49-F238E27FC236}">
                <a16:creationId xmlns:a16="http://schemas.microsoft.com/office/drawing/2014/main" id="{9382F401-BC5C-3F9E-B8AB-A4EBB8123C2D}"/>
              </a:ext>
            </a:extLst>
          </p:cNvPr>
          <p:cNvSpPr>
            <a:spLocks noGrp="1"/>
          </p:cNvSpPr>
          <p:nvPr>
            <p:ph idx="1"/>
          </p:nvPr>
        </p:nvSpPr>
        <p:spPr>
          <a:xfrm>
            <a:off x="1295402" y="2851931"/>
            <a:ext cx="8775474" cy="3440141"/>
          </a:xfrm>
        </p:spPr>
        <p:txBody>
          <a:bodyPr>
            <a:normAutofit fontScale="925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p:txBody>
      </p:sp>
      <p:sp>
        <p:nvSpPr>
          <p:cNvPr id="4" name="TextBox 3">
            <a:extLst>
              <a:ext uri="{FF2B5EF4-FFF2-40B4-BE49-F238E27FC236}">
                <a16:creationId xmlns:a16="http://schemas.microsoft.com/office/drawing/2014/main" id="{14E35F26-C57A-5064-B00C-CBBD1DE69102}"/>
              </a:ext>
            </a:extLst>
          </p:cNvPr>
          <p:cNvSpPr txBox="1"/>
          <p:nvPr/>
        </p:nvSpPr>
        <p:spPr>
          <a:xfrm>
            <a:off x="5181600" y="2516828"/>
            <a:ext cx="1828800" cy="1828800"/>
          </a:xfrm>
          <a:prstGeom prst="rect">
            <a:avLst/>
          </a:prstGeom>
          <a:noFill/>
        </p:spPr>
        <p:txBody>
          <a:bodyPr wrap="square" rtlCol="0">
            <a:spAutoFit/>
          </a:bodyPr>
          <a:lstStyle/>
          <a:p>
            <a:pPr algn="l"/>
            <a:endParaRPr lang="en-US" dirty="0"/>
          </a:p>
        </p:txBody>
      </p:sp>
      <p:pic>
        <p:nvPicPr>
          <p:cNvPr id="5" name="Picture 5">
            <a:extLst>
              <a:ext uri="{FF2B5EF4-FFF2-40B4-BE49-F238E27FC236}">
                <a16:creationId xmlns:a16="http://schemas.microsoft.com/office/drawing/2014/main" id="{54336F26-D230-F563-5B5E-C91CC5CFD435}"/>
              </a:ext>
            </a:extLst>
          </p:cNvPr>
          <p:cNvPicPr>
            <a:picLocks noChangeAspect="1"/>
          </p:cNvPicPr>
          <p:nvPr/>
        </p:nvPicPr>
        <p:blipFill>
          <a:blip r:embed="rId2"/>
          <a:srcRect/>
          <a:stretch/>
        </p:blipFill>
        <p:spPr>
          <a:xfrm>
            <a:off x="6630735" y="2621102"/>
            <a:ext cx="3440141" cy="3440141"/>
          </a:xfrm>
          <a:prstGeom prst="rect">
            <a:avLst/>
          </a:prstGeom>
        </p:spPr>
      </p:pic>
    </p:spTree>
    <p:extLst>
      <p:ext uri="{BB962C8B-B14F-4D97-AF65-F5344CB8AC3E}">
        <p14:creationId xmlns:p14="http://schemas.microsoft.com/office/powerpoint/2010/main" val="288136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5B7E-74B7-737C-3931-B73F456E5B50}"/>
              </a:ext>
            </a:extLst>
          </p:cNvPr>
          <p:cNvSpPr>
            <a:spLocks noGrp="1"/>
          </p:cNvSpPr>
          <p:nvPr>
            <p:ph type="title"/>
          </p:nvPr>
        </p:nvSpPr>
        <p:spPr/>
        <p:txBody>
          <a:bodyPr/>
          <a:lstStyle/>
          <a:p>
            <a:r>
              <a:rPr lang="en-US" b="1" dirty="0"/>
              <a:t>Problem Statement </a:t>
            </a:r>
          </a:p>
        </p:txBody>
      </p:sp>
      <p:pic>
        <p:nvPicPr>
          <p:cNvPr id="4" name="Picture 4">
            <a:extLst>
              <a:ext uri="{FF2B5EF4-FFF2-40B4-BE49-F238E27FC236}">
                <a16:creationId xmlns:a16="http://schemas.microsoft.com/office/drawing/2014/main" id="{F9C018A1-80CC-A232-E0A4-8EC1CDCA5080}"/>
              </a:ext>
            </a:extLst>
          </p:cNvPr>
          <p:cNvPicPr>
            <a:picLocks noGrp="1" noChangeAspect="1"/>
          </p:cNvPicPr>
          <p:nvPr>
            <p:ph idx="1"/>
          </p:nvPr>
        </p:nvPicPr>
        <p:blipFill>
          <a:blip r:embed="rId2"/>
          <a:stretch>
            <a:fillRect/>
          </a:stretch>
        </p:blipFill>
        <p:spPr>
          <a:xfrm>
            <a:off x="8527760" y="2344423"/>
            <a:ext cx="2527094" cy="3064698"/>
          </a:xfrm>
        </p:spPr>
      </p:pic>
      <p:sp>
        <p:nvSpPr>
          <p:cNvPr id="5" name="TextBox 4">
            <a:extLst>
              <a:ext uri="{FF2B5EF4-FFF2-40B4-BE49-F238E27FC236}">
                <a16:creationId xmlns:a16="http://schemas.microsoft.com/office/drawing/2014/main" id="{A8D34802-08A8-73D4-D05E-3371A9AC06FC}"/>
              </a:ext>
            </a:extLst>
          </p:cNvPr>
          <p:cNvSpPr txBox="1"/>
          <p:nvPr/>
        </p:nvSpPr>
        <p:spPr>
          <a:xfrm>
            <a:off x="1295402" y="2618151"/>
            <a:ext cx="6743475" cy="1631216"/>
          </a:xfrm>
          <a:prstGeom prst="rect">
            <a:avLst/>
          </a:prstGeom>
          <a:noFill/>
        </p:spPr>
        <p:txBody>
          <a:bodyPr wrap="square" anchor="t">
            <a:spAutoFit/>
          </a:bodyPr>
          <a:lstStyle/>
          <a:p>
            <a:pPr rtl="1"/>
            <a:r>
              <a:rPr lang="en-US" sz="20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Tree>
    <p:extLst>
      <p:ext uri="{BB962C8B-B14F-4D97-AF65-F5344CB8AC3E}">
        <p14:creationId xmlns:p14="http://schemas.microsoft.com/office/powerpoint/2010/main" val="340072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6A63-C546-E371-3070-213AFE46500F}"/>
              </a:ext>
            </a:extLst>
          </p:cNvPr>
          <p:cNvSpPr>
            <a:spLocks noGrp="1"/>
          </p:cNvSpPr>
          <p:nvPr>
            <p:ph type="title"/>
          </p:nvPr>
        </p:nvSpPr>
        <p:spPr/>
        <p:txBody>
          <a:bodyPr/>
          <a:lstStyle/>
          <a:p>
            <a:r>
              <a:rPr lang="en-US" b="1" dirty="0"/>
              <a:t>Project Overview</a:t>
            </a:r>
          </a:p>
        </p:txBody>
      </p:sp>
      <p:sp>
        <p:nvSpPr>
          <p:cNvPr id="5" name="TextBox 4">
            <a:extLst>
              <a:ext uri="{FF2B5EF4-FFF2-40B4-BE49-F238E27FC236}">
                <a16:creationId xmlns:a16="http://schemas.microsoft.com/office/drawing/2014/main" id="{1E961476-357D-D7F4-F90A-9228A8A3CF17}"/>
              </a:ext>
            </a:extLst>
          </p:cNvPr>
          <p:cNvSpPr txBox="1"/>
          <p:nvPr/>
        </p:nvSpPr>
        <p:spPr>
          <a:xfrm>
            <a:off x="1128168" y="2082464"/>
            <a:ext cx="7171265" cy="3477875"/>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pic>
        <p:nvPicPr>
          <p:cNvPr id="7" name="Content Placeholder 6">
            <a:extLst>
              <a:ext uri="{FF2B5EF4-FFF2-40B4-BE49-F238E27FC236}">
                <a16:creationId xmlns:a16="http://schemas.microsoft.com/office/drawing/2014/main" id="{CB9DD269-F009-FFF8-7F08-671C314B6C61}"/>
              </a:ext>
            </a:extLst>
          </p:cNvPr>
          <p:cNvPicPr>
            <a:picLocks noGrp="1" noChangeAspect="1"/>
          </p:cNvPicPr>
          <p:nvPr>
            <p:ph idx="1"/>
          </p:nvPr>
        </p:nvPicPr>
        <p:blipFill>
          <a:blip r:embed="rId2"/>
          <a:stretch>
            <a:fillRect/>
          </a:stretch>
        </p:blipFill>
        <p:spPr>
          <a:xfrm>
            <a:off x="8299433" y="2433107"/>
            <a:ext cx="3410599" cy="2776588"/>
          </a:xfrm>
        </p:spPr>
      </p:pic>
    </p:spTree>
    <p:extLst>
      <p:ext uri="{BB962C8B-B14F-4D97-AF65-F5344CB8AC3E}">
        <p14:creationId xmlns:p14="http://schemas.microsoft.com/office/powerpoint/2010/main" val="74993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3656-D2E9-E36D-DDD8-550D83E7961A}"/>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3E27676A-C5FC-5A59-9D09-28CBFAFA37B9}"/>
              </a:ext>
            </a:extLst>
          </p:cNvPr>
          <p:cNvPicPr>
            <a:picLocks noGrp="1" noChangeAspect="1"/>
          </p:cNvPicPr>
          <p:nvPr>
            <p:ph idx="1"/>
          </p:nvPr>
        </p:nvPicPr>
        <p:blipFill>
          <a:blip r:embed="rId2"/>
          <a:stretch>
            <a:fillRect/>
          </a:stretch>
        </p:blipFill>
        <p:spPr>
          <a:xfrm>
            <a:off x="6808982" y="2220523"/>
            <a:ext cx="4917945" cy="3449638"/>
          </a:xfrm>
        </p:spPr>
      </p:pic>
      <p:sp>
        <p:nvSpPr>
          <p:cNvPr id="5" name="TextBox 4">
            <a:extLst>
              <a:ext uri="{FF2B5EF4-FFF2-40B4-BE49-F238E27FC236}">
                <a16:creationId xmlns:a16="http://schemas.microsoft.com/office/drawing/2014/main" id="{4E4E1E10-56BA-26F3-E7BD-8BC299F28ABE}"/>
              </a:ext>
            </a:extLst>
          </p:cNvPr>
          <p:cNvSpPr txBox="1"/>
          <p:nvPr/>
        </p:nvSpPr>
        <p:spPr>
          <a:xfrm>
            <a:off x="1072423" y="1938068"/>
            <a:ext cx="5513580" cy="3416320"/>
          </a:xfrm>
          <a:prstGeom prst="rect">
            <a:avLst/>
          </a:prstGeom>
          <a:noFill/>
        </p:spPr>
        <p:txBody>
          <a:bodyPr wrap="square">
            <a:spAutoFit/>
          </a:bodyPr>
          <a:lstStyle/>
          <a:p>
            <a:r>
              <a:rPr lang="en-US" b="1" dirty="0"/>
              <a:t>* </a:t>
            </a:r>
            <a:r>
              <a:rPr lang="en-US" b="1" u="sng" dirty="0"/>
              <a:t>Human Resources (HR) Team:</a:t>
            </a:r>
            <a:r>
              <a:rPr lang="en-US" b="1" dirty="0"/>
              <a:t> They will use the analysis to make informed decisions about hiring, workforce planning, and contract management.</a:t>
            </a:r>
          </a:p>
          <a:p>
            <a:pPr marL="285750" indent="-285750">
              <a:buFont typeface="Arial" panose="020B0604020202020204" pitchFamily="34" charset="0"/>
              <a:buChar char="•"/>
            </a:pPr>
            <a:endParaRPr lang="en-US" b="1" dirty="0"/>
          </a:p>
          <a:p>
            <a:r>
              <a:rPr lang="en-US" b="1" u="sng" dirty="0"/>
              <a:t>* Department Managers:</a:t>
            </a:r>
            <a:r>
              <a:rPr lang="en-US" b="1" dirty="0"/>
              <a:t> They will benefit from insights into workforce composition and its impact </a:t>
            </a:r>
          </a:p>
          <a:p>
            <a:r>
              <a:rPr lang="en-US" b="1" dirty="0"/>
              <a:t>on departmental performance, helping them allocate resources more effectively.</a:t>
            </a:r>
          </a:p>
          <a:p>
            <a:endParaRPr lang="en-US" b="1" dirty="0"/>
          </a:p>
          <a:p>
            <a:r>
              <a:rPr lang="en-US" b="1" dirty="0"/>
              <a:t>* </a:t>
            </a:r>
            <a:r>
              <a:rPr lang="en-US" b="1" u="sng" dirty="0"/>
              <a:t>Senior Management/Executives: </a:t>
            </a:r>
            <a:r>
              <a:rPr lang="en-US" b="1" dirty="0"/>
              <a:t>They will use the findings to align workforce strategies with overall business goals and improve operational efficiency.</a:t>
            </a:r>
          </a:p>
        </p:txBody>
      </p:sp>
    </p:spTree>
    <p:extLst>
      <p:ext uri="{BB962C8B-B14F-4D97-AF65-F5344CB8AC3E}">
        <p14:creationId xmlns:p14="http://schemas.microsoft.com/office/powerpoint/2010/main" val="339691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81F3-CA5D-CF1F-C140-118B83D41012}"/>
              </a:ext>
            </a:extLst>
          </p:cNvPr>
          <p:cNvSpPr>
            <a:spLocks noGrp="1"/>
          </p:cNvSpPr>
          <p:nvPr>
            <p:ph type="title"/>
          </p:nvPr>
        </p:nvSpPr>
        <p:spPr/>
        <p:txBody>
          <a:bodyPr/>
          <a:lstStyle/>
          <a:p>
            <a:r>
              <a:rPr lang="en-US" b="1" dirty="0"/>
              <a:t>Our Solution &amp; Value Preposition </a:t>
            </a:r>
          </a:p>
        </p:txBody>
      </p:sp>
      <p:sp>
        <p:nvSpPr>
          <p:cNvPr id="5" name="TextBox 4">
            <a:extLst>
              <a:ext uri="{FF2B5EF4-FFF2-40B4-BE49-F238E27FC236}">
                <a16:creationId xmlns:a16="http://schemas.microsoft.com/office/drawing/2014/main" id="{C7684B08-C231-30A0-22C6-21B17A92C968}"/>
              </a:ext>
            </a:extLst>
          </p:cNvPr>
          <p:cNvSpPr txBox="1"/>
          <p:nvPr/>
        </p:nvSpPr>
        <p:spPr>
          <a:xfrm>
            <a:off x="1015999"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pic>
        <p:nvPicPr>
          <p:cNvPr id="3" name="Picture 2">
            <a:extLst>
              <a:ext uri="{FF2B5EF4-FFF2-40B4-BE49-F238E27FC236}">
                <a16:creationId xmlns:a16="http://schemas.microsoft.com/office/drawing/2014/main" id="{45E76599-7519-C92B-7AC6-FC950AEE08D0}"/>
              </a:ext>
            </a:extLst>
          </p:cNvPr>
          <p:cNvPicPr>
            <a:picLocks noChangeAspect="1"/>
          </p:cNvPicPr>
          <p:nvPr/>
        </p:nvPicPr>
        <p:blipFill>
          <a:blip r:embed="rId2"/>
          <a:stretch>
            <a:fillRect/>
          </a:stretch>
        </p:blipFill>
        <p:spPr>
          <a:xfrm>
            <a:off x="8698387" y="2584561"/>
            <a:ext cx="2277218" cy="3416320"/>
          </a:xfrm>
          <a:prstGeom prst="rect">
            <a:avLst/>
          </a:prstGeom>
        </p:spPr>
      </p:pic>
    </p:spTree>
    <p:extLst>
      <p:ext uri="{BB962C8B-B14F-4D97-AF65-F5344CB8AC3E}">
        <p14:creationId xmlns:p14="http://schemas.microsoft.com/office/powerpoint/2010/main" val="389226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679B-C778-E1BF-6553-A9A7BAF95B31}"/>
              </a:ext>
            </a:extLst>
          </p:cNvPr>
          <p:cNvSpPr>
            <a:spLocks noGrp="1"/>
          </p:cNvSpPr>
          <p:nvPr>
            <p:ph type="title"/>
          </p:nvPr>
        </p:nvSpPr>
        <p:spPr/>
        <p:txBody>
          <a:bodyPr/>
          <a:lstStyle/>
          <a:p>
            <a:r>
              <a:rPr lang="en-US" b="1" dirty="0"/>
              <a:t>Dataset Description </a:t>
            </a:r>
          </a:p>
        </p:txBody>
      </p:sp>
      <p:sp>
        <p:nvSpPr>
          <p:cNvPr id="7" name="TextBox 6">
            <a:extLst>
              <a:ext uri="{FF2B5EF4-FFF2-40B4-BE49-F238E27FC236}">
                <a16:creationId xmlns:a16="http://schemas.microsoft.com/office/drawing/2014/main" id="{9C8F3768-D57F-4931-BC06-23B6E220874D}"/>
              </a:ext>
            </a:extLst>
          </p:cNvPr>
          <p:cNvSpPr txBox="1"/>
          <p:nvPr/>
        </p:nvSpPr>
        <p:spPr>
          <a:xfrm>
            <a:off x="1256047" y="2085939"/>
            <a:ext cx="10171629" cy="3139321"/>
          </a:xfrm>
          <a:prstGeom prst="rect">
            <a:avLst/>
          </a:prstGeom>
          <a:noFill/>
        </p:spPr>
        <p:txBody>
          <a:bodyPr wrap="square">
            <a:spAutoFit/>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p:txBody>
      </p:sp>
    </p:spTree>
    <p:extLst>
      <p:ext uri="{BB962C8B-B14F-4D97-AF65-F5344CB8AC3E}">
        <p14:creationId xmlns:p14="http://schemas.microsoft.com/office/powerpoint/2010/main" val="308427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520E-1939-58DA-BA0E-DB5F27396B3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1D5DF2CD-6D59-8787-C0C1-FCDF35E77FD9}"/>
              </a:ext>
            </a:extLst>
          </p:cNvPr>
          <p:cNvSpPr txBox="1"/>
          <p:nvPr/>
        </p:nvSpPr>
        <p:spPr>
          <a:xfrm>
            <a:off x="1376213" y="2072329"/>
            <a:ext cx="9799453"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pic>
        <p:nvPicPr>
          <p:cNvPr id="6" name="Picture 6">
            <a:extLst>
              <a:ext uri="{FF2B5EF4-FFF2-40B4-BE49-F238E27FC236}">
                <a16:creationId xmlns:a16="http://schemas.microsoft.com/office/drawing/2014/main" id="{1DE38AD1-DD13-7618-70A3-47DCCED6D18A}"/>
              </a:ext>
            </a:extLst>
          </p:cNvPr>
          <p:cNvPicPr>
            <a:picLocks noChangeAspect="1"/>
          </p:cNvPicPr>
          <p:nvPr/>
        </p:nvPicPr>
        <p:blipFill>
          <a:blip r:embed="rId2"/>
          <a:stretch>
            <a:fillRect/>
          </a:stretch>
        </p:blipFill>
        <p:spPr>
          <a:xfrm>
            <a:off x="7926967" y="3641990"/>
            <a:ext cx="3438632" cy="2233878"/>
          </a:xfrm>
          <a:prstGeom prst="rect">
            <a:avLst/>
          </a:prstGeom>
        </p:spPr>
      </p:pic>
    </p:spTree>
    <p:extLst>
      <p:ext uri="{BB962C8B-B14F-4D97-AF65-F5344CB8AC3E}">
        <p14:creationId xmlns:p14="http://schemas.microsoft.com/office/powerpoint/2010/main" val="30650158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Employee Data Analysis Using Excel</vt:lpstr>
      <vt:lpstr>Project Title</vt:lpstr>
      <vt:lpstr>Ajenda</vt:lpstr>
      <vt:lpstr>Problem Statement </vt:lpstr>
      <vt:lpstr>Project Overview</vt:lpstr>
      <vt:lpstr>Who are the End Users?</vt:lpstr>
      <vt:lpstr>Our Solution &amp; Value Preposition </vt:lpstr>
      <vt:lpstr>Dataset Description </vt:lpstr>
      <vt:lpstr>Modelling Approach </vt:lpstr>
      <vt:lpstr>Modelling Approach </vt:lpstr>
      <vt:lpstr>Modelling Approach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sanjaykannadasan1712@gmail.com</dc:creator>
  <cp:lastModifiedBy>sp1280414@gmail.com</cp:lastModifiedBy>
  <cp:revision>12</cp:revision>
  <dcterms:created xsi:type="dcterms:W3CDTF">2024-08-24T08:00:27Z</dcterms:created>
  <dcterms:modified xsi:type="dcterms:W3CDTF">2024-08-31T13:42:18Z</dcterms:modified>
</cp:coreProperties>
</file>