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2" r:id="rId6"/>
    <p:sldId id="260" r:id="rId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www.thebluediamondgallery.com/handwriting/m/market-opportunity-analysis.html" TargetMode="External"/><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sefiks.com/2019/02/13/apparent-age-and-gender-prediction-in-keras/" TargetMode="External"/><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89200" y="1131928"/>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Analysing the Target Customer Based on Some Key Factors </a:t>
            </a:r>
            <a:r>
              <a:rPr dirty="0"/>
              <a:t>.</a:t>
            </a:r>
          </a:p>
        </p:txBody>
      </p:sp>
      <p:grpSp>
        <p:nvGrpSpPr>
          <p:cNvPr id="127" name="Shape 74"/>
          <p:cNvGrpSpPr/>
          <p:nvPr/>
        </p:nvGrpSpPr>
        <p:grpSpPr>
          <a:xfrm>
            <a:off x="4969974" y="2164724"/>
            <a:ext cx="3800702" cy="2649302"/>
            <a:chOff x="0" y="0"/>
            <a:chExt cx="3800700" cy="2649300"/>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26"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5" name="TextBox 4">
            <a:extLst>
              <a:ext uri="{FF2B5EF4-FFF2-40B4-BE49-F238E27FC236}">
                <a16:creationId xmlns:a16="http://schemas.microsoft.com/office/drawing/2014/main" id="{2FE7ACBB-2640-4A16-9910-2A1B2B69701F}"/>
              </a:ext>
            </a:extLst>
          </p:cNvPr>
          <p:cNvSpPr txBox="1"/>
          <p:nvPr/>
        </p:nvSpPr>
        <p:spPr>
          <a:xfrm>
            <a:off x="373323" y="1959658"/>
            <a:ext cx="3876261" cy="24929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1600" dirty="0">
                <a:latin typeface="Abadi" panose="020B0604020104020204" pitchFamily="34" charset="0"/>
              </a:rPr>
              <a:t>F</a:t>
            </a:r>
            <a:r>
              <a:rPr lang="en-IN" dirty="0">
                <a:latin typeface="Abadi" panose="020B0604020104020204" pitchFamily="34" charset="0"/>
              </a:rPr>
              <a:t>rom the data that is provided to us , we were able to make some insights in order to build a market strategy for Sprocket Central Pty Ltd which can bring best results for the company in their endeavours. Below are the important areas that we looked into in order to come up with the strategy.</a:t>
            </a:r>
          </a:p>
          <a:p>
            <a:endParaRPr lang="en-IN" dirty="0">
              <a:latin typeface="Abadi" panose="020B0604020104020204" pitchFamily="34" charset="0"/>
            </a:endParaRPr>
          </a:p>
          <a:p>
            <a:pPr marL="342900" lvl="7" indent="-342900">
              <a:buFont typeface="+mj-lt"/>
              <a:buAutoNum type="alphaLcParenR"/>
            </a:pPr>
            <a:r>
              <a:rPr lang="en-IN" dirty="0">
                <a:latin typeface="Arial Nova" panose="020B0604020202020204" pitchFamily="34" charset="0"/>
              </a:rPr>
              <a:t>Age distribution</a:t>
            </a:r>
          </a:p>
          <a:p>
            <a:pPr marL="342900" lvl="7" indent="-342900">
              <a:buFont typeface="+mj-lt"/>
              <a:buAutoNum type="alphaLcParenR"/>
            </a:pPr>
            <a:r>
              <a:rPr kumimoji="0" lang="en-IN" b="0" i="0" u="none" strike="noStrike" cap="none" spc="0" normalizeH="0" baseline="0" dirty="0">
                <a:ln>
                  <a:noFill/>
                </a:ln>
                <a:solidFill>
                  <a:srgbClr val="000000"/>
                </a:solidFill>
                <a:effectLst/>
                <a:uFillTx/>
                <a:latin typeface="Arial Nova" panose="020B0604020202020204" pitchFamily="34" charset="0"/>
                <a:sym typeface="Arial"/>
              </a:rPr>
              <a:t>Job industry</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pic>
        <p:nvPicPr>
          <p:cNvPr id="7" name="Picture 6" descr="A picture containing person, holding, woman, man&#10;&#10;Description automatically generated">
            <a:extLst>
              <a:ext uri="{FF2B5EF4-FFF2-40B4-BE49-F238E27FC236}">
                <a16:creationId xmlns:a16="http://schemas.microsoft.com/office/drawing/2014/main" id="{98A01903-6CE2-4300-B468-EC26A06AFA25}"/>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72000" y="2132599"/>
            <a:ext cx="4198625" cy="2799083"/>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People in the age group of 25 to 48 years are more likely to be a Customer</a:t>
            </a:r>
            <a:endParaRPr dirty="0"/>
          </a:p>
        </p:txBody>
      </p:sp>
      <p:sp>
        <p:nvSpPr>
          <p:cNvPr id="133" name="Shape 82"/>
          <p:cNvSpPr/>
          <p:nvPr/>
        </p:nvSpPr>
        <p:spPr>
          <a:xfrm>
            <a:off x="205025" y="2164724"/>
            <a:ext cx="4134600" cy="166196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lnSpc>
                <a:spcPct val="100000"/>
              </a:lnSpc>
              <a:buFont typeface="Arial" panose="020B0604020202020204" pitchFamily="34" charset="0"/>
              <a:buChar char="•"/>
            </a:pPr>
            <a:r>
              <a:rPr lang="en-IN" sz="1600" dirty="0">
                <a:latin typeface="Abadi" panose="020B0604020104020204" pitchFamily="34" charset="0"/>
                <a:ea typeface="+mn-ea"/>
                <a:cs typeface="+mn-cs"/>
                <a:sym typeface="Arial"/>
              </a:rPr>
              <a:t>Data shows that people in the middle age group viz 25 to 48 are more likely to buy the our products</a:t>
            </a:r>
          </a:p>
          <a:p>
            <a:pPr marL="285750" indent="-285750">
              <a:lnSpc>
                <a:spcPct val="100000"/>
              </a:lnSpc>
              <a:buFont typeface="Arial" panose="020B0604020202020204" pitchFamily="34" charset="0"/>
              <a:buChar char="•"/>
            </a:pPr>
            <a:r>
              <a:rPr lang="en-IN" sz="1600" dirty="0">
                <a:latin typeface="Abadi" panose="020B0604020104020204" pitchFamily="34" charset="0"/>
                <a:ea typeface="+mn-ea"/>
                <a:cs typeface="+mn-cs"/>
                <a:sym typeface="Arial"/>
              </a:rPr>
              <a:t>Along with that, Women have slight domination over the women considering the past purchase records</a:t>
            </a:r>
            <a:endParaRPr sz="1600" dirty="0">
              <a:latin typeface="Abadi" panose="020B0604020104020204" pitchFamily="34" charset="0"/>
              <a:ea typeface="+mn-ea"/>
              <a:cs typeface="+mn-cs"/>
              <a:sym typeface="Arial"/>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 name="Picture 9" descr="A picture containing screenshot&#10;&#10;Description automatically generated">
            <a:extLst>
              <a:ext uri="{FF2B5EF4-FFF2-40B4-BE49-F238E27FC236}">
                <a16:creationId xmlns:a16="http://schemas.microsoft.com/office/drawing/2014/main" id="{3B84B998-9DCE-4F05-A851-F11ED6E22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0200" y="2069627"/>
            <a:ext cx="4121140" cy="2649304"/>
          </a:xfrm>
          <a:prstGeom prst="rect">
            <a:avLst/>
          </a:prstGeom>
        </p:spPr>
      </p:pic>
      <p:sp>
        <p:nvSpPr>
          <p:cNvPr id="2" name="TextBox 1">
            <a:extLst>
              <a:ext uri="{FF2B5EF4-FFF2-40B4-BE49-F238E27FC236}">
                <a16:creationId xmlns:a16="http://schemas.microsoft.com/office/drawing/2014/main" id="{3777125A-AE8F-4A39-B19B-A0B6B21859A9}"/>
              </a:ext>
            </a:extLst>
          </p:cNvPr>
          <p:cNvSpPr txBox="1"/>
          <p:nvPr/>
        </p:nvSpPr>
        <p:spPr>
          <a:xfrm>
            <a:off x="205025" y="4303981"/>
            <a:ext cx="4319922"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70C0"/>
                </a:solidFill>
                <a:effectLst/>
                <a:uFillTx/>
                <a:latin typeface="+mn-lt"/>
                <a:ea typeface="+mn-ea"/>
                <a:cs typeface="+mn-cs"/>
                <a:sym typeface="Arial"/>
              </a:rPr>
              <a:t>Target the Age group 25 to 48 years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People in the Manufacturing and finance Industry are more likely to be a Customer</a:t>
            </a:r>
            <a:endParaRPr dirty="0"/>
          </a:p>
        </p:txBody>
      </p:sp>
      <p:sp>
        <p:nvSpPr>
          <p:cNvPr id="133" name="Shape 82"/>
          <p:cNvSpPr/>
          <p:nvPr/>
        </p:nvSpPr>
        <p:spPr>
          <a:xfrm>
            <a:off x="205025" y="2164724"/>
            <a:ext cx="4134600" cy="141574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lnSpc>
                <a:spcPct val="100000"/>
              </a:lnSpc>
              <a:buFont typeface="Arial" panose="020B0604020202020204" pitchFamily="34" charset="0"/>
              <a:buChar char="•"/>
            </a:pPr>
            <a:r>
              <a:rPr lang="en-IN" sz="1600" dirty="0">
                <a:latin typeface="Abadi" panose="020B0604020104020204" pitchFamily="34" charset="0"/>
                <a:ea typeface="+mn-ea"/>
                <a:cs typeface="+mn-cs"/>
                <a:sym typeface="Arial"/>
              </a:rPr>
              <a:t>Data shows that people in the manufacturing, finance and health industry are majority customers.</a:t>
            </a:r>
          </a:p>
          <a:p>
            <a:pPr marL="285750" indent="-285750">
              <a:lnSpc>
                <a:spcPct val="100000"/>
              </a:lnSpc>
              <a:buFont typeface="Arial" panose="020B0604020202020204" pitchFamily="34" charset="0"/>
              <a:buChar char="•"/>
            </a:pPr>
            <a:r>
              <a:rPr lang="en-IN" sz="1600" dirty="0">
                <a:latin typeface="Abadi" panose="020B0604020104020204" pitchFamily="34" charset="0"/>
                <a:ea typeface="+mn-ea"/>
                <a:cs typeface="+mn-cs"/>
                <a:sym typeface="Arial"/>
              </a:rPr>
              <a:t>These industries combine to be nearly half of the entire bike customer base .</a:t>
            </a:r>
            <a:endParaRPr sz="1600" dirty="0">
              <a:latin typeface="Abadi" panose="020B0604020104020204" pitchFamily="34" charset="0"/>
              <a:ea typeface="+mn-ea"/>
              <a:cs typeface="+mn-cs"/>
              <a:sym typeface="Arial"/>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3777125A-AE8F-4A39-B19B-A0B6B21859A9}"/>
              </a:ext>
            </a:extLst>
          </p:cNvPr>
          <p:cNvSpPr txBox="1"/>
          <p:nvPr/>
        </p:nvSpPr>
        <p:spPr>
          <a:xfrm>
            <a:off x="284539" y="3938482"/>
            <a:ext cx="4526001"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70C0"/>
                </a:solidFill>
                <a:effectLst/>
                <a:uFillTx/>
                <a:latin typeface="+mn-lt"/>
                <a:ea typeface="+mn-ea"/>
                <a:cs typeface="+mn-cs"/>
                <a:sym typeface="Arial"/>
              </a:rPr>
              <a:t>Target the </a:t>
            </a:r>
            <a:r>
              <a:rPr lang="en-IN" sz="2000" dirty="0">
                <a:solidFill>
                  <a:srgbClr val="0070C0"/>
                </a:solidFill>
              </a:rPr>
              <a:t>People in </a:t>
            </a:r>
            <a:r>
              <a:rPr kumimoji="0" lang="en-IN" sz="2000" b="0" i="0" u="none" strike="noStrike" cap="none" spc="0" normalizeH="0" baseline="0" dirty="0">
                <a:ln>
                  <a:noFill/>
                </a:ln>
                <a:solidFill>
                  <a:srgbClr val="0070C0"/>
                </a:solidFill>
                <a:effectLst/>
                <a:uFillTx/>
                <a:latin typeface="+mn-lt"/>
                <a:ea typeface="+mn-ea"/>
                <a:cs typeface="+mn-cs"/>
                <a:sym typeface="Arial"/>
              </a:rPr>
              <a:t>Manufacturing, Finance and Heath Industries</a:t>
            </a:r>
          </a:p>
        </p:txBody>
      </p:sp>
      <p:pic>
        <p:nvPicPr>
          <p:cNvPr id="9" name="Picture 8" descr="A screenshot of a cell phone&#10;&#10;Description automatically generated">
            <a:extLst>
              <a:ext uri="{FF2B5EF4-FFF2-40B4-BE49-F238E27FC236}">
                <a16:creationId xmlns:a16="http://schemas.microsoft.com/office/drawing/2014/main" id="{CC37C284-4C00-4F88-982A-E13A01F60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5158" y="2260176"/>
            <a:ext cx="3764303" cy="2386190"/>
          </a:xfrm>
          <a:prstGeom prst="rect">
            <a:avLst/>
          </a:prstGeom>
        </p:spPr>
      </p:pic>
    </p:spTree>
    <p:extLst>
      <p:ext uri="{BB962C8B-B14F-4D97-AF65-F5344CB8AC3E}">
        <p14:creationId xmlns:p14="http://schemas.microsoft.com/office/powerpoint/2010/main" val="279833190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122421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Build a classification Model which Calculates the likelihood of a given data point of an individual will buy the Sprocket Central Pty Ltd</a:t>
            </a:r>
          </a:p>
          <a:p>
            <a:r>
              <a:rPr lang="en-IN" dirty="0"/>
              <a:t>Products</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0" name="Shape 82">
            <a:extLst>
              <a:ext uri="{FF2B5EF4-FFF2-40B4-BE49-F238E27FC236}">
                <a16:creationId xmlns:a16="http://schemas.microsoft.com/office/drawing/2014/main" id="{7147E361-E815-4981-BF67-9E88792043E9}"/>
              </a:ext>
            </a:extLst>
          </p:cNvPr>
          <p:cNvSpPr/>
          <p:nvPr/>
        </p:nvSpPr>
        <p:spPr>
          <a:xfrm>
            <a:off x="205025" y="2408919"/>
            <a:ext cx="4134600" cy="190818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lnSpc>
                <a:spcPct val="100000"/>
              </a:lnSpc>
              <a:buFont typeface="Arial" panose="020B0604020202020204" pitchFamily="34" charset="0"/>
              <a:buChar char="•"/>
            </a:pPr>
            <a:r>
              <a:rPr lang="en-IN" sz="1600" dirty="0">
                <a:latin typeface="Abadi" panose="020B0604020104020204" pitchFamily="34" charset="0"/>
                <a:ea typeface="+mn-ea"/>
                <a:cs typeface="+mn-cs"/>
                <a:sym typeface="Arial"/>
              </a:rPr>
              <a:t>We Start with the data pre-processing and data cleaning .</a:t>
            </a:r>
          </a:p>
          <a:p>
            <a:pPr marL="285750" indent="-285750">
              <a:lnSpc>
                <a:spcPct val="100000"/>
              </a:lnSpc>
              <a:buFont typeface="Arial" panose="020B0604020202020204" pitchFamily="34" charset="0"/>
              <a:buChar char="•"/>
            </a:pPr>
            <a:r>
              <a:rPr lang="en-IN" sz="1600" dirty="0">
                <a:latin typeface="Abadi" panose="020B0604020104020204" pitchFamily="34" charset="0"/>
                <a:ea typeface="+mn-ea"/>
                <a:cs typeface="+mn-cs"/>
                <a:sym typeface="Arial"/>
              </a:rPr>
              <a:t>Feed the model with the features and train the model on training data and optimise it.</a:t>
            </a:r>
          </a:p>
          <a:p>
            <a:pPr marL="285750" indent="-285750">
              <a:lnSpc>
                <a:spcPct val="100000"/>
              </a:lnSpc>
              <a:buFont typeface="Arial" panose="020B0604020202020204" pitchFamily="34" charset="0"/>
              <a:buChar char="•"/>
            </a:pPr>
            <a:r>
              <a:rPr lang="en-IN" sz="1600" dirty="0">
                <a:latin typeface="Abadi" panose="020B0604020104020204" pitchFamily="34" charset="0"/>
                <a:ea typeface="+mn-ea"/>
                <a:cs typeface="+mn-cs"/>
                <a:sym typeface="Arial"/>
              </a:rPr>
              <a:t>Then test the model with testing data and data from the real world and Deploy it.</a:t>
            </a:r>
          </a:p>
        </p:txBody>
      </p:sp>
      <p:sp>
        <p:nvSpPr>
          <p:cNvPr id="11" name="TextBox 10">
            <a:extLst>
              <a:ext uri="{FF2B5EF4-FFF2-40B4-BE49-F238E27FC236}">
                <a16:creationId xmlns:a16="http://schemas.microsoft.com/office/drawing/2014/main" id="{9B18BFAE-6113-4C99-AC42-46F4D9697216}"/>
              </a:ext>
            </a:extLst>
          </p:cNvPr>
          <p:cNvSpPr txBox="1"/>
          <p:nvPr/>
        </p:nvSpPr>
        <p:spPr>
          <a:xfrm>
            <a:off x="252078" y="4387620"/>
            <a:ext cx="4319922"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70C0"/>
                </a:solidFill>
                <a:effectLst/>
                <a:uFillTx/>
                <a:latin typeface="+mn-lt"/>
                <a:ea typeface="+mn-ea"/>
                <a:cs typeface="+mn-cs"/>
                <a:sym typeface="Arial"/>
              </a:rPr>
              <a:t>Building a Classification Model</a:t>
            </a:r>
          </a:p>
        </p:txBody>
      </p:sp>
      <p:pic>
        <p:nvPicPr>
          <p:cNvPr id="3" name="Picture 2" descr="A person looking at the camera&#10;&#10;Description automatically generated">
            <a:extLst>
              <a:ext uri="{FF2B5EF4-FFF2-40B4-BE49-F238E27FC236}">
                <a16:creationId xmlns:a16="http://schemas.microsoft.com/office/drawing/2014/main" id="{BEB8E4C5-CBC2-461F-BBE2-09EC2FC67D3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403650" y="2307513"/>
            <a:ext cx="4319922" cy="2429956"/>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50</TotalTime>
  <Words>486</Words>
  <Application>Microsoft Office PowerPoint</Application>
  <PresentationFormat>On-screen Show (16:9)</PresentationFormat>
  <Paragraphs>37</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Abadi</vt:lpstr>
      <vt:lpstr>Arial</vt:lpstr>
      <vt:lpstr>Arial Nova</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Sai Prakash Mandhadi</cp:lastModifiedBy>
  <cp:revision>7</cp:revision>
  <dcterms:modified xsi:type="dcterms:W3CDTF">2020-06-19T10:31:08Z</dcterms:modified>
</cp:coreProperties>
</file>