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7" r:id="rId6"/>
    <p:sldId id="268" r:id="rId7"/>
    <p:sldId id="269" r:id="rId8"/>
    <p:sldId id="265" r:id="rId9"/>
    <p:sldId id="270" r:id="rId10"/>
    <p:sldId id="271" r:id="rId11"/>
    <p:sldId id="272" r:id="rId12"/>
    <p:sldId id="273" r:id="rId13"/>
    <p:sldId id="260" r:id="rId14"/>
    <p:sldId id="262" r:id="rId15"/>
    <p:sldId id="274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nya Goel" initials="VG" lastIdx="1" clrIdx="0">
    <p:extLst>
      <p:ext uri="{19B8F6BF-5375-455C-9EA6-DF929625EA0E}">
        <p15:presenceInfo xmlns:p15="http://schemas.microsoft.com/office/powerpoint/2012/main" userId="2072dee66819a4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4586"/>
  </p:normalViewPr>
  <p:slideViewPr>
    <p:cSldViewPr snapToGrid="0" snapToObjects="1">
      <p:cViewPr varScale="1">
        <p:scale>
          <a:sx n="72" d="100"/>
          <a:sy n="72" d="100"/>
        </p:scale>
        <p:origin x="4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14T17:29:43.520" idx="1">
    <p:pos x="10" y="10"/>
    <p:text>The gravitational force is assumed to have only low frequency components, therefore a filter with 0.3 Hz cutoff frequency was used.
</p:text>
    <p:extLst>
      <p:ext uri="{C676402C-5697-4E1C-873F-D02D1690AC5C}">
        <p15:threadingInfo xmlns:p15="http://schemas.microsoft.com/office/powerpoint/2012/main" timeZoneBias="30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957953-71CF-4D01-B329-E4DA7D1C8DB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42CA66A-C499-475F-B9F1-0034CADC3B67}">
      <dgm:prSet/>
      <dgm:spPr/>
      <dgm:t>
        <a:bodyPr/>
        <a:lstStyle/>
        <a:p>
          <a:r>
            <a:rPr lang="en-US"/>
            <a:t>Comparing the base models that we applied,  SVM performed the best and achieved highest accuracy amongst all three i.e 95%</a:t>
          </a:r>
        </a:p>
      </dgm:t>
    </dgm:pt>
    <dgm:pt modelId="{B4A738BB-4B1A-4A8B-AE66-1436E66F5185}" type="parTrans" cxnId="{E7D171C2-F9E0-4D33-9DCB-C05D7ED77413}">
      <dgm:prSet/>
      <dgm:spPr/>
      <dgm:t>
        <a:bodyPr/>
        <a:lstStyle/>
        <a:p>
          <a:endParaRPr lang="en-US"/>
        </a:p>
      </dgm:t>
    </dgm:pt>
    <dgm:pt modelId="{D4D184A5-FA67-4DA3-A567-C26022FE368E}" type="sibTrans" cxnId="{E7D171C2-F9E0-4D33-9DCB-C05D7ED77413}">
      <dgm:prSet/>
      <dgm:spPr/>
      <dgm:t>
        <a:bodyPr/>
        <a:lstStyle/>
        <a:p>
          <a:endParaRPr lang="en-US"/>
        </a:p>
      </dgm:t>
    </dgm:pt>
    <dgm:pt modelId="{DCF8B8C8-35C1-4403-B2D6-4A1D5E55FEC4}">
      <dgm:prSet/>
      <dgm:spPr/>
      <dgm:t>
        <a:bodyPr/>
        <a:lstStyle/>
        <a:p>
          <a:r>
            <a:rPr lang="en-US"/>
            <a:t>We developed a deep learning model and applied ANN. It was the best fit for our dataset because the accuracy increased to 98% </a:t>
          </a:r>
        </a:p>
      </dgm:t>
    </dgm:pt>
    <dgm:pt modelId="{3E69805E-CDE5-45BC-90E7-57A651AFF605}" type="parTrans" cxnId="{83066844-B34B-4843-BBBB-34DD9C12EF6B}">
      <dgm:prSet/>
      <dgm:spPr/>
      <dgm:t>
        <a:bodyPr/>
        <a:lstStyle/>
        <a:p>
          <a:endParaRPr lang="en-US"/>
        </a:p>
      </dgm:t>
    </dgm:pt>
    <dgm:pt modelId="{A56B6ACD-F610-43B3-94BE-9B73EC999DE4}" type="sibTrans" cxnId="{83066844-B34B-4843-BBBB-34DD9C12EF6B}">
      <dgm:prSet/>
      <dgm:spPr/>
      <dgm:t>
        <a:bodyPr/>
        <a:lstStyle/>
        <a:p>
          <a:endParaRPr lang="en-US"/>
        </a:p>
      </dgm:t>
    </dgm:pt>
    <dgm:pt modelId="{A04E2B20-99F9-4275-BF07-8D148D3FD2B9}" type="pres">
      <dgm:prSet presAssocID="{5B957953-71CF-4D01-B329-E4DA7D1C8DBB}" presName="root" presStyleCnt="0">
        <dgm:presLayoutVars>
          <dgm:dir/>
          <dgm:resizeHandles val="exact"/>
        </dgm:presLayoutVars>
      </dgm:prSet>
      <dgm:spPr/>
    </dgm:pt>
    <dgm:pt modelId="{5C16EF62-F952-454C-8E7F-4661F81716E9}" type="pres">
      <dgm:prSet presAssocID="{342CA66A-C499-475F-B9F1-0034CADC3B67}" presName="compNode" presStyleCnt="0"/>
      <dgm:spPr/>
    </dgm:pt>
    <dgm:pt modelId="{902CA055-DE81-4667-B257-6543B64B9E55}" type="pres">
      <dgm:prSet presAssocID="{342CA66A-C499-475F-B9F1-0034CADC3B6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7EA079C9-01ED-4419-9D71-A376128F0E80}" type="pres">
      <dgm:prSet presAssocID="{342CA66A-C499-475F-B9F1-0034CADC3B67}" presName="spaceRect" presStyleCnt="0"/>
      <dgm:spPr/>
    </dgm:pt>
    <dgm:pt modelId="{816FC16F-F11A-47A7-8D4F-F0664FC43C34}" type="pres">
      <dgm:prSet presAssocID="{342CA66A-C499-475F-B9F1-0034CADC3B67}" presName="textRect" presStyleLbl="revTx" presStyleIdx="0" presStyleCnt="2">
        <dgm:presLayoutVars>
          <dgm:chMax val="1"/>
          <dgm:chPref val="1"/>
        </dgm:presLayoutVars>
      </dgm:prSet>
      <dgm:spPr/>
    </dgm:pt>
    <dgm:pt modelId="{3176CCC2-CD66-4036-9539-573396D9B129}" type="pres">
      <dgm:prSet presAssocID="{D4D184A5-FA67-4DA3-A567-C26022FE368E}" presName="sibTrans" presStyleCnt="0"/>
      <dgm:spPr/>
    </dgm:pt>
    <dgm:pt modelId="{2E4D7431-E20F-43A9-9382-9A2DDDE5B5EC}" type="pres">
      <dgm:prSet presAssocID="{DCF8B8C8-35C1-4403-B2D6-4A1D5E55FEC4}" presName="compNode" presStyleCnt="0"/>
      <dgm:spPr/>
    </dgm:pt>
    <dgm:pt modelId="{A81A7A44-B501-4854-BD93-032AB3F966D2}" type="pres">
      <dgm:prSet presAssocID="{DCF8B8C8-35C1-4403-B2D6-4A1D5E55FEC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75B57179-B5F7-49E9-9A22-2CB0C4AF330C}" type="pres">
      <dgm:prSet presAssocID="{DCF8B8C8-35C1-4403-B2D6-4A1D5E55FEC4}" presName="spaceRect" presStyleCnt="0"/>
      <dgm:spPr/>
    </dgm:pt>
    <dgm:pt modelId="{0419C7A1-8D30-439A-AC99-5533E8ABF829}" type="pres">
      <dgm:prSet presAssocID="{DCF8B8C8-35C1-4403-B2D6-4A1D5E55FEC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9081D0B-2A5E-49D6-86DB-C000D9A060AE}" type="presOf" srcId="{342CA66A-C499-475F-B9F1-0034CADC3B67}" destId="{816FC16F-F11A-47A7-8D4F-F0664FC43C34}" srcOrd="0" destOrd="0" presId="urn:microsoft.com/office/officeart/2018/2/layout/IconLabelList"/>
    <dgm:cxn modelId="{83066844-B34B-4843-BBBB-34DD9C12EF6B}" srcId="{5B957953-71CF-4D01-B329-E4DA7D1C8DBB}" destId="{DCF8B8C8-35C1-4403-B2D6-4A1D5E55FEC4}" srcOrd="1" destOrd="0" parTransId="{3E69805E-CDE5-45BC-90E7-57A651AFF605}" sibTransId="{A56B6ACD-F610-43B3-94BE-9B73EC999DE4}"/>
    <dgm:cxn modelId="{729E9E54-5296-4B16-9601-1D36426760D3}" type="presOf" srcId="{DCF8B8C8-35C1-4403-B2D6-4A1D5E55FEC4}" destId="{0419C7A1-8D30-439A-AC99-5533E8ABF829}" srcOrd="0" destOrd="0" presId="urn:microsoft.com/office/officeart/2018/2/layout/IconLabelList"/>
    <dgm:cxn modelId="{E7D171C2-F9E0-4D33-9DCB-C05D7ED77413}" srcId="{5B957953-71CF-4D01-B329-E4DA7D1C8DBB}" destId="{342CA66A-C499-475F-B9F1-0034CADC3B67}" srcOrd="0" destOrd="0" parTransId="{B4A738BB-4B1A-4A8B-AE66-1436E66F5185}" sibTransId="{D4D184A5-FA67-4DA3-A567-C26022FE368E}"/>
    <dgm:cxn modelId="{3594E7CE-F9BB-4E5F-9495-F68A862DE78F}" type="presOf" srcId="{5B957953-71CF-4D01-B329-E4DA7D1C8DBB}" destId="{A04E2B20-99F9-4275-BF07-8D148D3FD2B9}" srcOrd="0" destOrd="0" presId="urn:microsoft.com/office/officeart/2018/2/layout/IconLabelList"/>
    <dgm:cxn modelId="{50413AF7-93AA-4CB4-A0F3-033F1D2104B7}" type="presParOf" srcId="{A04E2B20-99F9-4275-BF07-8D148D3FD2B9}" destId="{5C16EF62-F952-454C-8E7F-4661F81716E9}" srcOrd="0" destOrd="0" presId="urn:microsoft.com/office/officeart/2018/2/layout/IconLabelList"/>
    <dgm:cxn modelId="{CFED2B29-0C80-408F-A832-82C4EDE5D199}" type="presParOf" srcId="{5C16EF62-F952-454C-8E7F-4661F81716E9}" destId="{902CA055-DE81-4667-B257-6543B64B9E55}" srcOrd="0" destOrd="0" presId="urn:microsoft.com/office/officeart/2018/2/layout/IconLabelList"/>
    <dgm:cxn modelId="{9290A190-1771-4072-8B9A-F947FB33AF2D}" type="presParOf" srcId="{5C16EF62-F952-454C-8E7F-4661F81716E9}" destId="{7EA079C9-01ED-4419-9D71-A376128F0E80}" srcOrd="1" destOrd="0" presId="urn:microsoft.com/office/officeart/2018/2/layout/IconLabelList"/>
    <dgm:cxn modelId="{7BBE6CF4-D36D-43EC-9231-ECFD09382298}" type="presParOf" srcId="{5C16EF62-F952-454C-8E7F-4661F81716E9}" destId="{816FC16F-F11A-47A7-8D4F-F0664FC43C34}" srcOrd="2" destOrd="0" presId="urn:microsoft.com/office/officeart/2018/2/layout/IconLabelList"/>
    <dgm:cxn modelId="{CDEE15B8-0930-42D5-9440-D9A52D412F3C}" type="presParOf" srcId="{A04E2B20-99F9-4275-BF07-8D148D3FD2B9}" destId="{3176CCC2-CD66-4036-9539-573396D9B129}" srcOrd="1" destOrd="0" presId="urn:microsoft.com/office/officeart/2018/2/layout/IconLabelList"/>
    <dgm:cxn modelId="{88355E9E-1A70-4DBE-BCF5-4B8752D4FFC8}" type="presParOf" srcId="{A04E2B20-99F9-4275-BF07-8D148D3FD2B9}" destId="{2E4D7431-E20F-43A9-9382-9A2DDDE5B5EC}" srcOrd="2" destOrd="0" presId="urn:microsoft.com/office/officeart/2018/2/layout/IconLabelList"/>
    <dgm:cxn modelId="{C76AF9C0-9CEF-4CCF-A73E-728CF9330F76}" type="presParOf" srcId="{2E4D7431-E20F-43A9-9382-9A2DDDE5B5EC}" destId="{A81A7A44-B501-4854-BD93-032AB3F966D2}" srcOrd="0" destOrd="0" presId="urn:microsoft.com/office/officeart/2018/2/layout/IconLabelList"/>
    <dgm:cxn modelId="{F98E4A55-CB94-451C-B5F3-F1B9E9B8B8B8}" type="presParOf" srcId="{2E4D7431-E20F-43A9-9382-9A2DDDE5B5EC}" destId="{75B57179-B5F7-49E9-9A22-2CB0C4AF330C}" srcOrd="1" destOrd="0" presId="urn:microsoft.com/office/officeart/2018/2/layout/IconLabelList"/>
    <dgm:cxn modelId="{81E3A9D1-3981-4DFF-ADA7-BE4B7B0E0A07}" type="presParOf" srcId="{2E4D7431-E20F-43A9-9382-9A2DDDE5B5EC}" destId="{0419C7A1-8D30-439A-AC99-5533E8ABF82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2CA055-DE81-4667-B257-6543B64B9E55}">
      <dsp:nvSpPr>
        <dsp:cNvPr id="0" name=""/>
        <dsp:cNvSpPr/>
      </dsp:nvSpPr>
      <dsp:spPr>
        <a:xfrm>
          <a:off x="1292187" y="95129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6FC16F-F11A-47A7-8D4F-F0664FC43C34}">
      <dsp:nvSpPr>
        <dsp:cNvPr id="0" name=""/>
        <dsp:cNvSpPr/>
      </dsp:nvSpPr>
      <dsp:spPr>
        <a:xfrm>
          <a:off x="104187" y="250936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Comparing the base models that we applied,  SVM performed the best and achieved highest accuracy amongst all three i.e 95%</a:t>
          </a:r>
        </a:p>
      </dsp:txBody>
      <dsp:txXfrm>
        <a:off x="104187" y="2509364"/>
        <a:ext cx="4320000" cy="720000"/>
      </dsp:txXfrm>
    </dsp:sp>
    <dsp:sp modelId="{A81A7A44-B501-4854-BD93-032AB3F966D2}">
      <dsp:nvSpPr>
        <dsp:cNvPr id="0" name=""/>
        <dsp:cNvSpPr/>
      </dsp:nvSpPr>
      <dsp:spPr>
        <a:xfrm>
          <a:off x="6368187" y="95129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19C7A1-8D30-439A-AC99-5533E8ABF829}">
      <dsp:nvSpPr>
        <dsp:cNvPr id="0" name=""/>
        <dsp:cNvSpPr/>
      </dsp:nvSpPr>
      <dsp:spPr>
        <a:xfrm>
          <a:off x="5180187" y="250936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 developed a deep learning model and applied ANN. It was the best fit for our dataset because the accuracy increased to 98% </a:t>
          </a:r>
        </a:p>
      </dsp:txBody>
      <dsp:txXfrm>
        <a:off x="5180187" y="2509364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CBD55-142F-554B-BCBC-364FEC7AA9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</a:t>
            </a:r>
            <a:r>
              <a:rPr lang="en-US" sz="4400" dirty="0"/>
              <a:t>uman </a:t>
            </a:r>
            <a:r>
              <a:rPr lang="en-US" dirty="0"/>
              <a:t>a</a:t>
            </a:r>
            <a:r>
              <a:rPr lang="en-US" sz="4400" dirty="0"/>
              <a:t>ctivity </a:t>
            </a:r>
            <a:r>
              <a:rPr lang="en-US" dirty="0"/>
              <a:t>R</a:t>
            </a:r>
            <a:r>
              <a:rPr lang="en-US" sz="4400" dirty="0"/>
              <a:t>ecognition </a:t>
            </a:r>
            <a:r>
              <a:rPr lang="en-US" dirty="0"/>
              <a:t>U</a:t>
            </a:r>
            <a:r>
              <a:rPr lang="en-US" sz="4400" dirty="0"/>
              <a:t>SING </a:t>
            </a:r>
            <a:r>
              <a:rPr lang="en-US" dirty="0"/>
              <a:t>S</a:t>
            </a:r>
            <a:r>
              <a:rPr lang="en-US" sz="4400" dirty="0"/>
              <a:t>martphone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A09BF-575B-374A-BB6B-BB059D82D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457001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501922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D1138-9A64-4020-934D-E641095E2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K-Nearest neighbour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FAF5A-BCCA-4154-A825-3B6D9FF8A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</a:t>
            </a:r>
            <a:r>
              <a:rPr lang="en-US" dirty="0" err="1"/>
              <a:t>n_neigbours</a:t>
            </a:r>
            <a:r>
              <a:rPr lang="en-US" dirty="0"/>
              <a:t> used are 5</a:t>
            </a:r>
          </a:p>
          <a:p>
            <a:r>
              <a:rPr lang="en-US" dirty="0"/>
              <a:t>Accuracy obtained for this model is  0.90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7425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8C337-F0C3-44FF-B423-1AF78C071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IN" dirty="0"/>
              <a:t>Naïve Bayes Model.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5E5DC8-4407-4C07-ABA3-8E2D801F1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IN" dirty="0"/>
              <a:t>NB is a powerful, learning-free, non-parametric approach for image classification because it avoids vector quantization step, and the use of image-to-class comparisons, yielding good generalization.</a:t>
            </a:r>
            <a:endParaRPr lang="en-US" dirty="0"/>
          </a:p>
          <a:p>
            <a:r>
              <a:rPr lang="en-US" dirty="0"/>
              <a:t>Accuracy: 0.78</a:t>
            </a:r>
          </a:p>
          <a:p>
            <a:endParaRPr lang="en-US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37B78A02-D60F-4A3B-8E9D-64BD1F2D9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150" y="2015734"/>
            <a:ext cx="4842965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720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3C6E370-C9B0-45DD-BF62-E92F637B2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>
            <a:normAutofit/>
          </a:bodyPr>
          <a:lstStyle/>
          <a:p>
            <a:r>
              <a:rPr lang="en-IN" dirty="0"/>
              <a:t>Decision tree model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0593C0D-B257-4015-8750-96803384C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50357" cy="3450613"/>
          </a:xfrm>
        </p:spPr>
        <p:txBody>
          <a:bodyPr>
            <a:normAutofit/>
          </a:bodyPr>
          <a:lstStyle/>
          <a:p>
            <a:r>
              <a:rPr lang="en-US" dirty="0"/>
              <a:t>Gini Impurity Measure</a:t>
            </a:r>
          </a:p>
          <a:p>
            <a:r>
              <a:rPr lang="en-US" dirty="0"/>
              <a:t>Minimum Sample Split is 100</a:t>
            </a:r>
          </a:p>
          <a:p>
            <a:r>
              <a:rPr lang="en-US" dirty="0"/>
              <a:t>Accuracy Obtained for this model is 0.84.</a:t>
            </a:r>
          </a:p>
        </p:txBody>
      </p:sp>
      <p:pic>
        <p:nvPicPr>
          <p:cNvPr id="5" name="Content Placeholder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253D1488-7FC3-463B-A7D1-5C79D3185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594" y="611576"/>
            <a:ext cx="4074836" cy="22309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460C46-19A1-4A26-AD9F-CF302937C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594" y="3396292"/>
            <a:ext cx="4074836" cy="197629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139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384F7-3C56-C045-8944-9C4654745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Networks (</a:t>
            </a:r>
            <a:r>
              <a:rPr lang="en-US" dirty="0" err="1"/>
              <a:t>ann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2FF54-178F-EA4A-935C-A1242F95B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used artificial neural networks to recognize correlations and hidden patterns in our data and also to classify the data and to continuously learn and improve over time.</a:t>
            </a:r>
          </a:p>
          <a:p>
            <a:r>
              <a:rPr lang="en-IN" dirty="0"/>
              <a:t>We added four layers in the neural network including 2 hidden layers,  an input layer and the output layer. </a:t>
            </a:r>
          </a:p>
          <a:p>
            <a:r>
              <a:rPr lang="en-IN" dirty="0"/>
              <a:t>Each layer helped in minimizing the error/cost function by learning different aspects about the data and as a result we obtained increased accuracy.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726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8AAD8-7D64-B64E-934D-107F3E841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of </a:t>
            </a:r>
            <a:r>
              <a:rPr lang="en-US" dirty="0" err="1"/>
              <a:t>ann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2F8A7-29E2-AD41-9C75-8C79F1A6E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7073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Classifier used: Sequential</a:t>
            </a:r>
          </a:p>
          <a:p>
            <a:r>
              <a:rPr lang="en-US" dirty="0"/>
              <a:t>Kernel initializer : uniform</a:t>
            </a:r>
          </a:p>
          <a:p>
            <a:r>
              <a:rPr lang="en-US" dirty="0"/>
              <a:t>Activation functions used:</a:t>
            </a:r>
          </a:p>
          <a:p>
            <a:pPr lvl="1"/>
            <a:r>
              <a:rPr lang="en-US" dirty="0" err="1"/>
              <a:t>Relu</a:t>
            </a:r>
            <a:r>
              <a:rPr lang="en-US" dirty="0"/>
              <a:t>: used in the input, first hidden and the second hidden layer</a:t>
            </a:r>
          </a:p>
          <a:p>
            <a:pPr lvl="1"/>
            <a:r>
              <a:rPr lang="en-US" dirty="0"/>
              <a:t>Sigmoid: used in the output layer</a:t>
            </a:r>
          </a:p>
          <a:p>
            <a:r>
              <a:rPr lang="en-US" dirty="0"/>
              <a:t>Optimizer : Adam</a:t>
            </a:r>
          </a:p>
          <a:p>
            <a:r>
              <a:rPr lang="en-US" dirty="0"/>
              <a:t>Loss: binary cross entropy</a:t>
            </a:r>
          </a:p>
          <a:p>
            <a:r>
              <a:rPr lang="en-US" dirty="0"/>
              <a:t>Number of epochs: 100 , batch size: 10</a:t>
            </a:r>
          </a:p>
          <a:p>
            <a:r>
              <a:rPr lang="en-IN" dirty="0"/>
              <a:t>Test accuracy we obtained: </a:t>
            </a:r>
            <a:r>
              <a:rPr lang="en-US" dirty="0"/>
              <a:t>0.98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792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D55644-78E2-4EE0-87CA-3D24650AB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100"/>
              <a:t>Model Comparison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36FC3A0-BBF1-4491-A89F-C523115F1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67462" y="482171"/>
            <a:ext cx="7683559" cy="514963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627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F136B-4E5B-E84E-B880-42703C1B4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836AE7-C329-974A-8402-E0904CE328D7}"/>
              </a:ext>
            </a:extLst>
          </p:cNvPr>
          <p:cNvSpPr txBox="1"/>
          <p:nvPr/>
        </p:nvSpPr>
        <p:spPr>
          <a:xfrm>
            <a:off x="300038" y="7715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4EDB9E1-0E9D-40CE-AE1C-C78E8E8421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7292628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181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94DFC-A0DB-D344-B721-EAC5E3CC6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387E6-C781-8E48-B007-ECA48FE11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We have chosen the dataset from Kaggle.</a:t>
            </a:r>
          </a:p>
          <a:p>
            <a:r>
              <a:rPr lang="en-IN" dirty="0"/>
              <a:t>It consists of recordings of 30 study participants performing activities of daily living (ADL) while carrying a waist-mounted smartphone with embedded inertial sensors.</a:t>
            </a:r>
          </a:p>
          <a:p>
            <a:r>
              <a:rPr lang="en-IN" dirty="0"/>
              <a:t> The objective is to classify activities into one of the six activities i.e. walking, walking upstairs, walking downstairs, sitting, standing and laying.</a:t>
            </a:r>
          </a:p>
          <a:p>
            <a:r>
              <a:rPr lang="en-IN" dirty="0"/>
              <a:t>The dataset has been randomly partitioned into two sets, where 70% of the volunteers were selected for generating the training data and the rest 30% for the test data.</a:t>
            </a:r>
          </a:p>
          <a:p>
            <a:r>
              <a:rPr lang="en-IN" dirty="0"/>
              <a:t>The sensor acceleration signal, which has gravitational and body motion components, was separated using a Butterworth low-pass filter into body acceleration and gravity.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545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AF56-B55F-334B-912D-B227D9A1E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Attribute information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DE943-7B1A-0247-B172-1D9EA39CF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IN" dirty="0"/>
              <a:t>For each record in the dataset the following is provided:</a:t>
            </a:r>
          </a:p>
          <a:p>
            <a:pPr fontAlgn="base"/>
            <a:r>
              <a:rPr lang="en-IN" dirty="0"/>
              <a:t>Triaxial acceleration from the accelerometer (total acceleration) and the estimated body acceleration.</a:t>
            </a:r>
          </a:p>
          <a:p>
            <a:pPr fontAlgn="base"/>
            <a:r>
              <a:rPr lang="en-IN" dirty="0"/>
              <a:t>Triaxial Angular velocity from gyroscope.</a:t>
            </a:r>
          </a:p>
          <a:p>
            <a:pPr fontAlgn="base"/>
            <a:r>
              <a:rPr lang="en-IN" dirty="0"/>
              <a:t>A 561-feature vector with time and frequency domain variables.</a:t>
            </a:r>
          </a:p>
          <a:p>
            <a:pPr fontAlgn="base"/>
            <a:r>
              <a:rPr lang="en-IN" dirty="0"/>
              <a:t>An activity label.</a:t>
            </a:r>
          </a:p>
          <a:p>
            <a:pPr fontAlgn="base"/>
            <a:r>
              <a:rPr lang="en-IN" dirty="0"/>
              <a:t>An identifier of the subject who carried out the experiment.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917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5AD21-AA1C-4F45-8D8B-944610AD8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100"/>
              <a:t>Smart Phone activity label distribution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A91366-9391-43FB-ADBB-B04D8CEB95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87162" y="811444"/>
            <a:ext cx="7033565" cy="446645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333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1AE8B-8426-4A4C-ACBC-889EEA7A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4" descr="A picture containing drawing, fence&#10;&#10;Description automatically generated">
            <a:extLst>
              <a:ext uri="{FF2B5EF4-FFF2-40B4-BE49-F238E27FC236}">
                <a16:creationId xmlns:a16="http://schemas.microsoft.com/office/drawing/2014/main" id="{705E109B-0B05-4DD8-9B6D-AA40A36EB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5187" y="2016125"/>
            <a:ext cx="6815951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97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2CF506-05CD-4F5E-9F2E-40ECB177D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500"/>
              <a:t>Participants compared by their staircase walking duration.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fence, drawing&#10;&#10;Description automatically generated">
            <a:extLst>
              <a:ext uri="{FF2B5EF4-FFF2-40B4-BE49-F238E27FC236}">
                <a16:creationId xmlns:a16="http://schemas.microsoft.com/office/drawing/2014/main" id="{813ADAFF-46A1-4984-BCE2-7A11AF95B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55184" y="1278460"/>
            <a:ext cx="6615885" cy="383484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114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EDDD8-09BC-484E-B742-E1134DB74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Plot of upstairs downstairs ratio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4C24EB6-4700-40B0-8EEF-2BF90C700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05829" y="811445"/>
            <a:ext cx="6914897" cy="446645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83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8A3596-E297-4DDA-9AF9-676BFF904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Models Used</a:t>
            </a: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CD393-EAE0-440F-9049-2631043C7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Base Classification Models: </a:t>
            </a:r>
          </a:p>
          <a:p>
            <a:pPr marL="0" indent="0">
              <a:buNone/>
            </a:pPr>
            <a:r>
              <a:rPr lang="en-US" dirty="0"/>
              <a:t>1.SVM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2. K-Nearest </a:t>
            </a:r>
            <a:r>
              <a:rPr lang="en-IN" dirty="0" err="1"/>
              <a:t>Neighbor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3. Naïve Bayes</a:t>
            </a:r>
          </a:p>
          <a:p>
            <a:pPr marL="0" indent="0">
              <a:buNone/>
            </a:pPr>
            <a:r>
              <a:rPr lang="en-IN" dirty="0"/>
              <a:t>4.Decision Tree.</a:t>
            </a:r>
          </a:p>
        </p:txBody>
      </p:sp>
    </p:spTree>
    <p:extLst>
      <p:ext uri="{BB962C8B-B14F-4D97-AF65-F5344CB8AC3E}">
        <p14:creationId xmlns:p14="http://schemas.microsoft.com/office/powerpoint/2010/main" val="3605565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F04E3-0FEA-481C-9D23-FA13289D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IN"/>
              <a:t>SVM model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EC57D01-A801-4286-9673-BFA65B6F2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US" dirty="0"/>
              <a:t>Kernel used : </a:t>
            </a:r>
            <a:r>
              <a:rPr lang="en-US" dirty="0" err="1"/>
              <a:t>rbf</a:t>
            </a:r>
            <a:r>
              <a:rPr lang="en-US" dirty="0"/>
              <a:t>, radial</a:t>
            </a:r>
          </a:p>
          <a:p>
            <a:r>
              <a:rPr lang="en-US" dirty="0"/>
              <a:t>Accuracy :  0.95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F7A791-475E-4E52-A4C6-8D347B7D7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469" y="2015734"/>
            <a:ext cx="6190938" cy="381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01236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510</Words>
  <Application>Microsoft Office PowerPoint</Application>
  <PresentationFormat>Widescreen</PresentationFormat>
  <Paragraphs>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Gallery</vt:lpstr>
      <vt:lpstr>Human activity Recognition USING Smartphone</vt:lpstr>
      <vt:lpstr>Dataset description</vt:lpstr>
      <vt:lpstr>Attribute information </vt:lpstr>
      <vt:lpstr>Smart Phone activity label distribution</vt:lpstr>
      <vt:lpstr>PowerPoint Presentation</vt:lpstr>
      <vt:lpstr>Participants compared by their staircase walking duration.</vt:lpstr>
      <vt:lpstr>Plot of upstairs downstairs ratio</vt:lpstr>
      <vt:lpstr>Models Used</vt:lpstr>
      <vt:lpstr>SVM model</vt:lpstr>
      <vt:lpstr>K-Nearest neighbour model</vt:lpstr>
      <vt:lpstr>Naïve Bayes Model.</vt:lpstr>
      <vt:lpstr>Decision tree model</vt:lpstr>
      <vt:lpstr>Artificial Neural Networks (ann)</vt:lpstr>
      <vt:lpstr>Attributes of ann</vt:lpstr>
      <vt:lpstr>Model Comparison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activity Recognition USING Smartphone</dc:title>
  <dc:creator> </dc:creator>
  <cp:lastModifiedBy>saiprasad</cp:lastModifiedBy>
  <cp:revision>3</cp:revision>
  <dcterms:created xsi:type="dcterms:W3CDTF">2019-12-16T14:18:22Z</dcterms:created>
  <dcterms:modified xsi:type="dcterms:W3CDTF">2020-02-21T00:24:10Z</dcterms:modified>
</cp:coreProperties>
</file>