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2" r:id="rId5"/>
    <p:sldId id="257" r:id="rId6"/>
    <p:sldId id="258" r:id="rId7"/>
    <p:sldId id="259" r:id="rId8"/>
    <p:sldId id="260" r:id="rId9"/>
    <p:sldId id="261" r:id="rId10"/>
    <p:sldId id="268"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22035"/>
            <a:ext cx="14630400" cy="8229600"/>
          </a:xfrm>
          <a:prstGeom prst="rect">
            <a:avLst/>
          </a:prstGeom>
          <a:solidFill>
            <a:srgbClr val="1B1C1D"/>
          </a:solidFill>
        </p:spPr>
      </p:sp>
      <p:sp>
        <p:nvSpPr>
          <p:cNvPr id="6" name="Text 1"/>
          <p:cNvSpPr/>
          <p:nvPr/>
        </p:nvSpPr>
        <p:spPr>
          <a:xfrm>
            <a:off x="727114" y="903384"/>
            <a:ext cx="8152481" cy="2732182"/>
          </a:xfrm>
          <a:prstGeom prst="rect">
            <a:avLst/>
          </a:prstGeom>
          <a:noFill/>
        </p:spPr>
        <p:txBody>
          <a:bodyPr wrap="square" rtlCol="0" anchor="t"/>
          <a:lstStyle/>
          <a:p>
            <a:pPr marL="0" indent="0">
              <a:lnSpc>
                <a:spcPts val="7700"/>
              </a:lnSpc>
              <a:buNone/>
            </a:pPr>
            <a:r>
              <a:rPr lang="en-US" sz="6160" dirty="0">
                <a:solidFill>
                  <a:srgbClr val="F2E782"/>
                </a:solidFill>
                <a:latin typeface="Prata" pitchFamily="34" charset="0"/>
                <a:ea typeface="Prata" pitchFamily="34" charset="-122"/>
                <a:cs typeface="Prata" pitchFamily="34" charset="-120"/>
              </a:rPr>
              <a:t>Sentence Autocomplete </a:t>
            </a:r>
            <a:endParaRPr lang="en-US" sz="6160" dirty="0"/>
          </a:p>
        </p:txBody>
      </p:sp>
      <p:sp>
        <p:nvSpPr>
          <p:cNvPr id="12" name="TextBox 11"/>
          <p:cNvSpPr txBox="1"/>
          <p:nvPr/>
        </p:nvSpPr>
        <p:spPr>
          <a:xfrm>
            <a:off x="8527055" y="4770303"/>
            <a:ext cx="5552501" cy="1938992"/>
          </a:xfrm>
          <a:prstGeom prst="rect">
            <a:avLst/>
          </a:prstGeom>
          <a:noFill/>
        </p:spPr>
        <p:txBody>
          <a:bodyPr wrap="square" rtlCol="0">
            <a:spAutoFit/>
          </a:bodyPr>
          <a:lstStyle/>
          <a:p>
            <a:r>
              <a:rPr lang="en-IN" sz="4000" dirty="0">
                <a:solidFill>
                  <a:schemeClr val="accent4"/>
                </a:solidFill>
                <a:latin typeface="Times New Roman" panose="02020603050405020304" pitchFamily="18" charset="0"/>
                <a:cs typeface="Times New Roman" panose="02020603050405020304" pitchFamily="18" charset="0"/>
              </a:rPr>
              <a:t>Presented by</a:t>
            </a:r>
            <a:endParaRPr lang="en-IN" sz="4000" dirty="0">
              <a:solidFill>
                <a:schemeClr val="accent4"/>
              </a:solidFill>
              <a:latin typeface="Times New Roman" panose="02020603050405020304" pitchFamily="18" charset="0"/>
              <a:cs typeface="Times New Roman" panose="02020603050405020304" pitchFamily="18" charset="0"/>
            </a:endParaRPr>
          </a:p>
          <a:p>
            <a:r>
              <a:rPr lang="en-IN" sz="4000" dirty="0">
                <a:solidFill>
                  <a:schemeClr val="accent4"/>
                </a:solidFill>
                <a:latin typeface="Times New Roman" panose="02020603050405020304" pitchFamily="18" charset="0"/>
                <a:cs typeface="Times New Roman" panose="02020603050405020304" pitchFamily="18" charset="0"/>
              </a:rPr>
              <a:t>M. Sai Prathap Reddy</a:t>
            </a:r>
            <a:endParaRPr lang="en-IN" sz="4000" dirty="0">
              <a:solidFill>
                <a:schemeClr val="accent4"/>
              </a:solidFill>
              <a:latin typeface="Times New Roman" panose="02020603050405020304" pitchFamily="18" charset="0"/>
              <a:cs typeface="Times New Roman" panose="02020603050405020304" pitchFamily="18" charset="0"/>
            </a:endParaRPr>
          </a:p>
          <a:p>
            <a:r>
              <a:rPr lang="en-IN" sz="4000" dirty="0">
                <a:solidFill>
                  <a:schemeClr val="accent4"/>
                </a:solidFill>
                <a:latin typeface="Times New Roman" panose="02020603050405020304" pitchFamily="18" charset="0"/>
                <a:cs typeface="Times New Roman" panose="02020603050405020304" pitchFamily="18" charset="0"/>
              </a:rPr>
              <a:t>H.L. Jaya Murugan</a:t>
            </a:r>
            <a:endParaRPr lang="en-IN" sz="4000"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83547" y="2440662"/>
            <a:ext cx="4919305" cy="2767132"/>
          </a:xfrm>
          <a:prstGeom prst="rect">
            <a:avLst/>
          </a:prstGeom>
        </p:spPr>
      </p:pic>
      <p:sp>
        <p:nvSpPr>
          <p:cNvPr id="6" name="Text 1"/>
          <p:cNvSpPr/>
          <p:nvPr/>
        </p:nvSpPr>
        <p:spPr>
          <a:xfrm>
            <a:off x="6280190" y="1932980"/>
            <a:ext cx="7556421" cy="2934653"/>
          </a:xfrm>
          <a:prstGeom prst="rect">
            <a:avLst/>
          </a:prstGeom>
          <a:noFill/>
        </p:spPr>
        <p:txBody>
          <a:bodyPr wrap="square" rtlCol="0" anchor="t"/>
          <a:lstStyle/>
          <a:p>
            <a:pPr marL="0" indent="0">
              <a:lnSpc>
                <a:spcPts val="7700"/>
              </a:lnSpc>
              <a:buNone/>
            </a:pPr>
            <a:r>
              <a:rPr lang="en-US" sz="6160" dirty="0">
                <a:solidFill>
                  <a:srgbClr val="F2E782"/>
                </a:solidFill>
                <a:latin typeface="Prata" pitchFamily="34" charset="0"/>
                <a:ea typeface="Prata" pitchFamily="34" charset="-122"/>
                <a:cs typeface="Prata" pitchFamily="34" charset="-120"/>
              </a:rPr>
              <a:t>Sentence Autocomplete: A Deep Dive</a:t>
            </a:r>
            <a:endParaRPr lang="en-US" sz="6160" dirty="0"/>
          </a:p>
        </p:txBody>
      </p:sp>
      <p:sp>
        <p:nvSpPr>
          <p:cNvPr id="7" name="Text 2"/>
          <p:cNvSpPr/>
          <p:nvPr/>
        </p:nvSpPr>
        <p:spPr>
          <a:xfrm>
            <a:off x="6280190" y="5207794"/>
            <a:ext cx="7556421" cy="1088708"/>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Sentence Autocomplete is a technology that predicts and suggests the next word in a sentence. This technology is commonly used in text editors, search engines, and chatbots.</a:t>
            </a:r>
            <a:endParaRPr lang="en-US" sz="178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p:spPr>
      </p:sp>
      <p:sp>
        <p:nvSpPr>
          <p:cNvPr id="4" name="Text 1"/>
          <p:cNvSpPr/>
          <p:nvPr/>
        </p:nvSpPr>
        <p:spPr>
          <a:xfrm>
            <a:off x="793790" y="2539960"/>
            <a:ext cx="7924681" cy="708779"/>
          </a:xfrm>
          <a:prstGeom prst="rect">
            <a:avLst/>
          </a:prstGeom>
          <a:noFill/>
        </p:spPr>
        <p:txBody>
          <a:bodyPr wrap="none" rtlCol="0" anchor="t"/>
          <a:lstStyle/>
          <a:p>
            <a:pPr marL="0" indent="0">
              <a:lnSpc>
                <a:spcPts val="5580"/>
              </a:lnSpc>
              <a:buNone/>
            </a:pPr>
            <a:r>
              <a:rPr lang="en-US" sz="4465" dirty="0">
                <a:solidFill>
                  <a:srgbClr val="F2E782"/>
                </a:solidFill>
                <a:latin typeface="Prata" pitchFamily="34" charset="0"/>
                <a:ea typeface="Prata" pitchFamily="34" charset="-122"/>
                <a:cs typeface="Prata" pitchFamily="34" charset="-120"/>
              </a:rPr>
              <a:t>Basic Computation Concepts</a:t>
            </a:r>
            <a:endParaRPr lang="en-US" sz="4465" dirty="0"/>
          </a:p>
        </p:txBody>
      </p:sp>
      <p:sp>
        <p:nvSpPr>
          <p:cNvPr id="5" name="Text 2"/>
          <p:cNvSpPr/>
          <p:nvPr/>
        </p:nvSpPr>
        <p:spPr>
          <a:xfrm>
            <a:off x="793790" y="3815715"/>
            <a:ext cx="2835235" cy="354330"/>
          </a:xfrm>
          <a:prstGeom prst="rect">
            <a:avLst/>
          </a:prstGeom>
          <a:noFill/>
        </p:spPr>
        <p:txBody>
          <a:bodyPr wrap="none" rtlCol="0" anchor="t"/>
          <a:lstStyle/>
          <a:p>
            <a:pPr marL="0" indent="0">
              <a:lnSpc>
                <a:spcPts val="2790"/>
              </a:lnSpc>
              <a:buNone/>
            </a:pPr>
            <a:r>
              <a:rPr lang="en-US" sz="2235" dirty="0">
                <a:solidFill>
                  <a:srgbClr val="F2E782"/>
                </a:solidFill>
                <a:latin typeface="Prata" pitchFamily="34" charset="0"/>
                <a:ea typeface="Prata" pitchFamily="34" charset="-122"/>
                <a:cs typeface="Prata" pitchFamily="34" charset="-120"/>
              </a:rPr>
              <a:t>Finite Automata</a:t>
            </a:r>
            <a:endParaRPr lang="en-US" sz="2235" dirty="0"/>
          </a:p>
        </p:txBody>
      </p:sp>
      <p:sp>
        <p:nvSpPr>
          <p:cNvPr id="6" name="Text 3"/>
          <p:cNvSpPr/>
          <p:nvPr/>
        </p:nvSpPr>
        <p:spPr>
          <a:xfrm>
            <a:off x="793790" y="4396859"/>
            <a:ext cx="6244709" cy="1088708"/>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Finite Automata (FA) are mathematical models used to represent state machines. They consist of a finite set of states and transitions between those states.</a:t>
            </a:r>
            <a:endParaRPr lang="en-US" sz="1785" dirty="0"/>
          </a:p>
        </p:txBody>
      </p:sp>
      <p:sp>
        <p:nvSpPr>
          <p:cNvPr id="7" name="Text 4"/>
          <p:cNvSpPr/>
          <p:nvPr/>
        </p:nvSpPr>
        <p:spPr>
          <a:xfrm>
            <a:off x="7599521" y="3815715"/>
            <a:ext cx="2835235" cy="354330"/>
          </a:xfrm>
          <a:prstGeom prst="rect">
            <a:avLst/>
          </a:prstGeom>
          <a:noFill/>
        </p:spPr>
        <p:txBody>
          <a:bodyPr wrap="none" rtlCol="0" anchor="t"/>
          <a:lstStyle/>
          <a:p>
            <a:pPr marL="0" indent="0">
              <a:lnSpc>
                <a:spcPts val="2790"/>
              </a:lnSpc>
              <a:buNone/>
            </a:pPr>
            <a:r>
              <a:rPr lang="en-US" sz="2235" dirty="0">
                <a:solidFill>
                  <a:srgbClr val="F2E782"/>
                </a:solidFill>
                <a:latin typeface="Prata" pitchFamily="34" charset="0"/>
                <a:ea typeface="Prata" pitchFamily="34" charset="-122"/>
                <a:cs typeface="Prata" pitchFamily="34" charset="-120"/>
              </a:rPr>
              <a:t>Markov Models</a:t>
            </a:r>
            <a:endParaRPr lang="en-US" sz="2235" dirty="0"/>
          </a:p>
        </p:txBody>
      </p:sp>
      <p:sp>
        <p:nvSpPr>
          <p:cNvPr id="8" name="Text 5"/>
          <p:cNvSpPr/>
          <p:nvPr/>
        </p:nvSpPr>
        <p:spPr>
          <a:xfrm>
            <a:off x="7599521" y="4396859"/>
            <a:ext cx="6244709" cy="1088708"/>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Markov Models are probabilistic models that predict the next state based on the current state. They are closely related to FAs as they also rely on state transitions.</a:t>
            </a:r>
            <a:endParaRPr lang="en-US" sz="17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9427488" y="2688193"/>
            <a:ext cx="4919305" cy="2853214"/>
          </a:xfrm>
          <a:prstGeom prst="rect">
            <a:avLst/>
          </a:prstGeom>
        </p:spPr>
      </p:pic>
      <p:sp>
        <p:nvSpPr>
          <p:cNvPr id="6" name="Text 1"/>
          <p:cNvSpPr/>
          <p:nvPr/>
        </p:nvSpPr>
        <p:spPr>
          <a:xfrm>
            <a:off x="793790" y="867132"/>
            <a:ext cx="7556421" cy="1417558"/>
          </a:xfrm>
          <a:prstGeom prst="rect">
            <a:avLst/>
          </a:prstGeom>
          <a:noFill/>
        </p:spPr>
        <p:txBody>
          <a:bodyPr wrap="square" rtlCol="0" anchor="t"/>
          <a:lstStyle/>
          <a:p>
            <a:pPr marL="0" indent="0">
              <a:lnSpc>
                <a:spcPts val="5580"/>
              </a:lnSpc>
              <a:buNone/>
            </a:pPr>
            <a:r>
              <a:rPr lang="en-US" sz="4465" dirty="0">
                <a:solidFill>
                  <a:srgbClr val="F2E782"/>
                </a:solidFill>
                <a:latin typeface="Prata" pitchFamily="34" charset="0"/>
                <a:ea typeface="Prata" pitchFamily="34" charset="-122"/>
                <a:cs typeface="Prata" pitchFamily="34" charset="-120"/>
              </a:rPr>
              <a:t>Advanced Theoretical Concepts</a:t>
            </a:r>
            <a:endParaRPr lang="en-US" sz="4465" dirty="0"/>
          </a:p>
        </p:txBody>
      </p:sp>
      <p:sp>
        <p:nvSpPr>
          <p:cNvPr id="7" name="Shape 2"/>
          <p:cNvSpPr/>
          <p:nvPr/>
        </p:nvSpPr>
        <p:spPr>
          <a:xfrm>
            <a:off x="793790" y="2880003"/>
            <a:ext cx="510302" cy="510302"/>
          </a:xfrm>
          <a:prstGeom prst="roundRect">
            <a:avLst>
              <a:gd name="adj" fmla="val 6667"/>
            </a:avLst>
          </a:prstGeom>
          <a:solidFill>
            <a:srgbClr val="3A3B3C"/>
          </a:solidFill>
        </p:spPr>
      </p:sp>
      <p:sp>
        <p:nvSpPr>
          <p:cNvPr id="8" name="Text 3"/>
          <p:cNvSpPr/>
          <p:nvPr/>
        </p:nvSpPr>
        <p:spPr>
          <a:xfrm>
            <a:off x="990243" y="2965013"/>
            <a:ext cx="117396" cy="340281"/>
          </a:xfrm>
          <a:prstGeom prst="rect">
            <a:avLst/>
          </a:prstGeom>
          <a:noFill/>
        </p:spPr>
        <p:txBody>
          <a:bodyPr wrap="none" rtlCol="0" anchor="t"/>
          <a:lstStyle/>
          <a:p>
            <a:pPr marL="0" indent="0" algn="ctr">
              <a:lnSpc>
                <a:spcPts val="2680"/>
              </a:lnSpc>
              <a:buNone/>
            </a:pPr>
            <a:r>
              <a:rPr lang="en-US" sz="2680" dirty="0">
                <a:solidFill>
                  <a:srgbClr val="CFCBBF"/>
                </a:solidFill>
                <a:latin typeface="Prata" pitchFamily="34" charset="0"/>
                <a:ea typeface="Prata" pitchFamily="34" charset="-122"/>
                <a:cs typeface="Prata" pitchFamily="34" charset="-120"/>
              </a:rPr>
              <a:t>1</a:t>
            </a:r>
            <a:endParaRPr lang="en-US" sz="2680" dirty="0"/>
          </a:p>
        </p:txBody>
      </p:sp>
      <p:sp>
        <p:nvSpPr>
          <p:cNvPr id="9" name="Text 4"/>
          <p:cNvSpPr/>
          <p:nvPr/>
        </p:nvSpPr>
        <p:spPr>
          <a:xfrm>
            <a:off x="1530906" y="2880003"/>
            <a:ext cx="2927747" cy="708660"/>
          </a:xfrm>
          <a:prstGeom prst="rect">
            <a:avLst/>
          </a:prstGeom>
          <a:noFill/>
        </p:spPr>
        <p:txBody>
          <a:bodyPr wrap="square" rtlCol="0" anchor="t"/>
          <a:lstStyle/>
          <a:p>
            <a:pPr marL="0" indent="0">
              <a:lnSpc>
                <a:spcPts val="2790"/>
              </a:lnSpc>
              <a:buNone/>
            </a:pPr>
            <a:r>
              <a:rPr lang="en-US" sz="2235" dirty="0">
                <a:solidFill>
                  <a:srgbClr val="CFCBBF"/>
                </a:solidFill>
                <a:latin typeface="Prata" pitchFamily="34" charset="0"/>
                <a:ea typeface="Prata" pitchFamily="34" charset="-122"/>
                <a:cs typeface="Prata" pitchFamily="34" charset="-120"/>
              </a:rPr>
              <a:t>Context-Free Grammars (CFGs)</a:t>
            </a:r>
            <a:endParaRPr lang="en-US" sz="2235" dirty="0"/>
          </a:p>
        </p:txBody>
      </p:sp>
      <p:sp>
        <p:nvSpPr>
          <p:cNvPr id="10" name="Text 5"/>
          <p:cNvSpPr/>
          <p:nvPr/>
        </p:nvSpPr>
        <p:spPr>
          <a:xfrm>
            <a:off x="1530906" y="3724751"/>
            <a:ext cx="2927747" cy="2903220"/>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CFGs are a formal system used to describe the structure of sentences. They define rules for combining words into phrases and clauses, allowing for more complex sentence structures.</a:t>
            </a:r>
            <a:endParaRPr lang="en-US" sz="1785" dirty="0"/>
          </a:p>
        </p:txBody>
      </p:sp>
      <p:sp>
        <p:nvSpPr>
          <p:cNvPr id="11" name="Shape 6"/>
          <p:cNvSpPr/>
          <p:nvPr/>
        </p:nvSpPr>
        <p:spPr>
          <a:xfrm>
            <a:off x="4685467" y="2880003"/>
            <a:ext cx="510302" cy="510302"/>
          </a:xfrm>
          <a:prstGeom prst="roundRect">
            <a:avLst>
              <a:gd name="adj" fmla="val 6667"/>
            </a:avLst>
          </a:prstGeom>
          <a:solidFill>
            <a:srgbClr val="3A3B3C"/>
          </a:solidFill>
        </p:spPr>
      </p:sp>
      <p:sp>
        <p:nvSpPr>
          <p:cNvPr id="12" name="Text 7"/>
          <p:cNvSpPr/>
          <p:nvPr/>
        </p:nvSpPr>
        <p:spPr>
          <a:xfrm>
            <a:off x="4836319" y="2965013"/>
            <a:ext cx="208598" cy="340281"/>
          </a:xfrm>
          <a:prstGeom prst="rect">
            <a:avLst/>
          </a:prstGeom>
          <a:noFill/>
        </p:spPr>
        <p:txBody>
          <a:bodyPr wrap="none" rtlCol="0" anchor="t"/>
          <a:lstStyle/>
          <a:p>
            <a:pPr marL="0" indent="0" algn="ctr">
              <a:lnSpc>
                <a:spcPts val="2680"/>
              </a:lnSpc>
              <a:buNone/>
            </a:pPr>
            <a:r>
              <a:rPr lang="en-US" sz="2680" dirty="0">
                <a:solidFill>
                  <a:srgbClr val="CFCBBF"/>
                </a:solidFill>
                <a:latin typeface="Prata" pitchFamily="34" charset="0"/>
                <a:ea typeface="Prata" pitchFamily="34" charset="-122"/>
                <a:cs typeface="Prata" pitchFamily="34" charset="-120"/>
              </a:rPr>
              <a:t>2</a:t>
            </a:r>
            <a:endParaRPr lang="en-US" sz="2680" dirty="0"/>
          </a:p>
        </p:txBody>
      </p:sp>
      <p:sp>
        <p:nvSpPr>
          <p:cNvPr id="13" name="Text 8"/>
          <p:cNvSpPr/>
          <p:nvPr/>
        </p:nvSpPr>
        <p:spPr>
          <a:xfrm>
            <a:off x="5422583" y="2880003"/>
            <a:ext cx="2835235" cy="354330"/>
          </a:xfrm>
          <a:prstGeom prst="rect">
            <a:avLst/>
          </a:prstGeom>
          <a:noFill/>
        </p:spPr>
        <p:txBody>
          <a:bodyPr wrap="none" rtlCol="0" anchor="t"/>
          <a:lstStyle/>
          <a:p>
            <a:pPr marL="0" indent="0">
              <a:lnSpc>
                <a:spcPts val="2790"/>
              </a:lnSpc>
              <a:buNone/>
            </a:pPr>
            <a:r>
              <a:rPr lang="en-US" sz="2235" dirty="0">
                <a:solidFill>
                  <a:srgbClr val="CFCBBF"/>
                </a:solidFill>
                <a:latin typeface="Prata" pitchFamily="34" charset="0"/>
                <a:ea typeface="Prata" pitchFamily="34" charset="-122"/>
                <a:cs typeface="Prata" pitchFamily="34" charset="-120"/>
              </a:rPr>
              <a:t>Chomsky Hierarchy</a:t>
            </a:r>
            <a:endParaRPr lang="en-US" sz="2235" dirty="0"/>
          </a:p>
        </p:txBody>
      </p:sp>
      <p:sp>
        <p:nvSpPr>
          <p:cNvPr id="14" name="Text 9"/>
          <p:cNvSpPr/>
          <p:nvPr/>
        </p:nvSpPr>
        <p:spPr>
          <a:xfrm>
            <a:off x="5422583" y="3370421"/>
            <a:ext cx="2927747" cy="3991928"/>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The Chomsky Hierarchy classifies different types of formal grammars based on their expressive power. CFGs are placed in the second level of the hierarchy, indicating their ability to handle more complex language structures than regular grammars.</a:t>
            </a:r>
            <a:endParaRPr lang="en-US" sz="17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9372838" y="1894284"/>
            <a:ext cx="5028605" cy="4440912"/>
          </a:xfrm>
          <a:prstGeom prst="rect">
            <a:avLst/>
          </a:prstGeom>
        </p:spPr>
      </p:pic>
      <p:sp>
        <p:nvSpPr>
          <p:cNvPr id="6" name="Text 1"/>
          <p:cNvSpPr/>
          <p:nvPr/>
        </p:nvSpPr>
        <p:spPr>
          <a:xfrm>
            <a:off x="640794" y="1230749"/>
            <a:ext cx="7795498" cy="572095"/>
          </a:xfrm>
          <a:prstGeom prst="rect">
            <a:avLst/>
          </a:prstGeom>
          <a:noFill/>
        </p:spPr>
        <p:txBody>
          <a:bodyPr wrap="none" rtlCol="0" anchor="t"/>
          <a:lstStyle/>
          <a:p>
            <a:pPr marL="0" indent="0">
              <a:lnSpc>
                <a:spcPts val="4505"/>
              </a:lnSpc>
              <a:buNone/>
            </a:pPr>
            <a:r>
              <a:rPr lang="en-US" sz="3605" dirty="0">
                <a:solidFill>
                  <a:srgbClr val="F2E782"/>
                </a:solidFill>
                <a:latin typeface="Prata" pitchFamily="34" charset="0"/>
                <a:ea typeface="Prata" pitchFamily="34" charset="-122"/>
                <a:cs typeface="Prata" pitchFamily="34" charset="-120"/>
              </a:rPr>
              <a:t>Recurrent Neural Networks (RNNs)</a:t>
            </a:r>
            <a:endParaRPr lang="en-US" sz="3605" dirty="0"/>
          </a:p>
        </p:txBody>
      </p:sp>
      <p:pic>
        <p:nvPicPr>
          <p:cNvPr id="7" name="Image 3" descr="preencoded.png"/>
          <p:cNvPicPr>
            <a:picLocks noChangeAspect="1"/>
          </p:cNvPicPr>
          <p:nvPr/>
        </p:nvPicPr>
        <p:blipFill>
          <a:blip r:embed="rId4"/>
          <a:stretch>
            <a:fillRect/>
          </a:stretch>
        </p:blipFill>
        <p:spPr>
          <a:xfrm>
            <a:off x="640794" y="2077403"/>
            <a:ext cx="915353" cy="1640443"/>
          </a:xfrm>
          <a:prstGeom prst="rect">
            <a:avLst/>
          </a:prstGeom>
        </p:spPr>
      </p:pic>
      <p:sp>
        <p:nvSpPr>
          <p:cNvPr id="8" name="Text 2"/>
          <p:cNvSpPr/>
          <p:nvPr/>
        </p:nvSpPr>
        <p:spPr>
          <a:xfrm>
            <a:off x="1830705" y="2260402"/>
            <a:ext cx="2549366" cy="285988"/>
          </a:xfrm>
          <a:prstGeom prst="rect">
            <a:avLst/>
          </a:prstGeom>
          <a:noFill/>
        </p:spPr>
        <p:txBody>
          <a:bodyPr wrap="none" rtlCol="0" anchor="t"/>
          <a:lstStyle/>
          <a:p>
            <a:pPr marL="0" indent="0" algn="l">
              <a:lnSpc>
                <a:spcPts val="2255"/>
              </a:lnSpc>
              <a:buNone/>
            </a:pPr>
            <a:r>
              <a:rPr lang="en-US" sz="1800" dirty="0">
                <a:solidFill>
                  <a:srgbClr val="CFCBBF"/>
                </a:solidFill>
                <a:latin typeface="Prata" pitchFamily="34" charset="0"/>
                <a:ea typeface="Prata" pitchFamily="34" charset="-122"/>
                <a:cs typeface="Prata" pitchFamily="34" charset="-120"/>
              </a:rPr>
              <a:t>Beyond Simple Models</a:t>
            </a:r>
            <a:endParaRPr lang="en-US" sz="1800" dirty="0"/>
          </a:p>
        </p:txBody>
      </p:sp>
      <p:sp>
        <p:nvSpPr>
          <p:cNvPr id="9" name="Text 3"/>
          <p:cNvSpPr/>
          <p:nvPr/>
        </p:nvSpPr>
        <p:spPr>
          <a:xfrm>
            <a:off x="1830705" y="2656165"/>
            <a:ext cx="6672501" cy="878681"/>
          </a:xfrm>
          <a:prstGeom prst="rect">
            <a:avLst/>
          </a:prstGeom>
          <a:noFill/>
        </p:spPr>
        <p:txBody>
          <a:bodyPr wrap="square" rtlCol="0" anchor="t"/>
          <a:lstStyle/>
          <a:p>
            <a:pPr marL="0" indent="0" algn="l">
              <a:lnSpc>
                <a:spcPts val="2305"/>
              </a:lnSpc>
              <a:buNone/>
            </a:pPr>
            <a:r>
              <a:rPr lang="en-US" sz="1440" dirty="0">
                <a:solidFill>
                  <a:srgbClr val="CFCBBF"/>
                </a:solidFill>
                <a:latin typeface="Raleway" pitchFamily="34" charset="0"/>
                <a:ea typeface="Raleway" pitchFamily="34" charset="-122"/>
                <a:cs typeface="Raleway" pitchFamily="34" charset="-120"/>
              </a:rPr>
              <a:t>RNNs are powerful neural networks designed to handle sequences. They excel at tasks like language modeling because they can process input sequences of varying lengths and capture long-term dependencies.</a:t>
            </a:r>
            <a:endParaRPr lang="en-US" sz="1440" dirty="0"/>
          </a:p>
        </p:txBody>
      </p:sp>
      <p:pic>
        <p:nvPicPr>
          <p:cNvPr id="10" name="Image 4" descr="preencoded.png"/>
          <p:cNvPicPr>
            <a:picLocks noChangeAspect="1"/>
          </p:cNvPicPr>
          <p:nvPr/>
        </p:nvPicPr>
        <p:blipFill>
          <a:blip r:embed="rId5"/>
          <a:stretch>
            <a:fillRect/>
          </a:stretch>
        </p:blipFill>
        <p:spPr>
          <a:xfrm>
            <a:off x="640794" y="3717846"/>
            <a:ext cx="915353" cy="1640443"/>
          </a:xfrm>
          <a:prstGeom prst="rect">
            <a:avLst/>
          </a:prstGeom>
        </p:spPr>
      </p:pic>
      <p:sp>
        <p:nvSpPr>
          <p:cNvPr id="11" name="Text 4"/>
          <p:cNvSpPr/>
          <p:nvPr/>
        </p:nvSpPr>
        <p:spPr>
          <a:xfrm>
            <a:off x="1830705" y="3900845"/>
            <a:ext cx="2288619" cy="285988"/>
          </a:xfrm>
          <a:prstGeom prst="rect">
            <a:avLst/>
          </a:prstGeom>
          <a:noFill/>
        </p:spPr>
        <p:txBody>
          <a:bodyPr wrap="none" rtlCol="0" anchor="t"/>
          <a:lstStyle/>
          <a:p>
            <a:pPr marL="0" indent="0" algn="l">
              <a:lnSpc>
                <a:spcPts val="2255"/>
              </a:lnSpc>
              <a:buNone/>
            </a:pPr>
            <a:r>
              <a:rPr lang="en-US" sz="1800" dirty="0">
                <a:solidFill>
                  <a:srgbClr val="CFCBBF"/>
                </a:solidFill>
                <a:latin typeface="Prata" pitchFamily="34" charset="0"/>
                <a:ea typeface="Prata" pitchFamily="34" charset="-122"/>
                <a:cs typeface="Prata" pitchFamily="34" charset="-120"/>
              </a:rPr>
              <a:t>RNN Structure</a:t>
            </a:r>
            <a:endParaRPr lang="en-US" sz="1800" dirty="0"/>
          </a:p>
        </p:txBody>
      </p:sp>
      <p:sp>
        <p:nvSpPr>
          <p:cNvPr id="12" name="Text 5"/>
          <p:cNvSpPr/>
          <p:nvPr/>
        </p:nvSpPr>
        <p:spPr>
          <a:xfrm>
            <a:off x="1830705" y="4296608"/>
            <a:ext cx="6672501" cy="878681"/>
          </a:xfrm>
          <a:prstGeom prst="rect">
            <a:avLst/>
          </a:prstGeom>
          <a:noFill/>
        </p:spPr>
        <p:txBody>
          <a:bodyPr wrap="square" rtlCol="0" anchor="t"/>
          <a:lstStyle/>
          <a:p>
            <a:pPr marL="0" indent="0" algn="l">
              <a:lnSpc>
                <a:spcPts val="2305"/>
              </a:lnSpc>
              <a:buNone/>
            </a:pPr>
            <a:r>
              <a:rPr lang="en-US" sz="1440" dirty="0">
                <a:solidFill>
                  <a:srgbClr val="CFCBBF"/>
                </a:solidFill>
                <a:latin typeface="Raleway" pitchFamily="34" charset="0"/>
                <a:ea typeface="Raleway" pitchFamily="34" charset="-122"/>
                <a:cs typeface="Raleway" pitchFamily="34" charset="-120"/>
              </a:rPr>
              <a:t>RNNs consist of recurrent units that process input sequentially, maintaining a hidden state that represents the context of the previous input. This allows them to learn complex patterns and relationships in language.</a:t>
            </a:r>
            <a:endParaRPr lang="en-US" sz="1440" dirty="0"/>
          </a:p>
        </p:txBody>
      </p:sp>
      <p:pic>
        <p:nvPicPr>
          <p:cNvPr id="13" name="Image 5" descr="preencoded.png"/>
          <p:cNvPicPr>
            <a:picLocks noChangeAspect="1"/>
          </p:cNvPicPr>
          <p:nvPr/>
        </p:nvPicPr>
        <p:blipFill>
          <a:blip r:embed="rId6"/>
          <a:stretch>
            <a:fillRect/>
          </a:stretch>
        </p:blipFill>
        <p:spPr>
          <a:xfrm>
            <a:off x="640794" y="5358289"/>
            <a:ext cx="915353" cy="1640443"/>
          </a:xfrm>
          <a:prstGeom prst="rect">
            <a:avLst/>
          </a:prstGeom>
        </p:spPr>
      </p:pic>
      <p:sp>
        <p:nvSpPr>
          <p:cNvPr id="14" name="Text 6"/>
          <p:cNvSpPr/>
          <p:nvPr/>
        </p:nvSpPr>
        <p:spPr>
          <a:xfrm>
            <a:off x="1830705" y="5541288"/>
            <a:ext cx="3847981" cy="285988"/>
          </a:xfrm>
          <a:prstGeom prst="rect">
            <a:avLst/>
          </a:prstGeom>
          <a:noFill/>
        </p:spPr>
        <p:txBody>
          <a:bodyPr wrap="none" rtlCol="0" anchor="t"/>
          <a:lstStyle/>
          <a:p>
            <a:pPr marL="0" indent="0" algn="l">
              <a:lnSpc>
                <a:spcPts val="2255"/>
              </a:lnSpc>
              <a:buNone/>
            </a:pPr>
            <a:r>
              <a:rPr lang="en-US" sz="1800" dirty="0">
                <a:solidFill>
                  <a:srgbClr val="CFCBBF"/>
                </a:solidFill>
                <a:latin typeface="Prata" pitchFamily="34" charset="0"/>
                <a:ea typeface="Prata" pitchFamily="34" charset="-122"/>
                <a:cs typeface="Prata" pitchFamily="34" charset="-120"/>
              </a:rPr>
              <a:t>Sentence Autocomplete with RNNs</a:t>
            </a:r>
            <a:endParaRPr lang="en-US" sz="1800" dirty="0"/>
          </a:p>
        </p:txBody>
      </p:sp>
      <p:sp>
        <p:nvSpPr>
          <p:cNvPr id="15" name="Text 7"/>
          <p:cNvSpPr/>
          <p:nvPr/>
        </p:nvSpPr>
        <p:spPr>
          <a:xfrm>
            <a:off x="1830705" y="5937052"/>
            <a:ext cx="6672501" cy="878681"/>
          </a:xfrm>
          <a:prstGeom prst="rect">
            <a:avLst/>
          </a:prstGeom>
          <a:noFill/>
        </p:spPr>
        <p:txBody>
          <a:bodyPr wrap="square" rtlCol="0" anchor="t"/>
          <a:lstStyle/>
          <a:p>
            <a:pPr marL="0" indent="0" algn="l">
              <a:lnSpc>
                <a:spcPts val="2305"/>
              </a:lnSpc>
              <a:buNone/>
            </a:pPr>
            <a:r>
              <a:rPr lang="en-US" sz="1440" dirty="0">
                <a:solidFill>
                  <a:srgbClr val="CFCBBF"/>
                </a:solidFill>
                <a:latin typeface="Raleway" pitchFamily="34" charset="0"/>
                <a:ea typeface="Raleway" pitchFamily="34" charset="-122"/>
                <a:cs typeface="Raleway" pitchFamily="34" charset="-120"/>
              </a:rPr>
              <a:t>RNNs have proven very effective in sentence autocomplete tasks. They can learn to predict the next word in a sentence based on the preceding words, effectively capturing the context and flow of language.</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66462" y="2463641"/>
            <a:ext cx="4953476" cy="3302318"/>
          </a:xfrm>
          <a:prstGeom prst="rect">
            <a:avLst/>
          </a:prstGeom>
        </p:spPr>
      </p:pic>
      <p:sp>
        <p:nvSpPr>
          <p:cNvPr id="6" name="Text 1"/>
          <p:cNvSpPr/>
          <p:nvPr/>
        </p:nvSpPr>
        <p:spPr>
          <a:xfrm>
            <a:off x="6232565" y="926544"/>
            <a:ext cx="5330071" cy="666274"/>
          </a:xfrm>
          <a:prstGeom prst="rect">
            <a:avLst/>
          </a:prstGeom>
          <a:noFill/>
        </p:spPr>
        <p:txBody>
          <a:bodyPr wrap="none" rtlCol="0" anchor="t"/>
          <a:lstStyle/>
          <a:p>
            <a:pPr marL="0" indent="0">
              <a:lnSpc>
                <a:spcPts val="5245"/>
              </a:lnSpc>
              <a:buNone/>
            </a:pPr>
            <a:r>
              <a:rPr lang="en-US" sz="4195" dirty="0">
                <a:solidFill>
                  <a:srgbClr val="F2E782"/>
                </a:solidFill>
                <a:latin typeface="Prata" pitchFamily="34" charset="0"/>
                <a:ea typeface="Prata" pitchFamily="34" charset="-122"/>
                <a:cs typeface="Prata" pitchFamily="34" charset="-120"/>
              </a:rPr>
              <a:t>Complexity</a:t>
            </a:r>
            <a:endParaRPr lang="en-US" sz="4195" dirty="0"/>
          </a:p>
        </p:txBody>
      </p:sp>
      <p:sp>
        <p:nvSpPr>
          <p:cNvPr id="7" name="Shape 2"/>
          <p:cNvSpPr/>
          <p:nvPr/>
        </p:nvSpPr>
        <p:spPr>
          <a:xfrm>
            <a:off x="6232565" y="1912620"/>
            <a:ext cx="3719274" cy="3266837"/>
          </a:xfrm>
          <a:prstGeom prst="roundRect">
            <a:avLst>
              <a:gd name="adj" fmla="val 979"/>
            </a:avLst>
          </a:prstGeom>
          <a:solidFill>
            <a:srgbClr val="3A3B3C"/>
          </a:solidFill>
        </p:spPr>
      </p:sp>
      <p:sp>
        <p:nvSpPr>
          <p:cNvPr id="8" name="Text 3"/>
          <p:cNvSpPr/>
          <p:nvPr/>
        </p:nvSpPr>
        <p:spPr>
          <a:xfrm>
            <a:off x="6445687" y="2125742"/>
            <a:ext cx="2664976" cy="333018"/>
          </a:xfrm>
          <a:prstGeom prst="rect">
            <a:avLst/>
          </a:prstGeom>
          <a:noFill/>
        </p:spPr>
        <p:txBody>
          <a:bodyPr wrap="none" rtlCol="0" anchor="t"/>
          <a:lstStyle/>
          <a:p>
            <a:pPr marL="0" indent="0">
              <a:lnSpc>
                <a:spcPts val="2625"/>
              </a:lnSpc>
              <a:buNone/>
            </a:pPr>
            <a:r>
              <a:rPr lang="en-US" sz="2100" dirty="0">
                <a:solidFill>
                  <a:srgbClr val="CFCBBF"/>
                </a:solidFill>
                <a:latin typeface="Prata" pitchFamily="34" charset="0"/>
                <a:ea typeface="Prata" pitchFamily="34" charset="-122"/>
                <a:cs typeface="Prata" pitchFamily="34" charset="-120"/>
              </a:rPr>
              <a:t>Training Data</a:t>
            </a:r>
            <a:endParaRPr lang="en-US" sz="2100" dirty="0"/>
          </a:p>
        </p:txBody>
      </p:sp>
      <p:sp>
        <p:nvSpPr>
          <p:cNvPr id="9" name="Text 4"/>
          <p:cNvSpPr/>
          <p:nvPr/>
        </p:nvSpPr>
        <p:spPr>
          <a:xfrm>
            <a:off x="6445687" y="2586633"/>
            <a:ext cx="3293031" cy="2046684"/>
          </a:xfrm>
          <a:prstGeom prst="rect">
            <a:avLst/>
          </a:prstGeom>
          <a:noFill/>
        </p:spPr>
        <p:txBody>
          <a:bodyPr wrap="square" rtlCol="0" anchor="t"/>
          <a:lstStyle/>
          <a:p>
            <a:pPr marL="0" indent="0">
              <a:lnSpc>
                <a:spcPts val="2685"/>
              </a:lnSpc>
              <a:buNone/>
            </a:pPr>
            <a:r>
              <a:rPr lang="en-US" sz="1680" dirty="0">
                <a:solidFill>
                  <a:srgbClr val="CFCBBF"/>
                </a:solidFill>
                <a:latin typeface="Raleway" pitchFamily="34" charset="0"/>
                <a:ea typeface="Raleway" pitchFamily="34" charset="-122"/>
                <a:cs typeface="Raleway" pitchFamily="34" charset="-120"/>
              </a:rPr>
              <a:t>RNNs require massive amounts of training data to learn accurate representations of language. This data is often collected from real-world text sources like books, articles, and websites.</a:t>
            </a:r>
            <a:endParaRPr lang="en-US" sz="1680" dirty="0"/>
          </a:p>
        </p:txBody>
      </p:sp>
      <p:sp>
        <p:nvSpPr>
          <p:cNvPr id="10" name="Shape 5"/>
          <p:cNvSpPr/>
          <p:nvPr/>
        </p:nvSpPr>
        <p:spPr>
          <a:xfrm>
            <a:off x="10164961" y="1912620"/>
            <a:ext cx="3719274" cy="3266837"/>
          </a:xfrm>
          <a:prstGeom prst="roundRect">
            <a:avLst>
              <a:gd name="adj" fmla="val 979"/>
            </a:avLst>
          </a:prstGeom>
          <a:solidFill>
            <a:srgbClr val="3A3B3C"/>
          </a:solidFill>
        </p:spPr>
      </p:sp>
      <p:sp>
        <p:nvSpPr>
          <p:cNvPr id="11" name="Text 6"/>
          <p:cNvSpPr/>
          <p:nvPr/>
        </p:nvSpPr>
        <p:spPr>
          <a:xfrm>
            <a:off x="10378083" y="2125742"/>
            <a:ext cx="3293031" cy="666036"/>
          </a:xfrm>
          <a:prstGeom prst="rect">
            <a:avLst/>
          </a:prstGeom>
          <a:noFill/>
        </p:spPr>
        <p:txBody>
          <a:bodyPr wrap="square" rtlCol="0" anchor="t"/>
          <a:lstStyle/>
          <a:p>
            <a:pPr marL="0" indent="0">
              <a:lnSpc>
                <a:spcPts val="2625"/>
              </a:lnSpc>
              <a:buNone/>
            </a:pPr>
            <a:r>
              <a:rPr lang="en-US" sz="2100" dirty="0">
                <a:solidFill>
                  <a:srgbClr val="CFCBBF"/>
                </a:solidFill>
                <a:latin typeface="Prata" pitchFamily="34" charset="0"/>
                <a:ea typeface="Prata" pitchFamily="34" charset="-122"/>
                <a:cs typeface="Prata" pitchFamily="34" charset="-120"/>
              </a:rPr>
              <a:t>Computational Resources</a:t>
            </a:r>
            <a:endParaRPr lang="en-US" sz="2100" dirty="0"/>
          </a:p>
        </p:txBody>
      </p:sp>
      <p:sp>
        <p:nvSpPr>
          <p:cNvPr id="12" name="Text 7"/>
          <p:cNvSpPr/>
          <p:nvPr/>
        </p:nvSpPr>
        <p:spPr>
          <a:xfrm>
            <a:off x="10378083" y="2586633"/>
            <a:ext cx="3293031" cy="2379702"/>
          </a:xfrm>
          <a:prstGeom prst="rect">
            <a:avLst/>
          </a:prstGeom>
          <a:noFill/>
        </p:spPr>
        <p:txBody>
          <a:bodyPr wrap="square" rtlCol="0" anchor="t"/>
          <a:lstStyle/>
          <a:p>
            <a:pPr marL="0" indent="0">
              <a:lnSpc>
                <a:spcPts val="2685"/>
              </a:lnSpc>
              <a:buNone/>
            </a:pPr>
            <a:r>
              <a:rPr lang="en-US" sz="1680" dirty="0">
                <a:solidFill>
                  <a:srgbClr val="CFCBBF"/>
                </a:solidFill>
                <a:latin typeface="Raleway" pitchFamily="34" charset="0"/>
                <a:ea typeface="Raleway" pitchFamily="34" charset="-122"/>
                <a:cs typeface="Raleway" pitchFamily="34" charset="-120"/>
              </a:rPr>
              <a:t>Training RNNs is computationally expensive and requires specialized hardware like GPUs. The model's complexity and the size of the training dataset significantly impact training time.</a:t>
            </a:r>
            <a:endParaRPr lang="en-US" sz="1680" dirty="0"/>
          </a:p>
        </p:txBody>
      </p:sp>
      <p:sp>
        <p:nvSpPr>
          <p:cNvPr id="13" name="Shape 8"/>
          <p:cNvSpPr/>
          <p:nvPr/>
        </p:nvSpPr>
        <p:spPr>
          <a:xfrm>
            <a:off x="6232565" y="5392579"/>
            <a:ext cx="7651671" cy="1910477"/>
          </a:xfrm>
          <a:prstGeom prst="roundRect">
            <a:avLst>
              <a:gd name="adj" fmla="val 1674"/>
            </a:avLst>
          </a:prstGeom>
          <a:solidFill>
            <a:srgbClr val="3A3B3C"/>
          </a:solidFill>
        </p:spPr>
      </p:sp>
      <p:sp>
        <p:nvSpPr>
          <p:cNvPr id="14" name="Text 9"/>
          <p:cNvSpPr/>
          <p:nvPr/>
        </p:nvSpPr>
        <p:spPr>
          <a:xfrm>
            <a:off x="6445687" y="5605701"/>
            <a:ext cx="2664976" cy="333018"/>
          </a:xfrm>
          <a:prstGeom prst="rect">
            <a:avLst/>
          </a:prstGeom>
          <a:noFill/>
        </p:spPr>
        <p:txBody>
          <a:bodyPr wrap="none" rtlCol="0" anchor="t"/>
          <a:lstStyle/>
          <a:p>
            <a:pPr marL="0" indent="0">
              <a:lnSpc>
                <a:spcPts val="2625"/>
              </a:lnSpc>
              <a:buNone/>
            </a:pPr>
            <a:r>
              <a:rPr lang="en-US" sz="2100" dirty="0">
                <a:solidFill>
                  <a:srgbClr val="CFCBBF"/>
                </a:solidFill>
                <a:latin typeface="Prata" pitchFamily="34" charset="0"/>
                <a:ea typeface="Prata" pitchFamily="34" charset="-122"/>
                <a:cs typeface="Prata" pitchFamily="34" charset="-120"/>
              </a:rPr>
              <a:t>Model Optimization</a:t>
            </a:r>
            <a:endParaRPr lang="en-US" sz="2100" dirty="0"/>
          </a:p>
        </p:txBody>
      </p:sp>
      <p:sp>
        <p:nvSpPr>
          <p:cNvPr id="15" name="Text 10"/>
          <p:cNvSpPr/>
          <p:nvPr/>
        </p:nvSpPr>
        <p:spPr>
          <a:xfrm>
            <a:off x="6445687" y="6066592"/>
            <a:ext cx="7225427" cy="1023342"/>
          </a:xfrm>
          <a:prstGeom prst="rect">
            <a:avLst/>
          </a:prstGeom>
          <a:noFill/>
        </p:spPr>
        <p:txBody>
          <a:bodyPr wrap="square" rtlCol="0" anchor="t"/>
          <a:lstStyle/>
          <a:p>
            <a:pPr marL="0" indent="0">
              <a:lnSpc>
                <a:spcPts val="2685"/>
              </a:lnSpc>
              <a:buNone/>
            </a:pPr>
            <a:r>
              <a:rPr lang="en-US" sz="1680" dirty="0">
                <a:solidFill>
                  <a:srgbClr val="CFCBBF"/>
                </a:solidFill>
                <a:latin typeface="Raleway" pitchFamily="34" charset="0"/>
                <a:ea typeface="Raleway" pitchFamily="34" charset="-122"/>
                <a:cs typeface="Raleway" pitchFamily="34" charset="-120"/>
              </a:rPr>
              <a:t>Fine-tuning the model's hyperparameters and architecture is crucial for achieving optimal performance. This involves experimenting with different parameter values and network configurations.</a:t>
            </a:r>
            <a:endParaRPr lang="en-US" sz="16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83488" y="2731175"/>
            <a:ext cx="4919305" cy="2767132"/>
          </a:xfrm>
          <a:prstGeom prst="rect">
            <a:avLst/>
          </a:prstGeom>
        </p:spPr>
      </p:pic>
      <p:sp>
        <p:nvSpPr>
          <p:cNvPr id="6" name="Text 1"/>
          <p:cNvSpPr/>
          <p:nvPr/>
        </p:nvSpPr>
        <p:spPr>
          <a:xfrm>
            <a:off x="6280190" y="1699974"/>
            <a:ext cx="5670590" cy="708779"/>
          </a:xfrm>
          <a:prstGeom prst="rect">
            <a:avLst/>
          </a:prstGeom>
          <a:noFill/>
        </p:spPr>
        <p:txBody>
          <a:bodyPr wrap="none" rtlCol="0" anchor="t"/>
          <a:lstStyle/>
          <a:p>
            <a:pPr marL="0" indent="0">
              <a:lnSpc>
                <a:spcPts val="5580"/>
              </a:lnSpc>
              <a:buNone/>
            </a:pPr>
            <a:r>
              <a:rPr lang="en-US" sz="4465" dirty="0">
                <a:solidFill>
                  <a:srgbClr val="F2E782"/>
                </a:solidFill>
                <a:latin typeface="Prata" pitchFamily="34" charset="0"/>
                <a:ea typeface="Prata" pitchFamily="34" charset="-122"/>
                <a:cs typeface="Prata" pitchFamily="34" charset="-120"/>
              </a:rPr>
              <a:t>Conclusion</a:t>
            </a:r>
            <a:endParaRPr lang="en-US" sz="4465" dirty="0"/>
          </a:p>
        </p:txBody>
      </p:sp>
      <p:sp>
        <p:nvSpPr>
          <p:cNvPr id="7" name="Shape 2"/>
          <p:cNvSpPr/>
          <p:nvPr/>
        </p:nvSpPr>
        <p:spPr>
          <a:xfrm>
            <a:off x="6280190" y="2748915"/>
            <a:ext cx="7556421" cy="3780711"/>
          </a:xfrm>
          <a:prstGeom prst="roundRect">
            <a:avLst>
              <a:gd name="adj" fmla="val 900"/>
            </a:avLst>
          </a:prstGeom>
          <a:noFill/>
          <a:ln w="7620">
            <a:solidFill>
              <a:srgbClr val="FFFFFF">
                <a:alpha val="24000"/>
              </a:srgbClr>
            </a:solidFill>
            <a:prstDash val="solid"/>
          </a:ln>
        </p:spPr>
      </p:sp>
      <p:sp>
        <p:nvSpPr>
          <p:cNvPr id="8" name="Shape 3"/>
          <p:cNvSpPr/>
          <p:nvPr/>
        </p:nvSpPr>
        <p:spPr>
          <a:xfrm>
            <a:off x="6287810" y="2756535"/>
            <a:ext cx="7541181" cy="1376124"/>
          </a:xfrm>
          <a:prstGeom prst="rect">
            <a:avLst/>
          </a:prstGeom>
          <a:solidFill>
            <a:srgbClr val="FFFFFF">
              <a:alpha val="4000"/>
            </a:srgbClr>
          </a:solidFill>
        </p:spPr>
      </p:sp>
      <p:sp>
        <p:nvSpPr>
          <p:cNvPr id="9" name="Text 4"/>
          <p:cNvSpPr/>
          <p:nvPr/>
        </p:nvSpPr>
        <p:spPr>
          <a:xfrm>
            <a:off x="6514624" y="2900243"/>
            <a:ext cx="3313152" cy="725805"/>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Finite Automata &amp; Markov Models</a:t>
            </a:r>
            <a:endParaRPr lang="en-US" sz="1785" dirty="0"/>
          </a:p>
        </p:txBody>
      </p:sp>
      <p:sp>
        <p:nvSpPr>
          <p:cNvPr id="10" name="Text 5"/>
          <p:cNvSpPr/>
          <p:nvPr/>
        </p:nvSpPr>
        <p:spPr>
          <a:xfrm>
            <a:off x="10289024" y="2900243"/>
            <a:ext cx="3313152" cy="1088708"/>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Provide a foundation for understanding basic language modeling.</a:t>
            </a:r>
            <a:endParaRPr lang="en-US" sz="1785" dirty="0"/>
          </a:p>
        </p:txBody>
      </p:sp>
      <p:sp>
        <p:nvSpPr>
          <p:cNvPr id="11" name="Shape 6"/>
          <p:cNvSpPr/>
          <p:nvPr/>
        </p:nvSpPr>
        <p:spPr>
          <a:xfrm>
            <a:off x="6287810" y="4132659"/>
            <a:ext cx="7541181" cy="1013222"/>
          </a:xfrm>
          <a:prstGeom prst="rect">
            <a:avLst/>
          </a:prstGeom>
          <a:solidFill>
            <a:srgbClr val="000000">
              <a:alpha val="4000"/>
            </a:srgbClr>
          </a:solidFill>
        </p:spPr>
      </p:sp>
      <p:sp>
        <p:nvSpPr>
          <p:cNvPr id="12" name="Text 7"/>
          <p:cNvSpPr/>
          <p:nvPr/>
        </p:nvSpPr>
        <p:spPr>
          <a:xfrm>
            <a:off x="6514624" y="4276368"/>
            <a:ext cx="3313152" cy="362903"/>
          </a:xfrm>
          <a:prstGeom prst="rect">
            <a:avLst/>
          </a:prstGeom>
          <a:noFill/>
        </p:spPr>
        <p:txBody>
          <a:bodyPr wrap="non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Context-Free Grammars</a:t>
            </a:r>
            <a:endParaRPr lang="en-US" sz="1785" dirty="0"/>
          </a:p>
        </p:txBody>
      </p:sp>
      <p:sp>
        <p:nvSpPr>
          <p:cNvPr id="13" name="Text 8"/>
          <p:cNvSpPr/>
          <p:nvPr/>
        </p:nvSpPr>
        <p:spPr>
          <a:xfrm>
            <a:off x="10289024" y="4276368"/>
            <a:ext cx="3313152" cy="725805"/>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Enable the modeling of more complex sentence structures.</a:t>
            </a:r>
            <a:endParaRPr lang="en-US" sz="1785" dirty="0"/>
          </a:p>
        </p:txBody>
      </p:sp>
      <p:sp>
        <p:nvSpPr>
          <p:cNvPr id="14" name="Shape 9"/>
          <p:cNvSpPr/>
          <p:nvPr/>
        </p:nvSpPr>
        <p:spPr>
          <a:xfrm>
            <a:off x="6287810" y="5145881"/>
            <a:ext cx="7541181" cy="1376124"/>
          </a:xfrm>
          <a:prstGeom prst="rect">
            <a:avLst/>
          </a:prstGeom>
          <a:solidFill>
            <a:srgbClr val="FFFFFF">
              <a:alpha val="4000"/>
            </a:srgbClr>
          </a:solidFill>
        </p:spPr>
      </p:sp>
      <p:sp>
        <p:nvSpPr>
          <p:cNvPr id="15" name="Text 10"/>
          <p:cNvSpPr/>
          <p:nvPr/>
        </p:nvSpPr>
        <p:spPr>
          <a:xfrm>
            <a:off x="6514624" y="5289590"/>
            <a:ext cx="3313152" cy="362903"/>
          </a:xfrm>
          <a:prstGeom prst="rect">
            <a:avLst/>
          </a:prstGeom>
          <a:noFill/>
        </p:spPr>
        <p:txBody>
          <a:bodyPr wrap="non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Recurrent Neural Networks</a:t>
            </a:r>
            <a:endParaRPr lang="en-US" sz="1785" dirty="0"/>
          </a:p>
        </p:txBody>
      </p:sp>
      <p:sp>
        <p:nvSpPr>
          <p:cNvPr id="16" name="Text 11"/>
          <p:cNvSpPr/>
          <p:nvPr/>
        </p:nvSpPr>
        <p:spPr>
          <a:xfrm>
            <a:off x="10289024" y="5289590"/>
            <a:ext cx="3313152" cy="1088708"/>
          </a:xfrm>
          <a:prstGeom prst="rect">
            <a:avLst/>
          </a:prstGeom>
          <a:noFill/>
        </p:spPr>
        <p:txBody>
          <a:bodyPr wrap="square" rtlCol="0" anchor="t"/>
          <a:lstStyle/>
          <a:p>
            <a:pPr marL="0" indent="0">
              <a:lnSpc>
                <a:spcPts val="2860"/>
              </a:lnSpc>
              <a:buNone/>
            </a:pPr>
            <a:r>
              <a:rPr lang="en-US" sz="1785" dirty="0">
                <a:solidFill>
                  <a:srgbClr val="CFCBBF"/>
                </a:solidFill>
                <a:latin typeface="Raleway" pitchFamily="34" charset="0"/>
                <a:ea typeface="Raleway" pitchFamily="34" charset="-122"/>
                <a:cs typeface="Raleway" pitchFamily="34" charset="-120"/>
              </a:rPr>
              <a:t>Offer a powerful approach to learning language patterns and predicting the next word.</a:t>
            </a:r>
            <a:endParaRPr lang="en-US" sz="178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635" y="0"/>
            <a:ext cx="1463167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Presentation</Application>
  <PresentationFormat>Custom</PresentationFormat>
  <Paragraphs>76</Paragraphs>
  <Slides>8</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Prata</vt:lpstr>
      <vt:lpstr>Segoe Print</vt:lpstr>
      <vt:lpstr>Prata</vt:lpstr>
      <vt:lpstr>Prata</vt:lpstr>
      <vt:lpstr>Times New Roman</vt:lpstr>
      <vt:lpstr>Raleway</vt:lpstr>
      <vt:lpstr>Raleway</vt:lpstr>
      <vt:lpstr>Raleway</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maddi</cp:lastModifiedBy>
  <cp:revision>8</cp:revision>
  <dcterms:created xsi:type="dcterms:W3CDTF">2024-07-31T14:55:00Z</dcterms:created>
  <dcterms:modified xsi:type="dcterms:W3CDTF">2024-08-03T09:02:55Z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4E70FB6F513D4A719BF348BFB2539BAC_13</vt:lpwstr>
  </property>
  <property fmtid="{D5CDD505-2E9C-101B-9397-08002B2CF9AE}" pid="3" name="KSOProductBuildVer">
    <vt:lpwstr>1033-12.2.0.17153</vt:lpwstr>
  </property>
</Properties>
</file>