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50"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2%2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[sk2.xlsx]Sheet2!PivotTable1</c:name>
    <c:fmtId val="9"/>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sysClr val="windowText" lastClr="000000">
                    <a:lumMod val="65000"/>
                    <a:lumOff val="35000"/>
                  </a:sysClr>
                </a:solidFill>
                <a:latin typeface="+mn-lt"/>
                <a:ea typeface="+mn-ea"/>
                <a:cs typeface="+mn-cs"/>
              </a:defRPr>
            </a:pPr>
            <a:r>
              <a:rPr lang="en-GB" sz="1600">
                <a:effectLst/>
              </a:rPr>
              <a:t>SALARY AND COMPENSATION ANALYSIS THROUGH EXECEL DATA MODELING</a:t>
            </a:r>
            <a:endParaRPr lang="en-IN" sz="1600">
              <a:effectLst/>
            </a:endParaRPr>
          </a:p>
          <a:p>
            <a:pPr marL="0" marR="0" indent="0" algn="ctr" defTabSz="914400" rtl="0" eaLnBrk="1" fontAlgn="auto" latinLnBrk="0" hangingPunct="1">
              <a:lnSpc>
                <a:spcPct val="100000"/>
              </a:lnSpc>
              <a:spcBef>
                <a:spcPts val="0"/>
              </a:spcBef>
              <a:spcAft>
                <a:spcPts val="0"/>
              </a:spcAft>
              <a:buClrTx/>
              <a:buSzTx/>
              <a:buFontTx/>
              <a:buNone/>
              <a:tabLst/>
              <a:defRPr sz="1600">
                <a:solidFill>
                  <a:sysClr val="windowText" lastClr="000000">
                    <a:lumMod val="65000"/>
                    <a:lumOff val="35000"/>
                  </a:sysClr>
                </a:solidFill>
              </a:defRPr>
            </a:pPr>
            <a:endParaRPr lang="en-IN" sz="160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14D0-4081-91AD-E74428653DFD}"/>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14D0-4081-91AD-E74428653DFD}"/>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14D0-4081-91AD-E74428653DFD}"/>
            </c:ext>
          </c:extLst>
        </c:ser>
        <c:dLbls>
          <c:showLegendKey val="0"/>
          <c:showVal val="0"/>
          <c:showCatName val="0"/>
          <c:showSerName val="0"/>
          <c:showPercent val="0"/>
          <c:showBubbleSize val="0"/>
        </c:dLbls>
        <c:gapWidth val="219"/>
        <c:overlap val="-27"/>
        <c:axId val="1298911408"/>
        <c:axId val="1298913488"/>
      </c:barChart>
      <c:catAx>
        <c:axId val="12989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913488"/>
        <c:crosses val="autoZero"/>
        <c:auto val="1"/>
        <c:lblAlgn val="ctr"/>
        <c:lblOffset val="100"/>
        <c:noMultiLvlLbl val="0"/>
      </c:catAx>
      <c:valAx>
        <c:axId val="129891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9114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262233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247777"/>
          </a:xfrm>
          <a:prstGeom prst="rect">
            <a:avLst/>
          </a:prstGeom>
        </p:spPr>
        <p:txBody>
          <a:bodyPr vert="horz" wrap="square" lIns="0" tIns="16510" rIns="0" bIns="0" rtlCol="0">
            <a:spAutoFit/>
          </a:bodyPr>
          <a:lstStyle/>
          <a:p>
            <a:pPr marL="3213735">
              <a:spcBef>
                <a:spcPts val="130"/>
              </a:spcBef>
            </a:pPr>
            <a:r>
              <a:rPr lang="en-US" sz="2400" b="1" dirty="0" smtClean="0">
                <a:solidFill>
                  <a:srgbClr val="0F0F0F"/>
                </a:solidFill>
                <a:latin typeface="Times New Roman" panose="02020603050405020304" pitchFamily="18" charset="0"/>
                <a:cs typeface="Times New Roman" panose="02020603050405020304" pitchFamily="18" charset="0"/>
              </a:rPr>
              <a:t>SALARY AND COMPENSATION ANALYSIS THROUGH EXCEL STATEMENT</a:t>
            </a:r>
            <a:r>
              <a:rPr lang="en-US" sz="2400"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04578" y="3302810"/>
            <a:ext cx="8610600" cy="1938992"/>
          </a:xfrm>
          <a:prstGeom prst="rect">
            <a:avLst/>
          </a:prstGeom>
          <a:noFill/>
        </p:spPr>
        <p:txBody>
          <a:bodyPr wrap="square" rtlCol="0">
            <a:spAutoFit/>
          </a:bodyPr>
          <a:lstStyle/>
          <a:p>
            <a:r>
              <a:rPr lang="en-US" sz="2400" dirty="0" smtClean="0"/>
              <a:t>STUDENT NAME</a:t>
            </a:r>
            <a:r>
              <a:rPr lang="en-US" sz="2400" dirty="0" smtClean="0"/>
              <a:t>: SAI PRATHOSH H</a:t>
            </a:r>
          </a:p>
          <a:p>
            <a:r>
              <a:rPr lang="en-US" sz="2400" dirty="0" smtClean="0"/>
              <a:t>REGISTER </a:t>
            </a:r>
            <a:r>
              <a:rPr lang="en-US" sz="2400" dirty="0"/>
              <a:t>NO:312214540/D3096652E4DB7769A0F4B6E6FC4C7D20</a:t>
            </a:r>
            <a:endParaRPr lang="en-US" sz="2400" dirty="0" smtClean="0"/>
          </a:p>
          <a:p>
            <a:r>
              <a:rPr lang="en-US" sz="2400" dirty="0" smtClean="0"/>
              <a:t>DEPARTMENT:B.COM(COMPUTER APPLICATIONS)</a:t>
            </a:r>
            <a:endParaRPr lang="en-US" sz="2400" dirty="0" smtClean="0"/>
          </a:p>
          <a:p>
            <a:r>
              <a:rPr lang="en-US" sz="2400" dirty="0" smtClean="0"/>
              <a:t>COLLEGE:ST. THOMAS COLLEGE ARTS AND SCIENCE</a:t>
            </a:r>
          </a:p>
          <a:p>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19200" y="1049336"/>
            <a:ext cx="6553200" cy="4801314"/>
          </a:xfrm>
          <a:prstGeom prst="rect">
            <a:avLst/>
          </a:prstGeom>
        </p:spPr>
        <p:txBody>
          <a:bodyPr wrap="square">
            <a:spAutoFit/>
          </a:bodyPr>
          <a:lstStyle/>
          <a:p>
            <a:r>
              <a:rPr lang="en-IN" b="1" dirty="0" smtClean="0"/>
              <a:t>1.Data Collection</a:t>
            </a:r>
          </a:p>
          <a:p>
            <a:endParaRPr lang="en-IN" b="1" dirty="0" smtClean="0"/>
          </a:p>
          <a:p>
            <a:r>
              <a:rPr lang="en-IN" dirty="0" smtClean="0"/>
              <a:t>         </a:t>
            </a:r>
            <a:r>
              <a:rPr lang="en-IN" b="1" dirty="0" smtClean="0"/>
              <a:t>Gather Relevant Data:</a:t>
            </a:r>
          </a:p>
          <a:p>
            <a:endParaRPr lang="en-IN" b="1" dirty="0" smtClean="0"/>
          </a:p>
          <a:p>
            <a:r>
              <a:rPr lang="en-IN" b="1" dirty="0" smtClean="0"/>
              <a:t>Employee </a:t>
            </a:r>
            <a:r>
              <a:rPr lang="en-IN" b="1" dirty="0"/>
              <a:t>Data: </a:t>
            </a:r>
            <a:r>
              <a:rPr lang="en-IN" dirty="0"/>
              <a:t>Names, job titles, departments, levels, locations, etc.Compensation Data: Base salary, bonuses, stock options, benefits, etc.Benchmark Data: Industry salary data, geographic salary differentials, </a:t>
            </a:r>
            <a:r>
              <a:rPr lang="en-IN" dirty="0" smtClean="0"/>
              <a:t>etc.                                                 </a:t>
            </a:r>
          </a:p>
          <a:p>
            <a:endParaRPr lang="en-IN" dirty="0" smtClean="0"/>
          </a:p>
          <a:p>
            <a:r>
              <a:rPr lang="en-IN" b="1" dirty="0" smtClean="0"/>
              <a:t>2. Data Organization</a:t>
            </a:r>
          </a:p>
          <a:p>
            <a:endParaRPr lang="en-IN" dirty="0" smtClean="0"/>
          </a:p>
          <a:p>
            <a:r>
              <a:rPr lang="en-IN" b="1" dirty="0" smtClean="0"/>
              <a:t>          Create </a:t>
            </a:r>
            <a:r>
              <a:rPr lang="en-IN" b="1" dirty="0"/>
              <a:t>a Clean Data Structure</a:t>
            </a:r>
            <a:r>
              <a:rPr lang="en-IN" b="1" dirty="0" smtClean="0"/>
              <a:t>:</a:t>
            </a:r>
          </a:p>
          <a:p>
            <a:endParaRPr lang="en-IN" dirty="0" smtClean="0"/>
          </a:p>
          <a:p>
            <a:r>
              <a:rPr lang="en-IN" b="1" dirty="0" smtClean="0"/>
              <a:t>Sheets</a:t>
            </a:r>
            <a:r>
              <a:rPr lang="en-IN" b="1" dirty="0"/>
              <a:t>: </a:t>
            </a:r>
            <a:r>
              <a:rPr lang="en-IN" dirty="0"/>
              <a:t>Organize data into different sheets if necessary (e.g., Employee Data, Compensation Data, Benchmark Data).Tables: Use Excel Tables (Insert &gt; Table) to structure data, which makes it easier to manipulate and </a:t>
            </a:r>
            <a:r>
              <a:rPr lang="en-IN" dirty="0" smtClean="0"/>
              <a:t>analyse.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nm 2 (5) - Excel (Product Activation Fai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76507"/>
            <a:ext cx="8229600" cy="44548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427063317"/>
              </p:ext>
            </p:extLst>
          </p:nvPr>
        </p:nvGraphicFramePr>
        <p:xfrm>
          <a:off x="755332" y="2095500"/>
          <a:ext cx="8598219" cy="2628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549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600200"/>
            <a:ext cx="8229600" cy="2862322"/>
          </a:xfrm>
          <a:prstGeom prst="rect">
            <a:avLst/>
          </a:prstGeom>
        </p:spPr>
        <p:txBody>
          <a:bodyPr wrap="square">
            <a:spAutoFit/>
          </a:bodyPr>
          <a:lstStyle/>
          <a:p>
            <a:r>
              <a:rPr lang="en-IN" dirty="0"/>
              <a:t>In conclusion, the salary and compensation analysis through Excel data </a:t>
            </a:r>
            <a:r>
              <a:rPr lang="en-IN" dirty="0" err="1"/>
              <a:t>modeling</a:t>
            </a:r>
            <a:r>
              <a:rPr lang="en-IN" dirty="0"/>
              <a:t>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954107"/>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SALARY AND COMPENSATION ANALYSIS THROUGH EXECEL DATA MODELING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10800000">
            <a:off x="5899467" y="1676400"/>
            <a:ext cx="1143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21848" y="352971"/>
            <a:ext cx="5636895" cy="122469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GB" sz="3600" dirty="0" smtClean="0"/>
              <a:t>PROBLEM STATEMENT</a:t>
            </a:r>
            <a:r>
              <a:rPr lang="en-GB" sz="4250" dirty="0"/>
              <a:t/>
            </a:r>
            <a:br>
              <a:rPr lang="en-GB" sz="425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6"/>
          <p:cNvSpPr/>
          <p:nvPr/>
        </p:nvSpPr>
        <p:spPr>
          <a:xfrm rot="10800000">
            <a:off x="5899467" y="1630531"/>
            <a:ext cx="1143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2" name="Rectangle 1"/>
          <p:cNvSpPr>
            <a:spLocks noChangeArrowheads="1"/>
          </p:cNvSpPr>
          <p:nvPr/>
        </p:nvSpPr>
        <p:spPr bwMode="auto">
          <a:xfrm>
            <a:off x="533400" y="1916167"/>
            <a:ext cx="8153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Lack of Comprehensive Data Integration</a:t>
            </a:r>
            <a:r>
              <a:rPr kumimoji="0" lang="en-US" altLang="en-US" sz="1800" b="0" i="0" u="none" strike="noStrike" cap="none" normalizeH="0" baseline="0" dirty="0" smtClean="0">
                <a:ln>
                  <a:noFill/>
                </a:ln>
                <a:solidFill>
                  <a:schemeClr val="tx1"/>
                </a:solidFill>
                <a:effectLst/>
                <a:latin typeface="Arial" panose="020B0604020202020204" pitchFamily="34" charset="0"/>
              </a:rPr>
              <a:t>: Salary and compensation data often come from various sources, making it difficult to consolidate and analyze comprehensively.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Inconsistent Compensation Structures</a:t>
            </a:r>
            <a:r>
              <a:rPr kumimoji="0" lang="en-US" altLang="en-US" sz="1800" b="0" i="0" u="none" strike="noStrike" cap="none" normalizeH="0" baseline="0" dirty="0" smtClean="0">
                <a:ln>
                  <a:noFill/>
                </a:ln>
                <a:solidFill>
                  <a:schemeClr val="tx1"/>
                </a:solidFill>
                <a:effectLst/>
                <a:latin typeface="Arial" panose="020B0604020202020204" pitchFamily="34" charset="0"/>
              </a:rPr>
              <a:t>: Different departments or job roles may have varying compensation practices, leading to inconsistencies and potential dissatisfaction among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Inefficient Data Analysis Tools</a:t>
            </a:r>
            <a:r>
              <a:rPr kumimoji="0" lang="en-US" altLang="en-US" sz="1800" b="0" i="0" u="none" strike="noStrike" cap="none" normalizeH="0" baseline="0" dirty="0" smtClean="0">
                <a:ln>
                  <a:noFill/>
                </a:ln>
                <a:solidFill>
                  <a:schemeClr val="tx1"/>
                </a:solidFill>
                <a:effectLst/>
                <a:latin typeface="Arial" panose="020B0604020202020204" pitchFamily="34" charset="0"/>
              </a:rPr>
              <a:t>: Many organizations rely on manual processes or outdated tools for compensation analysis, which can be time-consuming and prone to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t>PR</a:t>
            </a:r>
            <a:r>
              <a:rPr lang="en-GB" sz="3600" spc="5" dirty="0" smtClean="0"/>
              <a:t>OJECT OVERVIEW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757236" y="1872910"/>
            <a:ext cx="7548564" cy="2308324"/>
          </a:xfrm>
          <a:prstGeom prst="rect">
            <a:avLst/>
          </a:prstGeom>
        </p:spPr>
        <p:txBody>
          <a:bodyPr wrap="square">
            <a:spAutoFit/>
          </a:bodyPr>
          <a:lstStyle/>
          <a:p>
            <a:r>
              <a:rPr lang="en-IN" b="1" dirty="0" smtClean="0"/>
              <a:t>1.Data </a:t>
            </a:r>
            <a:r>
              <a:rPr lang="en-IN" b="1" dirty="0"/>
              <a:t>Collection:</a:t>
            </a:r>
            <a:r>
              <a:rPr lang="en-IN" dirty="0"/>
              <a:t> Consolidation of salary, demographic, performance, and market data</a:t>
            </a:r>
            <a:r>
              <a:rPr lang="en-IN" dirty="0" smtClean="0"/>
              <a:t>.                                                                                                              </a:t>
            </a:r>
            <a:r>
              <a:rPr lang="en-IN" b="1" dirty="0" smtClean="0"/>
              <a:t>2.Data </a:t>
            </a:r>
            <a:r>
              <a:rPr lang="en-IN" b="1" dirty="0"/>
              <a:t>Analysis: </a:t>
            </a:r>
            <a:r>
              <a:rPr lang="en-IN" dirty="0"/>
              <a:t>Examination of salary structures, compensation equity, and benchmarking against industry standards</a:t>
            </a:r>
            <a:r>
              <a:rPr lang="en-IN" dirty="0" smtClean="0"/>
              <a:t>.                                                        </a:t>
            </a:r>
            <a:r>
              <a:rPr lang="en-IN" b="1" dirty="0" smtClean="0"/>
              <a:t>3.Data </a:t>
            </a:r>
            <a:r>
              <a:rPr lang="en-IN" b="1" dirty="0"/>
              <a:t>Modeling:</a:t>
            </a:r>
            <a:r>
              <a:rPr lang="en-IN" dirty="0"/>
              <a:t> Application of Excel functions and tools to analyze and visualize data</a:t>
            </a:r>
            <a:r>
              <a:rPr lang="en-IN" dirty="0" smtClean="0"/>
              <a:t>.                                                                                                      </a:t>
            </a:r>
            <a:r>
              <a:rPr lang="en-IN" b="1" dirty="0" smtClean="0"/>
              <a:t>4.Reporting</a:t>
            </a:r>
            <a:r>
              <a:rPr lang="en-IN" b="1" dirty="0"/>
              <a:t>: </a:t>
            </a:r>
            <a:r>
              <a:rPr lang="en-IN" dirty="0"/>
              <a:t>Presentation of findings and recommendations to inform strategic compensation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990600" y="1524000"/>
            <a:ext cx="6911696" cy="369332"/>
          </a:xfrm>
          <a:prstGeom prst="rect">
            <a:avLst/>
          </a:prstGeom>
        </p:spPr>
        <p:txBody>
          <a:bodyPr wrap="square">
            <a:spAutoFit/>
          </a:bodyPr>
          <a:lstStyle/>
          <a:p>
            <a:r>
              <a:rPr lang="en-IN" b="1" dirty="0" smtClean="0"/>
              <a:t>1.</a:t>
            </a:r>
            <a:r>
              <a:rPr lang="en-IN" dirty="0" smtClean="0"/>
              <a:t>Human </a:t>
            </a:r>
            <a:r>
              <a:rPr lang="en-IN" dirty="0"/>
              <a:t>Resources (HR) Professionals</a:t>
            </a:r>
          </a:p>
        </p:txBody>
      </p:sp>
      <p:sp>
        <p:nvSpPr>
          <p:cNvPr id="10" name="Rectangle 9"/>
          <p:cNvSpPr/>
          <p:nvPr/>
        </p:nvSpPr>
        <p:spPr>
          <a:xfrm>
            <a:off x="990600" y="2007380"/>
            <a:ext cx="6209228" cy="369332"/>
          </a:xfrm>
          <a:prstGeom prst="rect">
            <a:avLst/>
          </a:prstGeom>
        </p:spPr>
        <p:txBody>
          <a:bodyPr wrap="square">
            <a:spAutoFit/>
          </a:bodyPr>
          <a:lstStyle/>
          <a:p>
            <a:r>
              <a:rPr lang="en-IN" b="1" dirty="0" smtClean="0"/>
              <a:t>2.</a:t>
            </a:r>
            <a:r>
              <a:rPr lang="en-IN" dirty="0" smtClean="0"/>
              <a:t>External Stakeholders</a:t>
            </a:r>
            <a:endParaRPr lang="en-IN" dirty="0"/>
          </a:p>
        </p:txBody>
      </p:sp>
      <p:sp>
        <p:nvSpPr>
          <p:cNvPr id="11" name="Rectangle 10"/>
          <p:cNvSpPr/>
          <p:nvPr/>
        </p:nvSpPr>
        <p:spPr>
          <a:xfrm>
            <a:off x="990600" y="2490760"/>
            <a:ext cx="6399023" cy="369332"/>
          </a:xfrm>
          <a:prstGeom prst="rect">
            <a:avLst/>
          </a:prstGeom>
        </p:spPr>
        <p:txBody>
          <a:bodyPr wrap="square">
            <a:spAutoFit/>
          </a:bodyPr>
          <a:lstStyle/>
          <a:p>
            <a:r>
              <a:rPr lang="en-IN" b="1" dirty="0" smtClean="0"/>
              <a:t>3.</a:t>
            </a:r>
            <a:r>
              <a:rPr lang="en-IN" dirty="0" smtClean="0"/>
              <a:t>Employees </a:t>
            </a:r>
            <a:r>
              <a:rPr lang="en-IN" dirty="0"/>
              <a:t>and Managers</a:t>
            </a:r>
          </a:p>
        </p:txBody>
      </p:sp>
      <p:sp>
        <p:nvSpPr>
          <p:cNvPr id="12" name="Rectangle 11"/>
          <p:cNvSpPr/>
          <p:nvPr/>
        </p:nvSpPr>
        <p:spPr>
          <a:xfrm>
            <a:off x="990600" y="2974140"/>
            <a:ext cx="7541419" cy="369332"/>
          </a:xfrm>
          <a:prstGeom prst="rect">
            <a:avLst/>
          </a:prstGeom>
        </p:spPr>
        <p:txBody>
          <a:bodyPr wrap="square">
            <a:spAutoFit/>
          </a:bodyPr>
          <a:lstStyle/>
          <a:p>
            <a:r>
              <a:rPr lang="en-GB" b="1" dirty="0" smtClean="0"/>
              <a:t>4.</a:t>
            </a:r>
            <a:r>
              <a:rPr lang="en-GB" dirty="0" smtClean="0"/>
              <a:t>Data </a:t>
            </a:r>
            <a:r>
              <a:rPr lang="en-GB" dirty="0"/>
              <a:t>Analysts and Business Intelligence (BI) Teams</a:t>
            </a:r>
            <a:endParaRPr lang="en-IN" dirty="0"/>
          </a:p>
        </p:txBody>
      </p:sp>
      <p:sp>
        <p:nvSpPr>
          <p:cNvPr id="13" name="Rectangle 12"/>
          <p:cNvSpPr/>
          <p:nvPr/>
        </p:nvSpPr>
        <p:spPr>
          <a:xfrm>
            <a:off x="990600" y="3457520"/>
            <a:ext cx="6871493" cy="369332"/>
          </a:xfrm>
          <a:prstGeom prst="rect">
            <a:avLst/>
          </a:prstGeom>
        </p:spPr>
        <p:txBody>
          <a:bodyPr wrap="square">
            <a:spAutoFit/>
          </a:bodyPr>
          <a:lstStyle/>
          <a:p>
            <a:r>
              <a:rPr lang="en-IN" b="1" dirty="0" smtClean="0"/>
              <a:t>5.</a:t>
            </a:r>
            <a:r>
              <a:rPr lang="en-IN" dirty="0" smtClean="0"/>
              <a:t>Executives </a:t>
            </a:r>
            <a:r>
              <a:rPr lang="en-IN" dirty="0"/>
              <a:t>and Senior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9211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057400" y="2062480"/>
            <a:ext cx="7086600" cy="1200329"/>
          </a:xfrm>
          <a:prstGeom prst="rect">
            <a:avLst/>
          </a:prstGeom>
        </p:spPr>
        <p:txBody>
          <a:bodyPr wrap="square">
            <a:spAutoFit/>
          </a:bodyPr>
          <a:lstStyle/>
          <a:p>
            <a:r>
              <a:rPr lang="en-IN" dirty="0" smtClean="0"/>
              <a:t>1.Our </a:t>
            </a:r>
            <a:r>
              <a:rPr lang="en-IN" dirty="0"/>
              <a:t>solution leverages Excel's powerful analytical and data management capabilities to conduct a comprehensive salary and compensation analysis. It includes customizable templates, advanced formulas, and automated reports to streamline the analysis process.</a:t>
            </a:r>
          </a:p>
        </p:txBody>
      </p:sp>
      <p:sp>
        <p:nvSpPr>
          <p:cNvPr id="10" name="Rectangle 9"/>
          <p:cNvSpPr/>
          <p:nvPr/>
        </p:nvSpPr>
        <p:spPr>
          <a:xfrm>
            <a:off x="2057400" y="3262809"/>
            <a:ext cx="6553200" cy="1477328"/>
          </a:xfrm>
          <a:prstGeom prst="rect">
            <a:avLst/>
          </a:prstGeom>
        </p:spPr>
        <p:txBody>
          <a:bodyPr wrap="square">
            <a:spAutoFit/>
          </a:bodyPr>
          <a:lstStyle/>
          <a:p>
            <a:r>
              <a:rPr lang="en-IN" dirty="0" smtClean="0"/>
              <a:t>2.Analyzing </a:t>
            </a:r>
            <a:r>
              <a:rPr lang="en-IN" dirty="0"/>
              <a:t>salary and compensation through an Excel-based solution can be highly valuable for organizations seeking to manage their payroll efficiently, ensure competitive compensation, and optimize their budgeting. Here’s a structured breakdown of your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5867400" cy="2308324"/>
          </a:xfrm>
          <a:prstGeom prst="rect">
            <a:avLst/>
          </a:prstGeom>
        </p:spPr>
        <p:txBody>
          <a:bodyPr wrap="square">
            <a:spAutoFit/>
          </a:bodyPr>
          <a:lstStyle/>
          <a:p>
            <a:r>
              <a:rPr lang="en-IN" dirty="0"/>
              <a:t>➤ Employee </a:t>
            </a:r>
            <a:r>
              <a:rPr lang="en-IN" dirty="0" smtClean="0"/>
              <a:t>KAGGLE                                                                                       ➤ 26-Features                                                                                              ➤ 9-Features</a:t>
            </a:r>
          </a:p>
          <a:p>
            <a:r>
              <a:rPr lang="en-IN" dirty="0" smtClean="0"/>
              <a:t>➤ </a:t>
            </a:r>
            <a:r>
              <a:rPr lang="en-IN" dirty="0" err="1"/>
              <a:t>Emp</a:t>
            </a:r>
            <a:r>
              <a:rPr lang="en-IN" dirty="0"/>
              <a:t> Id- </a:t>
            </a:r>
            <a:r>
              <a:rPr lang="en-IN" dirty="0" smtClean="0"/>
              <a:t>Number</a:t>
            </a:r>
          </a:p>
          <a:p>
            <a:r>
              <a:rPr lang="en-IN" dirty="0" smtClean="0"/>
              <a:t>➤ </a:t>
            </a:r>
            <a:r>
              <a:rPr lang="en-IN" dirty="0"/>
              <a:t>Name </a:t>
            </a:r>
            <a:r>
              <a:rPr lang="en-IN" dirty="0" smtClean="0"/>
              <a:t>Text</a:t>
            </a:r>
          </a:p>
          <a:p>
            <a:r>
              <a:rPr lang="en-IN" dirty="0" smtClean="0"/>
              <a:t>➤ </a:t>
            </a:r>
            <a:r>
              <a:rPr lang="en-IN" dirty="0" err="1"/>
              <a:t>Emp</a:t>
            </a:r>
            <a:r>
              <a:rPr lang="en-IN" dirty="0"/>
              <a:t>- </a:t>
            </a:r>
            <a:r>
              <a:rPr lang="en-IN" dirty="0" smtClean="0"/>
              <a:t>Type</a:t>
            </a:r>
          </a:p>
          <a:p>
            <a:r>
              <a:rPr lang="en-IN" dirty="0" smtClean="0"/>
              <a:t>➤ </a:t>
            </a:r>
            <a:r>
              <a:rPr lang="en-IN" dirty="0"/>
              <a:t>Current Employee Rating- </a:t>
            </a:r>
            <a:r>
              <a:rPr lang="en-IN" dirty="0" smtClean="0"/>
              <a:t>Number</a:t>
            </a:r>
          </a:p>
          <a:p>
            <a:r>
              <a:rPr lang="en-IN" dirty="0" smtClean="0"/>
              <a:t>➤ </a:t>
            </a:r>
            <a:r>
              <a:rPr lang="en-IN" dirty="0"/>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447800" y="2362200"/>
            <a:ext cx="8305801" cy="369332"/>
          </a:xfrm>
          <a:prstGeom prst="rect">
            <a:avLst/>
          </a:prstGeom>
          <a:noFill/>
        </p:spPr>
        <p:txBody>
          <a:bodyPr wrap="square" rtlCol="0">
            <a:spAutoFit/>
          </a:bodyPr>
          <a:lstStyle/>
          <a:p>
            <a:pPr>
              <a:buFont typeface="Arial" panose="020B0604020202020204" pitchFamily="34" charset="0"/>
              <a:buChar char="•"/>
            </a:pPr>
            <a:r>
              <a:rPr lang="en-GB" b="1" u="sng" dirty="0" smtClean="0">
                <a:solidFill>
                  <a:srgbClr val="0D0D0D"/>
                </a:solidFill>
                <a:latin typeface="Times New Roman" panose="02020603050405020304" pitchFamily="18" charset="0"/>
                <a:cs typeface="Times New Roman" panose="02020603050405020304" pitchFamily="18" charset="0"/>
              </a:rPr>
              <a:t>=</a:t>
            </a:r>
            <a:r>
              <a:rPr lang="en-GB" b="1" u="sng"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IN" b="1" u="sng"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624</Words>
  <Application>Microsoft Office PowerPoint</Application>
  <PresentationFormat>Widescreen</PresentationFormat>
  <Paragraphs>74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SALARY AND COMPENSATION ANALYSIS THROUGH EXCEL STATEMENT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25</cp:revision>
  <dcterms:created xsi:type="dcterms:W3CDTF">2024-03-29T15:07:22Z</dcterms:created>
  <dcterms:modified xsi:type="dcterms:W3CDTF">2024-08-30T09:50:41Z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