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C201D-28C3-48F0-B913-B9C19376B316}" v="7" dt="2018-09-15T18:37:41.689"/>
    <p1510:client id="{163AED0A-9958-4AEF-9FA8-DFC124773807}" v="11" dt="2018-09-17T00:56:11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494" y="2453179"/>
            <a:ext cx="9144000" cy="2387600"/>
          </a:xfrm>
        </p:spPr>
        <p:txBody>
          <a:bodyPr>
            <a:normAutofit/>
          </a:bodyPr>
          <a:lstStyle/>
          <a:p>
            <a:pPr marL="914400"/>
            <a:r>
              <a:rPr lang="en-US" sz="2800" b="1" dirty="0">
                <a:latin typeface="Times New Roman"/>
                <a:cs typeface="Times New Roman"/>
              </a:rPr>
              <a:t>COMPARISION &amp; ANALYSIS</a:t>
            </a:r>
            <a:br>
              <a:rPr lang="en-US" sz="2800" b="1" dirty="0">
                <a:latin typeface="Times New Roman"/>
                <a:cs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914400"/>
            <a:r>
              <a:rPr lang="en-US" sz="2800" b="1" dirty="0">
                <a:latin typeface="Times New Roman"/>
                <a:cs typeface="Times New Roman"/>
              </a:rPr>
              <a:t>           OF PCA AND LDA FOR</a:t>
            </a:r>
            <a:br>
              <a:rPr lang="en-US" sz="2800" b="1" dirty="0">
                <a:latin typeface="Times New Roman"/>
                <a:cs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914400"/>
            <a:r>
              <a:rPr lang="en-US" sz="2800" b="1" dirty="0">
                <a:latin typeface="Times New Roman"/>
                <a:cs typeface="Times New Roman"/>
              </a:rPr>
              <a:t>   ADULT AND WINE DATASETS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FA782-98B0-43F4-A1E6-C827B1C8380B}"/>
              </a:ext>
            </a:extLst>
          </p:cNvPr>
          <p:cNvSpPr txBox="1"/>
          <p:nvPr/>
        </p:nvSpPr>
        <p:spPr>
          <a:xfrm>
            <a:off x="62024" y="54935"/>
            <a:ext cx="9081976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Conclusion: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In Adult Dataset, LDA/PCA has 2 sided story</a:t>
            </a:r>
          </a:p>
          <a:p>
            <a:pPr marL="342900" indent="-342900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But if we compare the classifiers Logistic Regression is better than SVM because of computational time</a:t>
            </a:r>
          </a:p>
          <a:p>
            <a:pPr marL="342900" indent="-342900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In case of Wine Dataset, LDA works better for SVM and Random forest because of accuracy and also it's computational time</a:t>
            </a:r>
          </a:p>
          <a:p>
            <a:pPr marL="342900" indent="-342900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But if we compare classifiers Random Forest is better because of accuracy as well as it's computational time.</a:t>
            </a: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2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ABACD-A4B0-4648-8A05-7132528C74AA}"/>
              </a:ext>
            </a:extLst>
          </p:cNvPr>
          <p:cNvSpPr txBox="1"/>
          <p:nvPr/>
        </p:nvSpPr>
        <p:spPr>
          <a:xfrm>
            <a:off x="79745" y="373912"/>
            <a:ext cx="9055395" cy="56938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 </a:t>
            </a:r>
            <a:r>
              <a:rPr lang="en-US" sz="2800" b="1" dirty="0">
                <a:latin typeface="Times New Roman"/>
                <a:cs typeface="Times New Roman"/>
              </a:rPr>
              <a:t>DATASETS :</a:t>
            </a:r>
          </a:p>
          <a:p>
            <a:endParaRPr lang="en-US" sz="2800" b="1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Adult Data Set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: </a:t>
            </a:r>
            <a:r>
              <a:rPr lang="en-US" sz="2800" dirty="0">
                <a:latin typeface="Times New Roman"/>
                <a:cs typeface="Times New Roman"/>
              </a:rPr>
              <a:t>Obtained from 1994 Census database. It’s a ‘Census Income’ Dataset 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Goal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: </a:t>
            </a:r>
            <a:r>
              <a:rPr lang="en-US" sz="2800" dirty="0">
                <a:latin typeface="Times New Roman"/>
                <a:cs typeface="Times New Roman"/>
              </a:rPr>
              <a:t>is to predict whether a person earns more or less than 50k per year.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Wine Data Set:</a:t>
            </a:r>
            <a:r>
              <a:rPr lang="en-US" sz="2800" dirty="0">
                <a:latin typeface="Times New Roman"/>
                <a:cs typeface="Times New Roman"/>
              </a:rPr>
              <a:t> This contains white wine dataset variants of the Portuguese “</a:t>
            </a:r>
            <a:r>
              <a:rPr lang="en-US" sz="2800" dirty="0" err="1">
                <a:latin typeface="Times New Roman"/>
                <a:cs typeface="Times New Roman"/>
              </a:rPr>
              <a:t>Vinho</a:t>
            </a:r>
            <a:r>
              <a:rPr lang="en-US" sz="2800" dirty="0">
                <a:latin typeface="Times New Roman"/>
                <a:cs typeface="Times New Roman"/>
              </a:rPr>
              <a:t> Verde” wine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Goal:</a:t>
            </a:r>
            <a:r>
              <a:rPr lang="en-US" sz="2800" dirty="0">
                <a:latin typeface="Times New Roman"/>
                <a:cs typeface="Times New Roman"/>
              </a:rPr>
              <a:t> is to determine the quality of the wine</a:t>
            </a:r>
            <a:endParaRPr lang="en-US" dirty="0"/>
          </a:p>
          <a:p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23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575AD-538F-456D-BED6-5A69CD01D811}"/>
              </a:ext>
            </a:extLst>
          </p:cNvPr>
          <p:cNvSpPr txBox="1"/>
          <p:nvPr/>
        </p:nvSpPr>
        <p:spPr>
          <a:xfrm>
            <a:off x="451884" y="214424"/>
            <a:ext cx="8692116" cy="50167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Methods Used:</a:t>
            </a:r>
          </a:p>
          <a:p>
            <a:endParaRPr lang="en-US"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Wingdings"/>
              <a:buChar char="§"/>
            </a:pPr>
            <a:r>
              <a:rPr lang="en-US" sz="2800" dirty="0">
                <a:solidFill>
                  <a:srgbClr val="0070C0"/>
                </a:solidFill>
                <a:latin typeface="Times New Roman"/>
                <a:cs typeface="Segoe UI"/>
              </a:rPr>
              <a:t>Principal Component Analysis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171450" indent="-171450">
              <a:buFont typeface="Wingdings"/>
              <a:buChar char="§"/>
            </a:pPr>
            <a:r>
              <a:rPr lang="en-US" sz="2800" dirty="0">
                <a:solidFill>
                  <a:srgbClr val="0070C0"/>
                </a:solidFill>
                <a:latin typeface="Times New Roman"/>
                <a:cs typeface="Segoe UI"/>
              </a:rPr>
              <a:t>Linear Discriminant Analysis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171450" indent="-171450">
              <a:buFont typeface="Wingdings"/>
              <a:buChar char="§"/>
            </a:pPr>
            <a:r>
              <a:rPr lang="en-US" sz="2800" dirty="0">
                <a:solidFill>
                  <a:srgbClr val="0070C0"/>
                </a:solidFill>
                <a:latin typeface="Times New Roman"/>
                <a:cs typeface="Segoe UI"/>
              </a:rPr>
              <a:t>Random Forest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171450" indent="-171450">
              <a:buFont typeface="Wingdings"/>
              <a:buChar char="§"/>
            </a:pPr>
            <a:r>
              <a:rPr lang="en-US" sz="2800" dirty="0">
                <a:solidFill>
                  <a:srgbClr val="0070C0"/>
                </a:solidFill>
                <a:latin typeface="Times New Roman"/>
                <a:cs typeface="Segoe UI"/>
              </a:rPr>
              <a:t>Support Vector Machines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171450" indent="-171450">
              <a:buFont typeface="Wingdings"/>
              <a:buChar char="§"/>
            </a:pPr>
            <a:r>
              <a:rPr lang="en-US" sz="2800" dirty="0">
                <a:solidFill>
                  <a:srgbClr val="0070C0"/>
                </a:solidFill>
                <a:latin typeface="Times New Roman"/>
                <a:cs typeface="Segoe UI"/>
              </a:rPr>
              <a:t>Logistic Regression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03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99F77-E4E7-4243-9334-C0F8FCBABA68}"/>
              </a:ext>
            </a:extLst>
          </p:cNvPr>
          <p:cNvSpPr txBox="1"/>
          <p:nvPr/>
        </p:nvSpPr>
        <p:spPr>
          <a:xfrm>
            <a:off x="1" y="54936"/>
            <a:ext cx="12156557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</a:rPr>
              <a:t>Adult Data set PCA and LDA with SVM:</a:t>
            </a:r>
          </a:p>
          <a:p>
            <a:endParaRPr lang="en-US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5B312-BAB7-4086-A4E7-923B856A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08712"/>
              </p:ext>
            </p:extLst>
          </p:nvPr>
        </p:nvGraphicFramePr>
        <p:xfrm>
          <a:off x="150627" y="531627"/>
          <a:ext cx="50097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63">
                  <a:extLst>
                    <a:ext uri="{9D8B030D-6E8A-4147-A177-3AD203B41FA5}">
                      <a16:colId xmlns:a16="http://schemas.microsoft.com/office/drawing/2014/main" val="4073288548"/>
                    </a:ext>
                  </a:extLst>
                </a:gridCol>
                <a:gridCol w="834963">
                  <a:extLst>
                    <a:ext uri="{9D8B030D-6E8A-4147-A177-3AD203B41FA5}">
                      <a16:colId xmlns:a16="http://schemas.microsoft.com/office/drawing/2014/main" val="2032134979"/>
                    </a:ext>
                  </a:extLst>
                </a:gridCol>
                <a:gridCol w="834963">
                  <a:extLst>
                    <a:ext uri="{9D8B030D-6E8A-4147-A177-3AD203B41FA5}">
                      <a16:colId xmlns:a16="http://schemas.microsoft.com/office/drawing/2014/main" val="3411546619"/>
                    </a:ext>
                  </a:extLst>
                </a:gridCol>
                <a:gridCol w="834963">
                  <a:extLst>
                    <a:ext uri="{9D8B030D-6E8A-4147-A177-3AD203B41FA5}">
                      <a16:colId xmlns:a16="http://schemas.microsoft.com/office/drawing/2014/main" val="2963221381"/>
                    </a:ext>
                  </a:extLst>
                </a:gridCol>
                <a:gridCol w="834963">
                  <a:extLst>
                    <a:ext uri="{9D8B030D-6E8A-4147-A177-3AD203B41FA5}">
                      <a16:colId xmlns:a16="http://schemas.microsoft.com/office/drawing/2014/main" val="3958934809"/>
                    </a:ext>
                  </a:extLst>
                </a:gridCol>
                <a:gridCol w="834963">
                  <a:extLst>
                    <a:ext uri="{9D8B030D-6E8A-4147-A177-3AD203B41FA5}">
                      <a16:colId xmlns:a16="http://schemas.microsoft.com/office/drawing/2014/main" val="478475729"/>
                    </a:ext>
                  </a:extLst>
                </a:gridCol>
              </a:tblGrid>
              <a:tr h="67394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PCA(no.of principal </a:t>
                      </a:r>
                      <a:r>
                        <a:rPr lang="en-US" sz="1200" dirty="0">
                          <a:effectLst/>
                        </a:rPr>
                        <a:t>components)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74491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1 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79.46 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79.42 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79.77 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79.42 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79.66 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523874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79.89 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80.03 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71.24 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80.19 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80.37 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87639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3 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80.43 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80.16 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71.91 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80.4 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79.66 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38309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80.37 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80.47 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74.33 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80.35 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80.18 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821130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5 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80.32 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80.16 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74.54 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79.37 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78.99 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31456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79.05 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79.33 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74.76 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79.33 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78.32 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809514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76.96 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76.62 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70.8 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77.44 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72.36 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26364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8 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73.73 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72.85 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70.64 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76.32 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71.88 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25246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9 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72.84 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77.42 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70.35 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78.94 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75.39 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7614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C877E5-D488-4AC1-8CD1-3E1E97BC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85066"/>
              </p:ext>
            </p:extLst>
          </p:nvPr>
        </p:nvGraphicFramePr>
        <p:xfrm>
          <a:off x="5360581" y="611372"/>
          <a:ext cx="4856736" cy="130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56">
                  <a:extLst>
                    <a:ext uri="{9D8B030D-6E8A-4147-A177-3AD203B41FA5}">
                      <a16:colId xmlns:a16="http://schemas.microsoft.com/office/drawing/2014/main" val="230537310"/>
                    </a:ext>
                  </a:extLst>
                </a:gridCol>
                <a:gridCol w="809456">
                  <a:extLst>
                    <a:ext uri="{9D8B030D-6E8A-4147-A177-3AD203B41FA5}">
                      <a16:colId xmlns:a16="http://schemas.microsoft.com/office/drawing/2014/main" val="238932299"/>
                    </a:ext>
                  </a:extLst>
                </a:gridCol>
                <a:gridCol w="809456">
                  <a:extLst>
                    <a:ext uri="{9D8B030D-6E8A-4147-A177-3AD203B41FA5}">
                      <a16:colId xmlns:a16="http://schemas.microsoft.com/office/drawing/2014/main" val="665000235"/>
                    </a:ext>
                  </a:extLst>
                </a:gridCol>
                <a:gridCol w="809456">
                  <a:extLst>
                    <a:ext uri="{9D8B030D-6E8A-4147-A177-3AD203B41FA5}">
                      <a16:colId xmlns:a16="http://schemas.microsoft.com/office/drawing/2014/main" val="3756930494"/>
                    </a:ext>
                  </a:extLst>
                </a:gridCol>
                <a:gridCol w="809456">
                  <a:extLst>
                    <a:ext uri="{9D8B030D-6E8A-4147-A177-3AD203B41FA5}">
                      <a16:colId xmlns:a16="http://schemas.microsoft.com/office/drawing/2014/main" val="1971103205"/>
                    </a:ext>
                  </a:extLst>
                </a:gridCol>
                <a:gridCol w="809456">
                  <a:extLst>
                    <a:ext uri="{9D8B030D-6E8A-4147-A177-3AD203B41FA5}">
                      <a16:colId xmlns:a16="http://schemas.microsoft.com/office/drawing/2014/main" val="230967767"/>
                    </a:ext>
                  </a:extLst>
                </a:gridCol>
              </a:tblGrid>
              <a:tr h="102849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LDA(  components)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4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80.85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81.22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81.4 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81.45 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81.69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8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857420-A7DA-40EF-90BA-FE41E15D4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13022"/>
              </p:ext>
            </p:extLst>
          </p:nvPr>
        </p:nvGraphicFramePr>
        <p:xfrm>
          <a:off x="5330706" y="2102412"/>
          <a:ext cx="55230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19">
                  <a:extLst>
                    <a:ext uri="{9D8B030D-6E8A-4147-A177-3AD203B41FA5}">
                      <a16:colId xmlns:a16="http://schemas.microsoft.com/office/drawing/2014/main" val="1608155790"/>
                    </a:ext>
                  </a:extLst>
                </a:gridCol>
                <a:gridCol w="743171">
                  <a:extLst>
                    <a:ext uri="{9D8B030D-6E8A-4147-A177-3AD203B41FA5}">
                      <a16:colId xmlns:a16="http://schemas.microsoft.com/office/drawing/2014/main" val="4257824498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1710331030"/>
                    </a:ext>
                  </a:extLst>
                </a:gridCol>
                <a:gridCol w="738991">
                  <a:extLst>
                    <a:ext uri="{9D8B030D-6E8A-4147-A177-3AD203B41FA5}">
                      <a16:colId xmlns:a16="http://schemas.microsoft.com/office/drawing/2014/main" val="2819133695"/>
                    </a:ext>
                  </a:extLst>
                </a:gridCol>
                <a:gridCol w="925918">
                  <a:extLst>
                    <a:ext uri="{9D8B030D-6E8A-4147-A177-3AD203B41FA5}">
                      <a16:colId xmlns:a16="http://schemas.microsoft.com/office/drawing/2014/main" val="2731033590"/>
                    </a:ext>
                  </a:extLst>
                </a:gridCol>
                <a:gridCol w="1543324">
                  <a:extLst>
                    <a:ext uri="{9D8B030D-6E8A-4147-A177-3AD203B41FA5}">
                      <a16:colId xmlns:a16="http://schemas.microsoft.com/office/drawing/2014/main" val="442362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Without PCA/LDA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10 Percent </a:t>
                      </a:r>
                    </a:p>
                    <a:p>
                      <a:pPr algn="just"/>
                      <a:r>
                        <a:rPr lang="en-US" sz="120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20 Percent </a:t>
                      </a:r>
                    </a:p>
                    <a:p>
                      <a:pPr algn="just"/>
                      <a:r>
                        <a:rPr lang="en-US" sz="120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30 Percent </a:t>
                      </a:r>
                    </a:p>
                    <a:p>
                      <a:pPr algn="just"/>
                      <a:r>
                        <a:rPr lang="en-US" sz="120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40 Percent </a:t>
                      </a:r>
                    </a:p>
                    <a:p>
                      <a:pPr algn="just"/>
                      <a:r>
                        <a:rPr lang="en-US" sz="120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50 Percent </a:t>
                      </a:r>
                    </a:p>
                    <a:p>
                      <a:pPr algn="just"/>
                      <a:r>
                        <a:rPr lang="en-US" sz="120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2232218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   -</a:t>
                      </a:r>
                    </a:p>
                    <a:p>
                      <a:pPr algn="just"/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83.92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84.25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84.56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84.49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84.56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40665453"/>
                  </a:ext>
                </a:extLst>
              </a:tr>
            </a:tbl>
          </a:graphicData>
        </a:graphic>
      </p:graphicFrame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9CBE70-146E-48F0-B2AB-1DC25996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98" y="3536915"/>
            <a:ext cx="5468853" cy="3115704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1FF55F70-6A45-4D5C-BB58-4CAC800B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5" y="4132522"/>
            <a:ext cx="4612757" cy="2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16C85-7F21-449A-85C9-2D9CA97AA2AA}"/>
              </a:ext>
            </a:extLst>
          </p:cNvPr>
          <p:cNvSpPr txBox="1"/>
          <p:nvPr/>
        </p:nvSpPr>
        <p:spPr>
          <a:xfrm>
            <a:off x="-8860" y="134680"/>
            <a:ext cx="915286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imes New Roman"/>
              </a:rPr>
              <a:t>Adult Data set PCA and LDA with Logistic Regression: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0FB149-35FC-4BDB-B222-4C631669F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01422"/>
              </p:ext>
            </p:extLst>
          </p:nvPr>
        </p:nvGraphicFramePr>
        <p:xfrm>
          <a:off x="44302" y="522767"/>
          <a:ext cx="53504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34">
                  <a:extLst>
                    <a:ext uri="{9D8B030D-6E8A-4147-A177-3AD203B41FA5}">
                      <a16:colId xmlns:a16="http://schemas.microsoft.com/office/drawing/2014/main" val="99074706"/>
                    </a:ext>
                  </a:extLst>
                </a:gridCol>
                <a:gridCol w="891734">
                  <a:extLst>
                    <a:ext uri="{9D8B030D-6E8A-4147-A177-3AD203B41FA5}">
                      <a16:colId xmlns:a16="http://schemas.microsoft.com/office/drawing/2014/main" val="91298098"/>
                    </a:ext>
                  </a:extLst>
                </a:gridCol>
                <a:gridCol w="891734">
                  <a:extLst>
                    <a:ext uri="{9D8B030D-6E8A-4147-A177-3AD203B41FA5}">
                      <a16:colId xmlns:a16="http://schemas.microsoft.com/office/drawing/2014/main" val="3273515986"/>
                    </a:ext>
                  </a:extLst>
                </a:gridCol>
                <a:gridCol w="891734">
                  <a:extLst>
                    <a:ext uri="{9D8B030D-6E8A-4147-A177-3AD203B41FA5}">
                      <a16:colId xmlns:a16="http://schemas.microsoft.com/office/drawing/2014/main" val="675574379"/>
                    </a:ext>
                  </a:extLst>
                </a:gridCol>
                <a:gridCol w="891734">
                  <a:extLst>
                    <a:ext uri="{9D8B030D-6E8A-4147-A177-3AD203B41FA5}">
                      <a16:colId xmlns:a16="http://schemas.microsoft.com/office/drawing/2014/main" val="1385047901"/>
                    </a:ext>
                  </a:extLst>
                </a:gridCol>
                <a:gridCol w="891734">
                  <a:extLst>
                    <a:ext uri="{9D8B030D-6E8A-4147-A177-3AD203B41FA5}">
                      <a16:colId xmlns:a16="http://schemas.microsoft.com/office/drawing/2014/main" val="566834333"/>
                    </a:ext>
                  </a:extLst>
                </a:gridCol>
              </a:tblGrid>
              <a:tr h="75676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PCA(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200" dirty="0">
                          <a:effectLst/>
                        </a:rPr>
                        <a:t>principal components)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16239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1 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78.63 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78.72 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79.06 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effectLst/>
                          <a:latin typeface="Times New Roman"/>
                        </a:rPr>
                        <a:t>78.93 </a:t>
                      </a:r>
                      <a:endParaRPr lang="en-US" b="0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79.07 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56294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79.66 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79.63 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73.72 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79.81 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79.95 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6271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80.24 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73.45 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79.98 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79.75 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084317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80.49 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80.24 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74.4 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80.07 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80.17 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02251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80.48 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80.36 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74.2 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80.17 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80.09 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352065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6 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80.53 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80.34 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74.2 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80.05 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80.25 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90278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79.63 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80.49 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74.21 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80.31 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274334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78.62 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80.46 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74.43 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80.24 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81.3 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9336"/>
                  </a:ext>
                </a:extLst>
              </a:tr>
              <a:tr h="258891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9 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80.58 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73.28 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78.96 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75.3 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7342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AEB298-C0A5-4D1F-B132-BB5D6D4C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8369"/>
              </p:ext>
            </p:extLst>
          </p:nvPr>
        </p:nvGraphicFramePr>
        <p:xfrm>
          <a:off x="5651803" y="605591"/>
          <a:ext cx="6210090" cy="129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15">
                  <a:extLst>
                    <a:ext uri="{9D8B030D-6E8A-4147-A177-3AD203B41FA5}">
                      <a16:colId xmlns:a16="http://schemas.microsoft.com/office/drawing/2014/main" val="4103555565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3605964814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4143807980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329375709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2485313134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2294964575"/>
                    </a:ext>
                  </a:extLst>
                </a:gridCol>
              </a:tblGrid>
              <a:tr h="9698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LDA(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principal components)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69159"/>
                  </a:ext>
                </a:extLst>
              </a:tr>
              <a:tr h="32904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1 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80.68 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81.12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81.42 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81.45 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81.67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014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7DF1C5-95CF-407B-9CDB-CDCEDFE1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76"/>
              </p:ext>
            </p:extLst>
          </p:nvPr>
        </p:nvGraphicFramePr>
        <p:xfrm>
          <a:off x="6149661" y="1974760"/>
          <a:ext cx="552296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25">
                  <a:extLst>
                    <a:ext uri="{9D8B030D-6E8A-4147-A177-3AD203B41FA5}">
                      <a16:colId xmlns:a16="http://schemas.microsoft.com/office/drawing/2014/main" val="1727703517"/>
                    </a:ext>
                  </a:extLst>
                </a:gridCol>
                <a:gridCol w="965057">
                  <a:extLst>
                    <a:ext uri="{9D8B030D-6E8A-4147-A177-3AD203B41FA5}">
                      <a16:colId xmlns:a16="http://schemas.microsoft.com/office/drawing/2014/main" val="3668706450"/>
                    </a:ext>
                  </a:extLst>
                </a:gridCol>
                <a:gridCol w="891907">
                  <a:extLst>
                    <a:ext uri="{9D8B030D-6E8A-4147-A177-3AD203B41FA5}">
                      <a16:colId xmlns:a16="http://schemas.microsoft.com/office/drawing/2014/main" val="543714505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3072818765"/>
                    </a:ext>
                  </a:extLst>
                </a:gridCol>
                <a:gridCol w="904762">
                  <a:extLst>
                    <a:ext uri="{9D8B030D-6E8A-4147-A177-3AD203B41FA5}">
                      <a16:colId xmlns:a16="http://schemas.microsoft.com/office/drawing/2014/main" val="4047087306"/>
                    </a:ext>
                  </a:extLst>
                </a:gridCol>
                <a:gridCol w="1001703">
                  <a:extLst>
                    <a:ext uri="{9D8B030D-6E8A-4147-A177-3AD203B41FA5}">
                      <a16:colId xmlns:a16="http://schemas.microsoft.com/office/drawing/2014/main" val="4014625071"/>
                    </a:ext>
                  </a:extLst>
                </a:gridCol>
              </a:tblGrid>
              <a:tr h="102351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Without PCA/LDA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10 Percent </a:t>
                      </a: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20 Percent </a:t>
                      </a:r>
                      <a:endParaRPr lang="en-US">
                        <a:effectLst/>
                      </a:endParaRP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30 Percent </a:t>
                      </a:r>
                      <a:endParaRPr lang="en-US">
                        <a:effectLst/>
                      </a:endParaRP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40 Percent </a:t>
                      </a:r>
                      <a:endParaRPr lang="en-US">
                        <a:effectLst/>
                      </a:endParaRP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50 Percent </a:t>
                      </a:r>
                      <a:endParaRPr lang="en-US">
                        <a:effectLst/>
                      </a:endParaRP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97967369"/>
                  </a:ext>
                </a:extLst>
              </a:tr>
              <a:tr h="453721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  <a:latin typeface="Times New Roman"/>
                        </a:rPr>
                        <a:t>   -</a:t>
                      </a:r>
                    </a:p>
                    <a:p>
                      <a:pPr algn="just"/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/>
                        </a:rPr>
                        <a:t>82.14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/>
                        </a:rPr>
                        <a:t>82.19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/>
                        </a:rPr>
                        <a:t>82.52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/>
                        </a:rPr>
                        <a:t>82.42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/>
                        </a:rPr>
                        <a:t>82.51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79545807"/>
                  </a:ext>
                </a:extLst>
              </a:tr>
            </a:tbl>
          </a:graphicData>
        </a:graphic>
      </p:graphicFrame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312F3C7-9379-4C2B-BA46-09FE3A26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3886095"/>
            <a:ext cx="6993226" cy="28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C603E-D222-4FCD-895F-8A9B2FFAA7D6}"/>
              </a:ext>
            </a:extLst>
          </p:cNvPr>
          <p:cNvSpPr txBox="1"/>
          <p:nvPr/>
        </p:nvSpPr>
        <p:spPr>
          <a:xfrm>
            <a:off x="0" y="216795"/>
            <a:ext cx="914400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  <a:cs typeface="Times New Roman"/>
              </a:rPr>
              <a:t>SVM Computational time for adult dataset</a:t>
            </a:r>
            <a:endParaRPr lang="en-US" dirty="0">
              <a:solidFill>
                <a:srgbClr val="0070C0"/>
              </a:solidFill>
              <a:latin typeface="Calibri"/>
              <a:cs typeface="Calibri"/>
            </a:endParaRPr>
          </a:p>
          <a:p>
            <a:endParaRPr lang="en-US"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E81F9-EC91-4C9C-BD8C-1FF77CA78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048"/>
              </p:ext>
            </p:extLst>
          </p:nvPr>
        </p:nvGraphicFramePr>
        <p:xfrm>
          <a:off x="203915" y="611746"/>
          <a:ext cx="5884287" cy="3055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2">
                  <a:extLst>
                    <a:ext uri="{9D8B030D-6E8A-4147-A177-3AD203B41FA5}">
                      <a16:colId xmlns:a16="http://schemas.microsoft.com/office/drawing/2014/main" val="2998395261"/>
                    </a:ext>
                  </a:extLst>
                </a:gridCol>
                <a:gridCol w="1961122">
                  <a:extLst>
                    <a:ext uri="{9D8B030D-6E8A-4147-A177-3AD203B41FA5}">
                      <a16:colId xmlns:a16="http://schemas.microsoft.com/office/drawing/2014/main" val="51233701"/>
                    </a:ext>
                  </a:extLst>
                </a:gridCol>
                <a:gridCol w="1962043">
                  <a:extLst>
                    <a:ext uri="{9D8B030D-6E8A-4147-A177-3AD203B41FA5}">
                      <a16:colId xmlns:a16="http://schemas.microsoft.com/office/drawing/2014/main" val="4157021586"/>
                    </a:ext>
                  </a:extLst>
                </a:gridCol>
              </a:tblGrid>
              <a:tr h="7876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Training size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PCA Comp 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LDA Comp 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52840023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220886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3.2s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37093977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7s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849840304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9s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8s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83072161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12s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932904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5E47F4-8BC3-41F7-8166-B0FF95AD3768}"/>
              </a:ext>
            </a:extLst>
          </p:cNvPr>
          <p:cNvSpPr txBox="1"/>
          <p:nvPr/>
        </p:nvSpPr>
        <p:spPr>
          <a:xfrm>
            <a:off x="6654084" y="291921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  <a:cs typeface="Times New Roman"/>
              </a:rPr>
              <a:t>LR Computational time for adult dataset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2E2FC8-E1D3-4950-BBF1-C7CC6EB1F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81704"/>
              </p:ext>
            </p:extLst>
          </p:nvPr>
        </p:nvGraphicFramePr>
        <p:xfrm>
          <a:off x="6556772" y="649095"/>
          <a:ext cx="4058285" cy="287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4442586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756467236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1076321368"/>
                    </a:ext>
                  </a:extLst>
                </a:gridCol>
              </a:tblGrid>
              <a:tr h="739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Training size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PCA Comp 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LDA Comp 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20533865"/>
                  </a:ext>
                </a:extLst>
              </a:tr>
              <a:tr h="42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50ms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60ms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9574826"/>
                  </a:ext>
                </a:extLst>
              </a:tr>
              <a:tr h="42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37450198"/>
                  </a:ext>
                </a:extLst>
              </a:tr>
              <a:tr h="42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64148639"/>
                  </a:ext>
                </a:extLst>
              </a:tr>
              <a:tr h="42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25097592"/>
                  </a:ext>
                </a:extLst>
              </a:tr>
              <a:tr h="42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80ms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5623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B54B67-7D04-4771-8028-7217A95F4638}"/>
              </a:ext>
            </a:extLst>
          </p:cNvPr>
          <p:cNvSpPr txBox="1"/>
          <p:nvPr/>
        </p:nvSpPr>
        <p:spPr>
          <a:xfrm>
            <a:off x="-88605" y="3643423"/>
            <a:ext cx="854148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6F4868DC-BED2-4934-AA97-439447A2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76" y="3937245"/>
            <a:ext cx="5374757" cy="278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6B7D10-D4C9-41F1-995C-BA5FD12E3721}"/>
              </a:ext>
            </a:extLst>
          </p:cNvPr>
          <p:cNvSpPr txBox="1"/>
          <p:nvPr/>
        </p:nvSpPr>
        <p:spPr>
          <a:xfrm>
            <a:off x="221512" y="4857307"/>
            <a:ext cx="60960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Variance(LR):</a:t>
            </a:r>
          </a:p>
          <a:p>
            <a:r>
              <a:rPr lang="en-US">
                <a:latin typeface="Times New Roman"/>
                <a:cs typeface="Times New Roman"/>
              </a:rPr>
              <a:t>array([1.])-- LDA</a:t>
            </a:r>
          </a:p>
          <a:p>
            <a:r>
              <a:rPr lang="en-US">
                <a:latin typeface="Times New Roman"/>
                <a:cs typeface="Times New Roman"/>
              </a:rPr>
              <a:t>array([0.14688882, 0.10124581, 0.07937771, 0.0787837 , 0.07784919, 0.07326981, 0.06930219, 0.06818312, 0.06567671]) --PCA</a:t>
            </a:r>
          </a:p>
        </p:txBody>
      </p:sp>
    </p:spTree>
    <p:extLst>
      <p:ext uri="{BB962C8B-B14F-4D97-AF65-F5344CB8AC3E}">
        <p14:creationId xmlns:p14="http://schemas.microsoft.com/office/powerpoint/2010/main" val="15745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EF20A1-2234-48A8-BD49-75ED8C19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50498"/>
              </p:ext>
            </p:extLst>
          </p:nvPr>
        </p:nvGraphicFramePr>
        <p:xfrm>
          <a:off x="236112" y="525887"/>
          <a:ext cx="59434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79">
                  <a:extLst>
                    <a:ext uri="{9D8B030D-6E8A-4147-A177-3AD203B41FA5}">
                      <a16:colId xmlns:a16="http://schemas.microsoft.com/office/drawing/2014/main" val="2537676730"/>
                    </a:ext>
                  </a:extLst>
                </a:gridCol>
                <a:gridCol w="990579">
                  <a:extLst>
                    <a:ext uri="{9D8B030D-6E8A-4147-A177-3AD203B41FA5}">
                      <a16:colId xmlns:a16="http://schemas.microsoft.com/office/drawing/2014/main" val="1062673654"/>
                    </a:ext>
                  </a:extLst>
                </a:gridCol>
                <a:gridCol w="990579">
                  <a:extLst>
                    <a:ext uri="{9D8B030D-6E8A-4147-A177-3AD203B41FA5}">
                      <a16:colId xmlns:a16="http://schemas.microsoft.com/office/drawing/2014/main" val="71115416"/>
                    </a:ext>
                  </a:extLst>
                </a:gridCol>
                <a:gridCol w="990579">
                  <a:extLst>
                    <a:ext uri="{9D8B030D-6E8A-4147-A177-3AD203B41FA5}">
                      <a16:colId xmlns:a16="http://schemas.microsoft.com/office/drawing/2014/main" val="711241032"/>
                    </a:ext>
                  </a:extLst>
                </a:gridCol>
                <a:gridCol w="990579">
                  <a:extLst>
                    <a:ext uri="{9D8B030D-6E8A-4147-A177-3AD203B41FA5}">
                      <a16:colId xmlns:a16="http://schemas.microsoft.com/office/drawing/2014/main" val="1142429873"/>
                    </a:ext>
                  </a:extLst>
                </a:gridCol>
                <a:gridCol w="990579">
                  <a:extLst>
                    <a:ext uri="{9D8B030D-6E8A-4147-A177-3AD203B41FA5}">
                      <a16:colId xmlns:a16="http://schemas.microsoft.com/office/drawing/2014/main" val="622347302"/>
                    </a:ext>
                  </a:extLst>
                </a:gridCol>
              </a:tblGrid>
              <a:tr h="79794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PCA(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principal components)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 Percent</a:t>
                      </a:r>
                    </a:p>
                    <a:p>
                      <a:pPr lvl="0" algn="l" fontAlgn="base">
                        <a:buNone/>
                      </a:pPr>
                      <a:r>
                        <a:rPr lang="en-U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Training</a:t>
                      </a:r>
                      <a:endParaRPr lang="en-US" sz="1100" b="1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58949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36.01 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37.07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35.69 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60602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37.94 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37.48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40.68 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40.7 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42.26 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68549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37.83 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40.12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39.39 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38.24 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47.89 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41022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40 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>
                          <a:effectLst/>
                          <a:latin typeface="Times New Roman"/>
                        </a:rPr>
                        <a:t>43.22</a:t>
                      </a:r>
                      <a:endParaRPr lang="en-US" sz="1200" b="1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39.86 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39.67 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44.22 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95351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40.78 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39.39 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39.16 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41.89 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76261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42.05 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44.55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39.74 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41.85 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61988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42.95 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43.63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39.69 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40.7 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0131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38.73 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44.22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38.96 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39.67 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41.36 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40846"/>
                  </a:ext>
                </a:extLst>
              </a:tr>
              <a:tr h="265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44.02 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44.5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40.12 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41.27 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65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B39FE-44C3-4A5A-9B7C-18B9F604B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24996"/>
              </p:ext>
            </p:extLst>
          </p:nvPr>
        </p:nvGraphicFramePr>
        <p:xfrm>
          <a:off x="6258059" y="463961"/>
          <a:ext cx="5943600" cy="25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483971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549808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464065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018757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1773395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97592899"/>
                    </a:ext>
                  </a:extLst>
                </a:gridCol>
              </a:tblGrid>
              <a:tr h="5323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LDA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 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74258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44.38 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44.83 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48.29 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50.28 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50.46 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7706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46.35 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51.1 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52.28 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0" dirty="0">
                          <a:effectLst/>
                          <a:latin typeface="Times New Roman"/>
                        </a:rPr>
                        <a:t>53.72 </a:t>
                      </a:r>
                      <a:endParaRPr lang="en-US" b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9059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47.51 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52.15 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54.06 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55.73 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57.45 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41185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49.92 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51.59 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53.97 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55.49 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57.53 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4550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49.42 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54.14 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55.03 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57.5 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59.86 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2267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6 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50.71 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58.3 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59.16 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735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E3683A-C028-4C6D-A5C5-4C2F71D7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13194"/>
              </p:ext>
            </p:extLst>
          </p:nvPr>
        </p:nvGraphicFramePr>
        <p:xfrm>
          <a:off x="6258059" y="3212420"/>
          <a:ext cx="5943600" cy="126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5640017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9213382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43861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884142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0377992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72277750"/>
                    </a:ext>
                  </a:extLst>
                </a:gridCol>
              </a:tblGrid>
              <a:tr h="66458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dirty="0">
                          <a:effectLst/>
                        </a:rPr>
                        <a:t>Without PCA/LDA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92830"/>
                  </a:ext>
                </a:extLst>
              </a:tr>
              <a:tr h="60026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   - </a:t>
                      </a:r>
                      <a:endParaRPr lang="en-US">
                        <a:effectLst/>
                        <a:latin typeface="Times New Roman"/>
                      </a:endParaRPr>
                    </a:p>
                    <a:p>
                      <a:pPr algn="just"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 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  <a:latin typeface="Times New Roman"/>
                        </a:rPr>
                        <a:t>50.1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  <a:latin typeface="Times New Roman"/>
                        </a:rPr>
                        <a:t>55.14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56.69 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  <a:latin typeface="Times New Roman"/>
                        </a:rPr>
                        <a:t>59.06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  <a:latin typeface="Times New Roman"/>
                        </a:rPr>
                        <a:t>60.39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06334"/>
                  </a:ext>
                </a:extLst>
              </a:tr>
            </a:tbl>
          </a:graphicData>
        </a:graphic>
      </p:graphicFrame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A3B2AE2-5F38-4EC2-9432-37857F47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4008017"/>
            <a:ext cx="4932608" cy="2415854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0D99B8F0-AF23-43B8-A99B-69093034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93" y="4468759"/>
            <a:ext cx="3601791" cy="1955863"/>
          </a:xfrm>
          <a:prstGeom prst="rect">
            <a:avLst/>
          </a:prstGeom>
        </p:spPr>
      </p:pic>
      <p:pic>
        <p:nvPicPr>
          <p:cNvPr id="12" name="Picture 1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C3789A5-43B1-4644-829C-C68C0500A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09" y="4634334"/>
            <a:ext cx="3687650" cy="20003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17F4F6-4290-4C27-8082-96281241C707}"/>
              </a:ext>
            </a:extLst>
          </p:cNvPr>
          <p:cNvSpPr txBox="1"/>
          <p:nvPr/>
        </p:nvSpPr>
        <p:spPr>
          <a:xfrm>
            <a:off x="171719" y="109471"/>
            <a:ext cx="896154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</a:rPr>
              <a:t>Wine Data set PCA and LDA with Random Forest: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84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1E6D83-FC6B-472C-A474-D27C3B1F6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535"/>
              </p:ext>
            </p:extLst>
          </p:nvPr>
        </p:nvGraphicFramePr>
        <p:xfrm>
          <a:off x="160985" y="622478"/>
          <a:ext cx="5913984" cy="340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64">
                  <a:extLst>
                    <a:ext uri="{9D8B030D-6E8A-4147-A177-3AD203B41FA5}">
                      <a16:colId xmlns:a16="http://schemas.microsoft.com/office/drawing/2014/main" val="2501132845"/>
                    </a:ext>
                  </a:extLst>
                </a:gridCol>
                <a:gridCol w="985664">
                  <a:extLst>
                    <a:ext uri="{9D8B030D-6E8A-4147-A177-3AD203B41FA5}">
                      <a16:colId xmlns:a16="http://schemas.microsoft.com/office/drawing/2014/main" val="2930368612"/>
                    </a:ext>
                  </a:extLst>
                </a:gridCol>
                <a:gridCol w="985664">
                  <a:extLst>
                    <a:ext uri="{9D8B030D-6E8A-4147-A177-3AD203B41FA5}">
                      <a16:colId xmlns:a16="http://schemas.microsoft.com/office/drawing/2014/main" val="801197884"/>
                    </a:ext>
                  </a:extLst>
                </a:gridCol>
                <a:gridCol w="985664">
                  <a:extLst>
                    <a:ext uri="{9D8B030D-6E8A-4147-A177-3AD203B41FA5}">
                      <a16:colId xmlns:a16="http://schemas.microsoft.com/office/drawing/2014/main" val="2096053230"/>
                    </a:ext>
                  </a:extLst>
                </a:gridCol>
                <a:gridCol w="985664">
                  <a:extLst>
                    <a:ext uri="{9D8B030D-6E8A-4147-A177-3AD203B41FA5}">
                      <a16:colId xmlns:a16="http://schemas.microsoft.com/office/drawing/2014/main" val="4050069708"/>
                    </a:ext>
                  </a:extLst>
                </a:gridCol>
                <a:gridCol w="985664">
                  <a:extLst>
                    <a:ext uri="{9D8B030D-6E8A-4147-A177-3AD203B41FA5}">
                      <a16:colId xmlns:a16="http://schemas.microsoft.com/office/drawing/2014/main" val="1747241575"/>
                    </a:ext>
                  </a:extLst>
                </a:gridCol>
              </a:tblGrid>
              <a:tr h="85233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PCA(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principal components)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0043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44.74 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45.06 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44.79 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44.94 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43.77 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01603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45.13 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44.09 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46.16 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46.12 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8507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43.41 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45.26 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42.08 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42.32 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48.22 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0696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42.02 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47.92 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42.34 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42.46 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47.65 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93308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42.43 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41.32 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66045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44.09 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47.3 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41.49 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41.98 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1481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42.66 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46.56 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42.49 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46.14 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99833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42.86 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48.12 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41.11 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42.36 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22217"/>
                  </a:ext>
                </a:extLst>
              </a:tr>
              <a:tr h="2841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45.92 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41.79 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42.46 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46.63 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54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FC740-8B39-4276-872B-823929BDF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25600"/>
              </p:ext>
            </p:extLst>
          </p:nvPr>
        </p:nvGraphicFramePr>
        <p:xfrm>
          <a:off x="6181859" y="193183"/>
          <a:ext cx="5943600" cy="369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68908262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3636799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181913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24479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4902656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79674388"/>
                    </a:ext>
                  </a:extLst>
                </a:gridCol>
              </a:tblGrid>
              <a:tr h="73149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LDA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 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52099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50.64 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52.48 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52.22 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52.56 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dirty="0">
                          <a:effectLst/>
                          <a:latin typeface="Times New Roman"/>
                        </a:rPr>
                        <a:t>53.04 </a:t>
                      </a:r>
                      <a:endParaRPr lang="en-US" b="1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44091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50.39 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52.56 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51.73 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52.56 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52.55 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01341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51.39 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52.56 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52.69 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53.75 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53.63 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31580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52.18 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52.78 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52.97 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53.65 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35794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50.69 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53.66 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53.51 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53.62 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54.67 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31672"/>
                  </a:ext>
                </a:extLst>
              </a:tr>
              <a:tr h="4942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50.66 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53.91 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54.24 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53.62 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54.75 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56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5A120B-9A57-482A-AC2F-A435D3A3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57050"/>
              </p:ext>
            </p:extLst>
          </p:nvPr>
        </p:nvGraphicFramePr>
        <p:xfrm>
          <a:off x="6772140" y="4239295"/>
          <a:ext cx="5228155" cy="154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59">
                  <a:extLst>
                    <a:ext uri="{9D8B030D-6E8A-4147-A177-3AD203B41FA5}">
                      <a16:colId xmlns:a16="http://schemas.microsoft.com/office/drawing/2014/main" val="4248194126"/>
                    </a:ext>
                  </a:extLst>
                </a:gridCol>
                <a:gridCol w="871359">
                  <a:extLst>
                    <a:ext uri="{9D8B030D-6E8A-4147-A177-3AD203B41FA5}">
                      <a16:colId xmlns:a16="http://schemas.microsoft.com/office/drawing/2014/main" val="2737425062"/>
                    </a:ext>
                  </a:extLst>
                </a:gridCol>
                <a:gridCol w="929693">
                  <a:extLst>
                    <a:ext uri="{9D8B030D-6E8A-4147-A177-3AD203B41FA5}">
                      <a16:colId xmlns:a16="http://schemas.microsoft.com/office/drawing/2014/main" val="3494654309"/>
                    </a:ext>
                  </a:extLst>
                </a:gridCol>
                <a:gridCol w="813026">
                  <a:extLst>
                    <a:ext uri="{9D8B030D-6E8A-4147-A177-3AD203B41FA5}">
                      <a16:colId xmlns:a16="http://schemas.microsoft.com/office/drawing/2014/main" val="3803839666"/>
                    </a:ext>
                  </a:extLst>
                </a:gridCol>
                <a:gridCol w="871359">
                  <a:extLst>
                    <a:ext uri="{9D8B030D-6E8A-4147-A177-3AD203B41FA5}">
                      <a16:colId xmlns:a16="http://schemas.microsoft.com/office/drawing/2014/main" val="1327532724"/>
                    </a:ext>
                  </a:extLst>
                </a:gridCol>
                <a:gridCol w="871359">
                  <a:extLst>
                    <a:ext uri="{9D8B030D-6E8A-4147-A177-3AD203B41FA5}">
                      <a16:colId xmlns:a16="http://schemas.microsoft.com/office/drawing/2014/main" val="3297580597"/>
                    </a:ext>
                  </a:extLst>
                </a:gridCol>
              </a:tblGrid>
              <a:tr h="80532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Without PCA/LDA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30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40 Percent 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</a:rPr>
                        <a:t>50 Percent 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Training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71223"/>
                  </a:ext>
                </a:extLst>
              </a:tr>
              <a:tr h="74416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   -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  <a:latin typeface="Times New Roman"/>
                        </a:rPr>
                        <a:t> 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50.57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54.27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Times New Roman"/>
                        </a:rPr>
                        <a:t>54.91 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54.42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55.24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468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145C9B-D6AC-4E63-BB1D-D666B6483C4D}"/>
              </a:ext>
            </a:extLst>
          </p:cNvPr>
          <p:cNvSpPr txBox="1"/>
          <p:nvPr/>
        </p:nvSpPr>
        <p:spPr>
          <a:xfrm>
            <a:off x="182451" y="216794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</a:rPr>
              <a:t>Wine Data set PCA and LDA with SVM:</a:t>
            </a:r>
            <a:endParaRPr lang="en-US" sz="2000" dirty="0"/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226DAA4-7A67-4EDD-B234-9D77F5E8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7" y="4081309"/>
            <a:ext cx="6243083" cy="27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605E4-129C-4B85-8AE0-E1247EC30F0F}"/>
              </a:ext>
            </a:extLst>
          </p:cNvPr>
          <p:cNvSpPr txBox="1"/>
          <p:nvPr/>
        </p:nvSpPr>
        <p:spPr>
          <a:xfrm>
            <a:off x="96592" y="216795"/>
            <a:ext cx="904740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  <a:cs typeface="Times New Roman"/>
              </a:rPr>
              <a:t>SVM Computational time for Wine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47ACF-F62C-4B51-B05E-71E6B0DB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43520"/>
              </p:ext>
            </p:extLst>
          </p:nvPr>
        </p:nvGraphicFramePr>
        <p:xfrm>
          <a:off x="118056" y="654676"/>
          <a:ext cx="5798806" cy="332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633">
                  <a:extLst>
                    <a:ext uri="{9D8B030D-6E8A-4147-A177-3AD203B41FA5}">
                      <a16:colId xmlns:a16="http://schemas.microsoft.com/office/drawing/2014/main" val="565704185"/>
                    </a:ext>
                  </a:extLst>
                </a:gridCol>
                <a:gridCol w="1932633">
                  <a:extLst>
                    <a:ext uri="{9D8B030D-6E8A-4147-A177-3AD203B41FA5}">
                      <a16:colId xmlns:a16="http://schemas.microsoft.com/office/drawing/2014/main" val="4089716742"/>
                    </a:ext>
                  </a:extLst>
                </a:gridCol>
                <a:gridCol w="1933540">
                  <a:extLst>
                    <a:ext uri="{9D8B030D-6E8A-4147-A177-3AD203B41FA5}">
                      <a16:colId xmlns:a16="http://schemas.microsoft.com/office/drawing/2014/main" val="1320472604"/>
                    </a:ext>
                  </a:extLst>
                </a:gridCol>
              </a:tblGrid>
              <a:tr h="843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Training size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PCA Comp 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LDA Comp 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48511112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11ms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8ms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99322830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21ms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17ms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8674202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46ms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28ms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33182330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48ms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45ms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07192970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62ms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61ms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0822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473F40-AE3E-407D-919A-C40030A53837}"/>
              </a:ext>
            </a:extLst>
          </p:cNvPr>
          <p:cNvSpPr txBox="1"/>
          <p:nvPr/>
        </p:nvSpPr>
        <p:spPr>
          <a:xfrm>
            <a:off x="6010141" y="216794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/>
                <a:cs typeface="Times New Roman"/>
              </a:rPr>
              <a:t>RF Computational time for Wine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8707D-BACD-4980-ACFB-94E01D21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95436"/>
              </p:ext>
            </p:extLst>
          </p:nvPr>
        </p:nvGraphicFramePr>
        <p:xfrm>
          <a:off x="6235521" y="633211"/>
          <a:ext cx="5150693" cy="33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629">
                  <a:extLst>
                    <a:ext uri="{9D8B030D-6E8A-4147-A177-3AD203B41FA5}">
                      <a16:colId xmlns:a16="http://schemas.microsoft.com/office/drawing/2014/main" val="3909171371"/>
                    </a:ext>
                  </a:extLst>
                </a:gridCol>
                <a:gridCol w="1716629">
                  <a:extLst>
                    <a:ext uri="{9D8B030D-6E8A-4147-A177-3AD203B41FA5}">
                      <a16:colId xmlns:a16="http://schemas.microsoft.com/office/drawing/2014/main" val="534998285"/>
                    </a:ext>
                  </a:extLst>
                </a:gridCol>
                <a:gridCol w="1717435">
                  <a:extLst>
                    <a:ext uri="{9D8B030D-6E8A-4147-A177-3AD203B41FA5}">
                      <a16:colId xmlns:a16="http://schemas.microsoft.com/office/drawing/2014/main" val="602720188"/>
                    </a:ext>
                  </a:extLst>
                </a:gridCol>
              </a:tblGrid>
              <a:tr h="867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Training size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PCA Comp 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LDA Comp 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68121534"/>
                  </a:ext>
                </a:extLst>
              </a:tr>
              <a:tr h="499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5ms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6ms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68390751"/>
                  </a:ext>
                </a:extLst>
              </a:tr>
              <a:tr h="499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08260248"/>
                  </a:ext>
                </a:extLst>
              </a:tr>
              <a:tr h="499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91187073"/>
                  </a:ext>
                </a:extLst>
              </a:tr>
              <a:tr h="499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90812344"/>
                  </a:ext>
                </a:extLst>
              </a:tr>
              <a:tr h="499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8ms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056098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053054-6283-4449-B358-2416C671EC1B}"/>
              </a:ext>
            </a:extLst>
          </p:cNvPr>
          <p:cNvSpPr txBox="1"/>
          <p:nvPr/>
        </p:nvSpPr>
        <p:spPr>
          <a:xfrm>
            <a:off x="194930" y="4175051"/>
            <a:ext cx="6096000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Variance(SVM):</a:t>
            </a:r>
          </a:p>
          <a:p>
            <a:r>
              <a:rPr lang="en-US">
                <a:latin typeface="Times New Roman"/>
                <a:cs typeface="Times New Roman"/>
              </a:rPr>
              <a:t>PCA:</a:t>
            </a:r>
          </a:p>
          <a:p>
            <a:r>
              <a:rPr lang="en-US">
                <a:latin typeface="Times New Roman"/>
                <a:cs typeface="Times New Roman"/>
              </a:rPr>
              <a:t>array([0.29150946, 0.15005073, 0.11275551, 0.09377092, 0.08247013, 0.08064444, 0.06998011, 0.05275973, 0.03699221])</a:t>
            </a:r>
          </a:p>
          <a:p>
            <a:r>
              <a:rPr lang="en-US">
                <a:latin typeface="Times New Roman"/>
                <a:cs typeface="Times New Roman"/>
              </a:rPr>
              <a:t>LDA:</a:t>
            </a:r>
          </a:p>
          <a:p>
            <a:r>
              <a:rPr lang="en-US">
                <a:latin typeface="Times New Roman"/>
                <a:cs typeface="Times New Roman"/>
              </a:rPr>
              <a:t>array([0.82557932, 0.11139449, 0.03122631, 0.02057139, 0.0086628 , 0.00256569])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716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COMPARISION &amp; ANALYSIS             OF PCA AND LDA FOR     ADULT AND WINE DATASETS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295</cp:revision>
  <dcterms:created xsi:type="dcterms:W3CDTF">2013-07-15T20:26:40Z</dcterms:created>
  <dcterms:modified xsi:type="dcterms:W3CDTF">2018-09-17T12:42:01Z</dcterms:modified>
</cp:coreProperties>
</file>