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FFD6F-DF4E-4BAD-8B51-B34B4FF55B36}" v="2" dt="2018-10-22T05:09:52.795"/>
    <p1510:client id="{EF7B632F-18B6-4C93-AD95-780149364AC7}" v="2" dt="2018-10-22T05:24:30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AF39C4-7A4B-4E21-9B5E-5DE7903D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693" y="477594"/>
            <a:ext cx="9427307" cy="4087445"/>
          </a:xfrm>
        </p:spPr>
        <p:txBody>
          <a:bodyPr>
            <a:normAutofit/>
          </a:bodyPr>
          <a:lstStyle/>
          <a:p>
            <a:pPr marL="914400"/>
            <a:r>
              <a:rPr lang="en-US" sz="4000" b="1" dirty="0">
                <a:latin typeface="Times New Roman"/>
                <a:cs typeface="Times New Roman"/>
              </a:rPr>
              <a:t>ANALYSIS ON </a:t>
            </a:r>
            <a:br>
              <a:rPr lang="en-US" sz="4000" b="1" dirty="0">
                <a:latin typeface="Times New Roman"/>
                <a:cs typeface="Times New Roman"/>
              </a:rPr>
            </a:br>
            <a:r>
              <a:rPr lang="en-US" sz="4000" b="1" dirty="0">
                <a:latin typeface="Times New Roman"/>
                <a:cs typeface="Times New Roman"/>
              </a:rPr>
              <a:t>K-MEANS AND HIERARCHICAL CLUSTERING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04ED-BA4D-46D1-987F-CAE049E4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841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Indexes: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DA39EC-BD60-4B83-87E9-71E74C57C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22930"/>
              </p:ext>
            </p:extLst>
          </p:nvPr>
        </p:nvGraphicFramePr>
        <p:xfrm>
          <a:off x="840153" y="869461"/>
          <a:ext cx="10515597" cy="214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20">
                  <a:extLst>
                    <a:ext uri="{9D8B030D-6E8A-4147-A177-3AD203B41FA5}">
                      <a16:colId xmlns:a16="http://schemas.microsoft.com/office/drawing/2014/main" val="807510906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587977794"/>
                    </a:ext>
                  </a:extLst>
                </a:gridCol>
                <a:gridCol w="1011781">
                  <a:extLst>
                    <a:ext uri="{9D8B030D-6E8A-4147-A177-3AD203B41FA5}">
                      <a16:colId xmlns:a16="http://schemas.microsoft.com/office/drawing/2014/main" val="82509619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404349769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1877143204"/>
                    </a:ext>
                  </a:extLst>
                </a:gridCol>
                <a:gridCol w="1014170">
                  <a:extLst>
                    <a:ext uri="{9D8B030D-6E8A-4147-A177-3AD203B41FA5}">
                      <a16:colId xmlns:a16="http://schemas.microsoft.com/office/drawing/2014/main" val="1872636773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1757230794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4168881011"/>
                    </a:ext>
                  </a:extLst>
                </a:gridCol>
                <a:gridCol w="1014170">
                  <a:extLst>
                    <a:ext uri="{9D8B030D-6E8A-4147-A177-3AD203B41FA5}">
                      <a16:colId xmlns:a16="http://schemas.microsoft.com/office/drawing/2014/main" val="1856372971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451754848"/>
                    </a:ext>
                  </a:extLst>
                </a:gridCol>
              </a:tblGrid>
              <a:tr h="49372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1371125"/>
                  </a:ext>
                </a:extLst>
              </a:tr>
              <a:tr h="49372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0.95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0.899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0.836</a:t>
                      </a:r>
                      <a:endParaRPr lang="en-US" b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0.833</a:t>
                      </a:r>
                      <a:endParaRPr lang="en-US" sz="1800" b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0.82</a:t>
                      </a:r>
                      <a:endParaRPr lang="en-US" sz="1800" b="1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80527423"/>
                  </a:ext>
                </a:extLst>
              </a:tr>
              <a:tr h="52041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0.84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0.79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76865288"/>
                  </a:ext>
                </a:extLst>
              </a:tr>
              <a:tr h="5204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Silhouette</a:t>
                      </a:r>
                      <a:endParaRPr lang="en-US" b="0"/>
                    </a:p>
                    <a:p>
                      <a:pPr lvl="0">
                        <a:buNone/>
                      </a:pPr>
                      <a:endParaRPr lang="en-US" sz="1800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0.421`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0.427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0.39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0.429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0.48</a:t>
                      </a:r>
                      <a:endParaRPr lang="en-US" sz="1800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0.44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0.447</a:t>
                      </a:r>
                      <a:endParaRPr lang="en-US" sz="1800" b="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162915275"/>
                  </a:ext>
                </a:extLst>
              </a:tr>
            </a:tbl>
          </a:graphicData>
        </a:graphic>
      </p:graphicFrame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990EF7-4009-4BDB-8495-1E2602E5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1" y="3582140"/>
            <a:ext cx="5449275" cy="291756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B69367-7874-4D1F-B7FD-18FF06BC9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53297"/>
              </p:ext>
            </p:extLst>
          </p:nvPr>
        </p:nvGraphicFramePr>
        <p:xfrm>
          <a:off x="5509846" y="4112846"/>
          <a:ext cx="6095261" cy="1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66">
                  <a:extLst>
                    <a:ext uri="{9D8B030D-6E8A-4147-A177-3AD203B41FA5}">
                      <a16:colId xmlns:a16="http://schemas.microsoft.com/office/drawing/2014/main" val="3381434183"/>
                    </a:ext>
                  </a:extLst>
                </a:gridCol>
                <a:gridCol w="779096">
                  <a:extLst>
                    <a:ext uri="{9D8B030D-6E8A-4147-A177-3AD203B41FA5}">
                      <a16:colId xmlns:a16="http://schemas.microsoft.com/office/drawing/2014/main" val="1222733601"/>
                    </a:ext>
                  </a:extLst>
                </a:gridCol>
                <a:gridCol w="731047">
                  <a:extLst>
                    <a:ext uri="{9D8B030D-6E8A-4147-A177-3AD203B41FA5}">
                      <a16:colId xmlns:a16="http://schemas.microsoft.com/office/drawing/2014/main" val="2507173776"/>
                    </a:ext>
                  </a:extLst>
                </a:gridCol>
                <a:gridCol w="649752">
                  <a:extLst>
                    <a:ext uri="{9D8B030D-6E8A-4147-A177-3AD203B41FA5}">
                      <a16:colId xmlns:a16="http://schemas.microsoft.com/office/drawing/2014/main" val="4002809491"/>
                    </a:ext>
                  </a:extLst>
                </a:gridCol>
                <a:gridCol w="649752">
                  <a:extLst>
                    <a:ext uri="{9D8B030D-6E8A-4147-A177-3AD203B41FA5}">
                      <a16:colId xmlns:a16="http://schemas.microsoft.com/office/drawing/2014/main" val="211454563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436736877"/>
                    </a:ext>
                  </a:extLst>
                </a:gridCol>
                <a:gridCol w="649752">
                  <a:extLst>
                    <a:ext uri="{9D8B030D-6E8A-4147-A177-3AD203B41FA5}">
                      <a16:colId xmlns:a16="http://schemas.microsoft.com/office/drawing/2014/main" val="3126979175"/>
                    </a:ext>
                  </a:extLst>
                </a:gridCol>
                <a:gridCol w="649752">
                  <a:extLst>
                    <a:ext uri="{9D8B030D-6E8A-4147-A177-3AD203B41FA5}">
                      <a16:colId xmlns:a16="http://schemas.microsoft.com/office/drawing/2014/main" val="632390662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689324477"/>
                    </a:ext>
                  </a:extLst>
                </a:gridCol>
              </a:tblGrid>
              <a:tr h="642709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C​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0​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1​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2​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3​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4​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5​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6​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7​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27722"/>
                  </a:ext>
                </a:extLst>
              </a:tr>
              <a:tr h="928358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1027​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808​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622​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729​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509​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266​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515​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715​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558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1C892A-BB66-48E9-AB99-2DA513D02237}"/>
              </a:ext>
            </a:extLst>
          </p:cNvPr>
          <p:cNvSpPr txBox="1"/>
          <p:nvPr/>
        </p:nvSpPr>
        <p:spPr>
          <a:xfrm>
            <a:off x="5271477" y="3718169"/>
            <a:ext cx="411089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Number of data points in each cluster: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61AFD-7ED0-475F-A63B-260B97AED6F8}"/>
              </a:ext>
            </a:extLst>
          </p:cNvPr>
          <p:cNvSpPr txBox="1"/>
          <p:nvPr/>
        </p:nvSpPr>
        <p:spPr>
          <a:xfrm>
            <a:off x="54708" y="32590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Scatter Plot: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2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F185-2746-4E48-8871-9CABC95D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10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cs typeface="Calibri Light"/>
              </a:rPr>
              <a:t>RSSI READINGS WITH K-MEANS</a:t>
            </a:r>
            <a:endParaRPr lang="en-US" sz="2800" dirty="0"/>
          </a:p>
        </p:txBody>
      </p:sp>
      <p:pic>
        <p:nvPicPr>
          <p:cNvPr id="5" name="Picture 17" descr="A close up of a map&#10;&#10;Description generated with high confidence">
            <a:extLst>
              <a:ext uri="{FF2B5EF4-FFF2-40B4-BE49-F238E27FC236}">
                <a16:creationId xmlns:a16="http://schemas.microsoft.com/office/drawing/2014/main" id="{B2A4AA88-3BCC-4B26-8937-CFA19AEC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1040052"/>
            <a:ext cx="4960814" cy="317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03C46-601E-41B0-A801-6BE44483B99F}"/>
              </a:ext>
            </a:extLst>
          </p:cNvPr>
          <p:cNvSpPr txBox="1"/>
          <p:nvPr/>
        </p:nvSpPr>
        <p:spPr>
          <a:xfrm>
            <a:off x="5789246" y="21160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Dendrogram:</a:t>
            </a:r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8291BD6B-DEA2-434B-831B-21FF9109F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7512" y="2540061"/>
            <a:ext cx="5295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6E7B-436B-4F9A-8508-96308746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864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Calibri"/>
                <a:cs typeface="Calibri"/>
              </a:rPr>
              <a:t>Indexes: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117A71-F651-4032-9988-69D865B98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945934"/>
              </p:ext>
            </p:extLst>
          </p:nvPr>
        </p:nvGraphicFramePr>
        <p:xfrm>
          <a:off x="840153" y="830384"/>
          <a:ext cx="10515597" cy="224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20">
                  <a:extLst>
                    <a:ext uri="{9D8B030D-6E8A-4147-A177-3AD203B41FA5}">
                      <a16:colId xmlns:a16="http://schemas.microsoft.com/office/drawing/2014/main" val="89958140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2513685201"/>
                    </a:ext>
                  </a:extLst>
                </a:gridCol>
                <a:gridCol w="1011781">
                  <a:extLst>
                    <a:ext uri="{9D8B030D-6E8A-4147-A177-3AD203B41FA5}">
                      <a16:colId xmlns:a16="http://schemas.microsoft.com/office/drawing/2014/main" val="748345579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4168390343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2226875247"/>
                    </a:ext>
                  </a:extLst>
                </a:gridCol>
                <a:gridCol w="1014170">
                  <a:extLst>
                    <a:ext uri="{9D8B030D-6E8A-4147-A177-3AD203B41FA5}">
                      <a16:colId xmlns:a16="http://schemas.microsoft.com/office/drawing/2014/main" val="505955331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2970436358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3313852211"/>
                    </a:ext>
                  </a:extLst>
                </a:gridCol>
                <a:gridCol w="1014170">
                  <a:extLst>
                    <a:ext uri="{9D8B030D-6E8A-4147-A177-3AD203B41FA5}">
                      <a16:colId xmlns:a16="http://schemas.microsoft.com/office/drawing/2014/main" val="2183470910"/>
                    </a:ext>
                  </a:extLst>
                </a:gridCol>
                <a:gridCol w="1012976">
                  <a:extLst>
                    <a:ext uri="{9D8B030D-6E8A-4147-A177-3AD203B41FA5}">
                      <a16:colId xmlns:a16="http://schemas.microsoft.com/office/drawing/2014/main" val="3801075500"/>
                    </a:ext>
                  </a:extLst>
                </a:gridCol>
              </a:tblGrid>
              <a:tr h="52532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8134679"/>
                  </a:ext>
                </a:extLst>
              </a:tr>
              <a:tr h="52532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0.95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0.71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0.914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0.94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0.917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1.03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58134815"/>
                  </a:ext>
                </a:extLst>
              </a:tr>
              <a:tr h="55034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0.772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0.778</a:t>
                      </a:r>
                      <a:endParaRPr lang="en-US" sz="1800" b="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0.78</a:t>
                      </a:r>
                      <a:endParaRPr lang="en-US" sz="1800" b="1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94927405"/>
                  </a:ext>
                </a:extLst>
              </a:tr>
              <a:tr h="55034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Silhouette</a:t>
                      </a:r>
                      <a:endParaRPr lang="en-US" b="0"/>
                    </a:p>
                    <a:p>
                      <a:pPr lvl="0">
                        <a:buNone/>
                      </a:pPr>
                      <a:endParaRPr lang="en-US" sz="1800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0.46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0.421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0.39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0.36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08209906"/>
                  </a:ext>
                </a:extLst>
              </a:tr>
            </a:tbl>
          </a:graphicData>
        </a:graphic>
      </p:graphicFrame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3B5D6AA-C0F8-4003-9D6B-73EEAA31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9" y="3426817"/>
            <a:ext cx="5419968" cy="28667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B736B2-A69A-4AAF-8CDC-3C6E17228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41741"/>
              </p:ext>
            </p:extLst>
          </p:nvPr>
        </p:nvGraphicFramePr>
        <p:xfrm>
          <a:off x="6076461" y="4220307"/>
          <a:ext cx="5323840" cy="107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6453509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51591768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858939178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641010339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10922109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84443907"/>
                    </a:ext>
                  </a:extLst>
                </a:gridCol>
              </a:tblGrid>
              <a:tr h="6044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52938755"/>
                  </a:ext>
                </a:extLst>
              </a:tr>
              <a:tr h="46955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1152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1251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947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929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867782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FE4E28-C96C-4CAB-AC59-E4CF88816CA0}"/>
              </a:ext>
            </a:extLst>
          </p:cNvPr>
          <p:cNvSpPr txBox="1"/>
          <p:nvPr/>
        </p:nvSpPr>
        <p:spPr>
          <a:xfrm>
            <a:off x="5945554" y="3874477"/>
            <a:ext cx="39252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Number of data points in each cluster: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12F75-4BD6-4319-9B37-809C7AC92898}"/>
              </a:ext>
            </a:extLst>
          </p:cNvPr>
          <p:cNvSpPr txBox="1"/>
          <p:nvPr/>
        </p:nvSpPr>
        <p:spPr>
          <a:xfrm>
            <a:off x="211015" y="316132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Scatter Plot: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4984-863C-4C9D-ADF7-6BACE989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Time Comparison Between K-means and Hierarchical Clustering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65A3A5-558F-4369-A585-39B3BF005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127436"/>
              </p:ext>
            </p:extLst>
          </p:nvPr>
        </p:nvGraphicFramePr>
        <p:xfrm>
          <a:off x="838200" y="1825625"/>
          <a:ext cx="105155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410">
                  <a:extLst>
                    <a:ext uri="{9D8B030D-6E8A-4147-A177-3AD203B41FA5}">
                      <a16:colId xmlns:a16="http://schemas.microsoft.com/office/drawing/2014/main" val="1985362929"/>
                    </a:ext>
                  </a:extLst>
                </a:gridCol>
                <a:gridCol w="2686809">
                  <a:extLst>
                    <a:ext uri="{9D8B030D-6E8A-4147-A177-3AD203B41FA5}">
                      <a16:colId xmlns:a16="http://schemas.microsoft.com/office/drawing/2014/main" val="1479128115"/>
                    </a:ext>
                  </a:extLst>
                </a:gridCol>
                <a:gridCol w="3721380">
                  <a:extLst>
                    <a:ext uri="{9D8B030D-6E8A-4147-A177-3AD203B41FA5}">
                      <a16:colId xmlns:a16="http://schemas.microsoft.com/office/drawing/2014/main" val="1943776065"/>
                    </a:ext>
                  </a:extLst>
                </a:gridCol>
              </a:tblGrid>
              <a:tr h="778243">
                <a:tc>
                  <a:txBody>
                    <a:bodyPr/>
                    <a:lstStyle/>
                    <a:p>
                      <a:pPr fontAlgn="t"/>
                      <a:endParaRPr lang="en-US" sz="2800" dirty="0">
                        <a:effectLst/>
                      </a:endParaRPr>
                    </a:p>
                    <a:p>
                      <a:pPr rtl="0" fontAlgn="base"/>
                      <a:r>
                        <a:rPr lang="en-US" sz="2800" dirty="0">
                          <a:effectLst/>
                        </a:rPr>
                        <a:t>​</a:t>
                      </a:r>
                      <a:endParaRPr lang="en-US" sz="28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800" dirty="0">
                        <a:effectLst/>
                      </a:endParaRPr>
                    </a:p>
                    <a:p>
                      <a:pPr rtl="0" fontAlgn="base"/>
                      <a:r>
                        <a:rPr lang="en-US" sz="2800" dirty="0">
                          <a:effectLst/>
                        </a:rPr>
                        <a:t>K-means​</a:t>
                      </a:r>
                      <a:endParaRPr lang="en-US" sz="28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800" dirty="0">
                        <a:effectLst/>
                      </a:endParaRPr>
                    </a:p>
                    <a:p>
                      <a:pPr rtl="0" fontAlgn="base"/>
                      <a:r>
                        <a:rPr lang="en-US" sz="2800" dirty="0">
                          <a:effectLst/>
                        </a:rPr>
                        <a:t>Hierarchical​</a:t>
                      </a:r>
                      <a:endParaRPr lang="en-US" sz="28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9017"/>
                  </a:ext>
                </a:extLst>
              </a:tr>
              <a:tr h="778243">
                <a:tc>
                  <a:txBody>
                    <a:bodyPr/>
                    <a:lstStyle/>
                    <a:p>
                      <a:pPr fontAlgn="t"/>
                      <a:endParaRPr lang="en-US" sz="2800" dirty="0">
                        <a:effectLst/>
                      </a:endParaRPr>
                    </a:p>
                    <a:p>
                      <a:pPr rtl="0" fontAlgn="base"/>
                      <a:r>
                        <a:rPr lang="en-US" sz="2800" dirty="0">
                          <a:effectLst/>
                        </a:rPr>
                        <a:t>Time taken(seconds)​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800" dirty="0">
                        <a:effectLst/>
                      </a:endParaRPr>
                    </a:p>
                    <a:p>
                      <a:pPr rtl="0" fontAlgn="base"/>
                      <a:r>
                        <a:rPr lang="en-US" sz="2800" dirty="0"/>
                        <a:t>4</a:t>
                      </a:r>
                      <a:endParaRPr lang="en-US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2800" dirty="0"/>
                        <a:t>22</a:t>
                      </a:r>
                      <a:endParaRPr lang="en-US" sz="2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90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F2D7-DB28-4E29-B8D6-ACEB682B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Conclusion: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E79F-4766-4B23-ADB7-0E880EBD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859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K- means and Hierarchical Clustering have been performed on two datasets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optimal value of 'k' I.e., number of clusters is calculated using several methods like </a:t>
            </a:r>
            <a:r>
              <a:rPr lang="en-US" dirty="0" err="1">
                <a:cs typeface="Calibri"/>
              </a:rPr>
              <a:t>Elbow,Indexes</a:t>
            </a:r>
            <a:r>
              <a:rPr lang="en-US" dirty="0">
                <a:cs typeface="Calibri"/>
              </a:rPr>
              <a:t> for K-means and </a:t>
            </a:r>
            <a:r>
              <a:rPr lang="en-US" dirty="0" err="1">
                <a:cs typeface="Calibri"/>
              </a:rPr>
              <a:t>Dendogram,Indexes</a:t>
            </a:r>
            <a:r>
              <a:rPr lang="en-US" dirty="0">
                <a:cs typeface="Calibri"/>
              </a:rPr>
              <a:t> for Hierarchical.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For larger data sets, K-means take lesser time to compute than Hierarchical clustering.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92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9A52-0E2D-4A48-B972-A8C47F65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cs typeface="Calibri Light"/>
              </a:rPr>
              <a:t>DATASETS :</a:t>
            </a:r>
            <a:endParaRPr lang="en-US" sz="2800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C2AF-3DE0-45DC-9C24-85948F2A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472"/>
            <a:ext cx="10515600" cy="5064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KEGG Metabolic pathways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Contains 54000 samples with 24 attributes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RSSI Readings Data Set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Contains 6700 samples with 15 attributes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Goal :  is to group the data points into meaningful clusters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3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BD27-C213-41EC-B1D7-FC2E40F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Methods Used:</a:t>
            </a:r>
            <a:endParaRPr lang="en-US" sz="2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9A3E-60B4-4181-8B4F-A1BFA516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K- means Clustering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Hierarchical Clustering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Principal Component Analysis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Davies-Bouldin's Index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Partition Coefficient Index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Silhouette Index</a:t>
            </a:r>
          </a:p>
        </p:txBody>
      </p:sp>
    </p:spTree>
    <p:extLst>
      <p:ext uri="{BB962C8B-B14F-4D97-AF65-F5344CB8AC3E}">
        <p14:creationId xmlns:p14="http://schemas.microsoft.com/office/powerpoint/2010/main" val="5842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32E4-541E-4174-9B30-F9A79D29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20894"/>
            <a:ext cx="10515600" cy="4365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cs typeface="Calibri Light"/>
              </a:rPr>
              <a:t>KEGG METABOLIC DATASET WITH K-MEANS</a:t>
            </a:r>
            <a:endParaRPr lang="en-US" sz="2800" b="1" dirty="0"/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B600828-4A05-4B0D-A09A-08F0C128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22" y="646663"/>
            <a:ext cx="4517049" cy="2938341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95B768F3-7B91-42F0-A4EC-0966E7C6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70" y="2741903"/>
            <a:ext cx="5371123" cy="3386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524B74-23FE-42E7-9182-3DDF77821F9A}"/>
              </a:ext>
            </a:extLst>
          </p:cNvPr>
          <p:cNvSpPr txBox="1"/>
          <p:nvPr/>
        </p:nvSpPr>
        <p:spPr>
          <a:xfrm>
            <a:off x="5339862" y="4997938"/>
            <a:ext cx="428673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3367F-33A6-450B-B146-CAD4D34EA40B}"/>
              </a:ext>
            </a:extLst>
          </p:cNvPr>
          <p:cNvSpPr txBox="1"/>
          <p:nvPr/>
        </p:nvSpPr>
        <p:spPr>
          <a:xfrm>
            <a:off x="5300785" y="2203939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Elbow Method</a:t>
            </a:r>
            <a:r>
              <a:rPr lang="en-US" sz="2000" b="1" dirty="0">
                <a:cs typeface="Calibri"/>
              </a:rPr>
              <a:t>: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F93B7-88A2-491E-95A1-89A4ABFD4CA6}"/>
              </a:ext>
            </a:extLst>
          </p:cNvPr>
          <p:cNvSpPr txBox="1"/>
          <p:nvPr/>
        </p:nvSpPr>
        <p:spPr>
          <a:xfrm>
            <a:off x="181707" y="3737707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875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66F9-2E1E-4263-A145-41F709D4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677740"/>
            <a:ext cx="10877061" cy="59287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Indexes</a:t>
            </a:r>
            <a:r>
              <a:rPr lang="en-US" sz="1800" b="1" dirty="0">
                <a:cs typeface="Calibri Light"/>
              </a:rPr>
              <a:t>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30ACF0-69CD-4AFC-B8FC-82D86643B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129851"/>
              </p:ext>
            </p:extLst>
          </p:nvPr>
        </p:nvGraphicFramePr>
        <p:xfrm>
          <a:off x="730738" y="1171087"/>
          <a:ext cx="10515596" cy="229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462">
                  <a:extLst>
                    <a:ext uri="{9D8B030D-6E8A-4147-A177-3AD203B41FA5}">
                      <a16:colId xmlns:a16="http://schemas.microsoft.com/office/drawing/2014/main" val="1683477191"/>
                    </a:ext>
                  </a:extLst>
                </a:gridCol>
                <a:gridCol w="967968">
                  <a:extLst>
                    <a:ext uri="{9D8B030D-6E8A-4147-A177-3AD203B41FA5}">
                      <a16:colId xmlns:a16="http://schemas.microsoft.com/office/drawing/2014/main" val="3754050701"/>
                    </a:ext>
                  </a:extLst>
                </a:gridCol>
                <a:gridCol w="966756">
                  <a:extLst>
                    <a:ext uri="{9D8B030D-6E8A-4147-A177-3AD203B41FA5}">
                      <a16:colId xmlns:a16="http://schemas.microsoft.com/office/drawing/2014/main" val="2078786393"/>
                    </a:ext>
                  </a:extLst>
                </a:gridCol>
                <a:gridCol w="967968">
                  <a:extLst>
                    <a:ext uri="{9D8B030D-6E8A-4147-A177-3AD203B41FA5}">
                      <a16:colId xmlns:a16="http://schemas.microsoft.com/office/drawing/2014/main" val="4117072831"/>
                    </a:ext>
                  </a:extLst>
                </a:gridCol>
                <a:gridCol w="967968">
                  <a:extLst>
                    <a:ext uri="{9D8B030D-6E8A-4147-A177-3AD203B41FA5}">
                      <a16:colId xmlns:a16="http://schemas.microsoft.com/office/drawing/2014/main" val="3744592203"/>
                    </a:ext>
                  </a:extLst>
                </a:gridCol>
                <a:gridCol w="970391">
                  <a:extLst>
                    <a:ext uri="{9D8B030D-6E8A-4147-A177-3AD203B41FA5}">
                      <a16:colId xmlns:a16="http://schemas.microsoft.com/office/drawing/2014/main" val="900846008"/>
                    </a:ext>
                  </a:extLst>
                </a:gridCol>
                <a:gridCol w="967968">
                  <a:extLst>
                    <a:ext uri="{9D8B030D-6E8A-4147-A177-3AD203B41FA5}">
                      <a16:colId xmlns:a16="http://schemas.microsoft.com/office/drawing/2014/main" val="3460122256"/>
                    </a:ext>
                  </a:extLst>
                </a:gridCol>
                <a:gridCol w="967968">
                  <a:extLst>
                    <a:ext uri="{9D8B030D-6E8A-4147-A177-3AD203B41FA5}">
                      <a16:colId xmlns:a16="http://schemas.microsoft.com/office/drawing/2014/main" val="2003473186"/>
                    </a:ext>
                  </a:extLst>
                </a:gridCol>
                <a:gridCol w="969179">
                  <a:extLst>
                    <a:ext uri="{9D8B030D-6E8A-4147-A177-3AD203B41FA5}">
                      <a16:colId xmlns:a16="http://schemas.microsoft.com/office/drawing/2014/main" val="204865546"/>
                    </a:ext>
                  </a:extLst>
                </a:gridCol>
                <a:gridCol w="967968">
                  <a:extLst>
                    <a:ext uri="{9D8B030D-6E8A-4147-A177-3AD203B41FA5}">
                      <a16:colId xmlns:a16="http://schemas.microsoft.com/office/drawing/2014/main" val="2229632100"/>
                    </a:ext>
                  </a:extLst>
                </a:gridCol>
              </a:tblGrid>
              <a:tr h="55227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89891818"/>
                  </a:ext>
                </a:extLst>
              </a:tr>
              <a:tr h="55227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0.98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0.75</a:t>
                      </a:r>
                      <a:endParaRPr lang="en-US" b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0.76</a:t>
                      </a:r>
                      <a:endParaRPr lang="en-US" sz="1800" b="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0.79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906756223"/>
                  </a:ext>
                </a:extLst>
              </a:tr>
              <a:tr h="55227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0.72</a:t>
                      </a:r>
                      <a:endParaRPr lang="en-US" sz="1800" b="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0.73</a:t>
                      </a:r>
                      <a:endParaRPr lang="en-US" sz="1800" b="1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560461757"/>
                  </a:ext>
                </a:extLst>
              </a:tr>
              <a:tr h="5332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Silhouette</a:t>
                      </a:r>
                      <a:endParaRPr lang="en-US" b="0"/>
                    </a:p>
                    <a:p>
                      <a:pPr lvl="0">
                        <a:buNone/>
                      </a:pP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0.6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43279159"/>
                  </a:ext>
                </a:extLst>
              </a:tr>
            </a:tbl>
          </a:graphicData>
        </a:graphic>
      </p:graphicFrame>
      <p:pic>
        <p:nvPicPr>
          <p:cNvPr id="7" name="Picture 8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3730CF9-396D-485D-B819-8C96F497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2" y="3841580"/>
            <a:ext cx="4736122" cy="2623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4AFA7A-6874-4600-BB85-D14E17F5C798}"/>
              </a:ext>
            </a:extLst>
          </p:cNvPr>
          <p:cNvSpPr txBox="1"/>
          <p:nvPr/>
        </p:nvSpPr>
        <p:spPr>
          <a:xfrm>
            <a:off x="-3908" y="348370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Scatter Plot: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90CB8B-24A7-40AC-9A64-26A9338F2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596"/>
              </p:ext>
            </p:extLst>
          </p:nvPr>
        </p:nvGraphicFramePr>
        <p:xfrm>
          <a:off x="5431692" y="4865076"/>
          <a:ext cx="52525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81">
                  <a:extLst>
                    <a:ext uri="{9D8B030D-6E8A-4147-A177-3AD203B41FA5}">
                      <a16:colId xmlns:a16="http://schemas.microsoft.com/office/drawing/2014/main" val="1617607694"/>
                    </a:ext>
                  </a:extLst>
                </a:gridCol>
                <a:gridCol w="813239">
                  <a:extLst>
                    <a:ext uri="{9D8B030D-6E8A-4147-A177-3AD203B41FA5}">
                      <a16:colId xmlns:a16="http://schemas.microsoft.com/office/drawing/2014/main" val="2644141370"/>
                    </a:ext>
                  </a:extLst>
                </a:gridCol>
                <a:gridCol w="932623">
                  <a:extLst>
                    <a:ext uri="{9D8B030D-6E8A-4147-A177-3AD203B41FA5}">
                      <a16:colId xmlns:a16="http://schemas.microsoft.com/office/drawing/2014/main" val="775757206"/>
                    </a:ext>
                  </a:extLst>
                </a:gridCol>
                <a:gridCol w="1022152">
                  <a:extLst>
                    <a:ext uri="{9D8B030D-6E8A-4147-A177-3AD203B41FA5}">
                      <a16:colId xmlns:a16="http://schemas.microsoft.com/office/drawing/2014/main" val="2556299799"/>
                    </a:ext>
                  </a:extLst>
                </a:gridCol>
                <a:gridCol w="843082">
                  <a:extLst>
                    <a:ext uri="{9D8B030D-6E8A-4147-A177-3AD203B41FA5}">
                      <a16:colId xmlns:a16="http://schemas.microsoft.com/office/drawing/2014/main" val="1763346051"/>
                    </a:ext>
                  </a:extLst>
                </a:gridCol>
                <a:gridCol w="872924">
                  <a:extLst>
                    <a:ext uri="{9D8B030D-6E8A-4147-A177-3AD203B41FA5}">
                      <a16:colId xmlns:a16="http://schemas.microsoft.com/office/drawing/2014/main" val="393478897"/>
                    </a:ext>
                  </a:extLst>
                </a:gridCol>
              </a:tblGrid>
              <a:tr h="548963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C​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0​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1​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2​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3​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4​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86840"/>
                  </a:ext>
                </a:extLst>
              </a:tr>
              <a:tr h="607363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15136​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31814​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3649​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2746​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68​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843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F26ABEB-16BC-4867-B4CF-03E2846400DA}"/>
              </a:ext>
            </a:extLst>
          </p:cNvPr>
          <p:cNvSpPr txBox="1"/>
          <p:nvPr/>
        </p:nvSpPr>
        <p:spPr>
          <a:xfrm>
            <a:off x="5300785" y="4411785"/>
            <a:ext cx="39350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Number of data points in each cluster: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4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3857-B470-4D5A-96A0-FC954246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52510"/>
            <a:ext cx="10515600" cy="42679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cs typeface="Calibri Light"/>
              </a:rPr>
              <a:t>KEGG METABOLIC DATASET WITH HIERARCHICAL CLUSTERING</a:t>
            </a:r>
            <a:endParaRPr lang="en-US" sz="2800" dirty="0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AADD6D6-7514-4672-886C-0869D2BB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84" y="548971"/>
            <a:ext cx="4517049" cy="2938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2A4F70-E4FA-48E8-91E8-1E2C6E1B3C5F}"/>
              </a:ext>
            </a:extLst>
          </p:cNvPr>
          <p:cNvSpPr txBox="1"/>
          <p:nvPr/>
        </p:nvSpPr>
        <p:spPr>
          <a:xfrm>
            <a:off x="5408246" y="4802554"/>
            <a:ext cx="40522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F7DE0-61AC-4935-BCC5-8CB109C9FB08}"/>
              </a:ext>
            </a:extLst>
          </p:cNvPr>
          <p:cNvSpPr txBox="1"/>
          <p:nvPr/>
        </p:nvSpPr>
        <p:spPr>
          <a:xfrm>
            <a:off x="465015" y="360093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F1C38-5DBE-4D91-9FAE-C6D86A711D88}"/>
              </a:ext>
            </a:extLst>
          </p:cNvPr>
          <p:cNvSpPr txBox="1"/>
          <p:nvPr/>
        </p:nvSpPr>
        <p:spPr>
          <a:xfrm>
            <a:off x="5251939" y="227232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Dendrogram:</a:t>
            </a:r>
          </a:p>
        </p:txBody>
      </p:sp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DE555E-25ED-4E5C-9D6D-2A21B4779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2164" y="2632747"/>
            <a:ext cx="46958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9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6683-39B1-4BA4-A74A-C0CC7FA4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409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Indexes</a:t>
            </a:r>
            <a:r>
              <a:rPr lang="en-US" sz="1800" b="1" dirty="0">
                <a:cs typeface="Calibri Light"/>
              </a:rPr>
              <a:t>:</a:t>
            </a:r>
            <a:endParaRPr lang="en-US" sz="18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0980C6-9F6D-4651-AE5D-8E3CF102F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747348"/>
              </p:ext>
            </p:extLst>
          </p:nvPr>
        </p:nvGraphicFramePr>
        <p:xfrm>
          <a:off x="439615" y="967153"/>
          <a:ext cx="10907468" cy="214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4">
                  <a:extLst>
                    <a:ext uri="{9D8B030D-6E8A-4147-A177-3AD203B41FA5}">
                      <a16:colId xmlns:a16="http://schemas.microsoft.com/office/drawing/2014/main" val="219421278"/>
                    </a:ext>
                  </a:extLst>
                </a:gridCol>
                <a:gridCol w="1050725">
                  <a:extLst>
                    <a:ext uri="{9D8B030D-6E8A-4147-A177-3AD203B41FA5}">
                      <a16:colId xmlns:a16="http://schemas.microsoft.com/office/drawing/2014/main" val="2580344113"/>
                    </a:ext>
                  </a:extLst>
                </a:gridCol>
                <a:gridCol w="1049486">
                  <a:extLst>
                    <a:ext uri="{9D8B030D-6E8A-4147-A177-3AD203B41FA5}">
                      <a16:colId xmlns:a16="http://schemas.microsoft.com/office/drawing/2014/main" val="894748434"/>
                    </a:ext>
                  </a:extLst>
                </a:gridCol>
                <a:gridCol w="1050725">
                  <a:extLst>
                    <a:ext uri="{9D8B030D-6E8A-4147-A177-3AD203B41FA5}">
                      <a16:colId xmlns:a16="http://schemas.microsoft.com/office/drawing/2014/main" val="3913344604"/>
                    </a:ext>
                  </a:extLst>
                </a:gridCol>
                <a:gridCol w="1050725">
                  <a:extLst>
                    <a:ext uri="{9D8B030D-6E8A-4147-A177-3AD203B41FA5}">
                      <a16:colId xmlns:a16="http://schemas.microsoft.com/office/drawing/2014/main" val="3495719841"/>
                    </a:ext>
                  </a:extLst>
                </a:gridCol>
                <a:gridCol w="1051964">
                  <a:extLst>
                    <a:ext uri="{9D8B030D-6E8A-4147-A177-3AD203B41FA5}">
                      <a16:colId xmlns:a16="http://schemas.microsoft.com/office/drawing/2014/main" val="2281781459"/>
                    </a:ext>
                  </a:extLst>
                </a:gridCol>
                <a:gridCol w="1050725">
                  <a:extLst>
                    <a:ext uri="{9D8B030D-6E8A-4147-A177-3AD203B41FA5}">
                      <a16:colId xmlns:a16="http://schemas.microsoft.com/office/drawing/2014/main" val="1292469809"/>
                    </a:ext>
                  </a:extLst>
                </a:gridCol>
                <a:gridCol w="1050725">
                  <a:extLst>
                    <a:ext uri="{9D8B030D-6E8A-4147-A177-3AD203B41FA5}">
                      <a16:colId xmlns:a16="http://schemas.microsoft.com/office/drawing/2014/main" val="504698793"/>
                    </a:ext>
                  </a:extLst>
                </a:gridCol>
                <a:gridCol w="1051964">
                  <a:extLst>
                    <a:ext uri="{9D8B030D-6E8A-4147-A177-3AD203B41FA5}">
                      <a16:colId xmlns:a16="http://schemas.microsoft.com/office/drawing/2014/main" val="1240294204"/>
                    </a:ext>
                  </a:extLst>
                </a:gridCol>
                <a:gridCol w="1050725">
                  <a:extLst>
                    <a:ext uri="{9D8B030D-6E8A-4147-A177-3AD203B41FA5}">
                      <a16:colId xmlns:a16="http://schemas.microsoft.com/office/drawing/2014/main" val="2913457493"/>
                    </a:ext>
                  </a:extLst>
                </a:gridCol>
              </a:tblGrid>
              <a:tr h="4924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07211451"/>
                  </a:ext>
                </a:extLst>
              </a:tr>
              <a:tr h="49245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0.85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0.72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0.76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51444620"/>
                  </a:ext>
                </a:extLst>
              </a:tr>
              <a:tr h="51590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0.71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0.61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525083687"/>
                  </a:ext>
                </a:extLst>
              </a:tr>
              <a:tr h="51590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Silhouette</a:t>
                      </a:r>
                      <a:endParaRPr lang="en-US" b="0"/>
                    </a:p>
                    <a:p>
                      <a:pPr lvl="0">
                        <a:buNone/>
                      </a:pPr>
                      <a:endParaRPr lang="en-US" sz="1800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0.58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0.41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005810134"/>
                  </a:ext>
                </a:extLst>
              </a:tr>
            </a:tbl>
          </a:graphicData>
        </a:graphic>
      </p:graphicFrame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FCF73D-B8EE-47B4-B029-2E25D793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3505617"/>
            <a:ext cx="4384430" cy="325622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B669EC-93AD-4C62-82A8-396BB37FA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26599"/>
              </p:ext>
            </p:extLst>
          </p:nvPr>
        </p:nvGraphicFramePr>
        <p:xfrm>
          <a:off x="5441461" y="4718538"/>
          <a:ext cx="51620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64">
                  <a:extLst>
                    <a:ext uri="{9D8B030D-6E8A-4147-A177-3AD203B41FA5}">
                      <a16:colId xmlns:a16="http://schemas.microsoft.com/office/drawing/2014/main" val="3977646821"/>
                    </a:ext>
                  </a:extLst>
                </a:gridCol>
                <a:gridCol w="958542">
                  <a:extLst>
                    <a:ext uri="{9D8B030D-6E8A-4147-A177-3AD203B41FA5}">
                      <a16:colId xmlns:a16="http://schemas.microsoft.com/office/drawing/2014/main" val="2282178640"/>
                    </a:ext>
                  </a:extLst>
                </a:gridCol>
                <a:gridCol w="1099242">
                  <a:extLst>
                    <a:ext uri="{9D8B030D-6E8A-4147-A177-3AD203B41FA5}">
                      <a16:colId xmlns:a16="http://schemas.microsoft.com/office/drawing/2014/main" val="83165517"/>
                    </a:ext>
                  </a:extLst>
                </a:gridCol>
                <a:gridCol w="1204771">
                  <a:extLst>
                    <a:ext uri="{9D8B030D-6E8A-4147-A177-3AD203B41FA5}">
                      <a16:colId xmlns:a16="http://schemas.microsoft.com/office/drawing/2014/main" val="892320946"/>
                    </a:ext>
                  </a:extLst>
                </a:gridCol>
                <a:gridCol w="993714">
                  <a:extLst>
                    <a:ext uri="{9D8B030D-6E8A-4147-A177-3AD203B41FA5}">
                      <a16:colId xmlns:a16="http://schemas.microsoft.com/office/drawing/2014/main" val="3928126082"/>
                    </a:ext>
                  </a:extLst>
                </a:gridCol>
              </a:tblGrid>
              <a:tr h="522952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C​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0​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1​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2​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3​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3369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4​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5568​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24840​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14023​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dirty="0">
                          <a:effectLst/>
                        </a:rPr>
                        <a:t>8982​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35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4AA480-BEA6-4DEC-9758-D2C150981637}"/>
              </a:ext>
            </a:extLst>
          </p:cNvPr>
          <p:cNvSpPr txBox="1"/>
          <p:nvPr/>
        </p:nvSpPr>
        <p:spPr>
          <a:xfrm>
            <a:off x="5212862" y="4343400"/>
            <a:ext cx="414996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Number of data points in each cluster: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0A4BA-5AE6-4C8F-9088-81279C8135FD}"/>
              </a:ext>
            </a:extLst>
          </p:cNvPr>
          <p:cNvSpPr txBox="1"/>
          <p:nvPr/>
        </p:nvSpPr>
        <p:spPr>
          <a:xfrm>
            <a:off x="279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Scatter Plot: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5B78-EB4C-4847-AD42-91E138C8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794"/>
          </a:xfrm>
        </p:spPr>
        <p:txBody>
          <a:bodyPr/>
          <a:lstStyle/>
          <a:p>
            <a:r>
              <a:rPr lang="en-US" sz="2800" b="1" dirty="0">
                <a:cs typeface="Calibri Light"/>
              </a:rPr>
              <a:t>Time Comparison Between K-means and Hierarchical Clustering</a:t>
            </a:r>
            <a:endParaRPr lang="en-US" sz="28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0DD09A-E0F0-4AE9-92E5-A7886CADC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455422"/>
              </p:ext>
            </p:extLst>
          </p:nvPr>
        </p:nvGraphicFramePr>
        <p:xfrm>
          <a:off x="838200" y="1825625"/>
          <a:ext cx="10515598" cy="179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414">
                  <a:extLst>
                    <a:ext uri="{9D8B030D-6E8A-4147-A177-3AD203B41FA5}">
                      <a16:colId xmlns:a16="http://schemas.microsoft.com/office/drawing/2014/main" val="2915118513"/>
                    </a:ext>
                  </a:extLst>
                </a:gridCol>
                <a:gridCol w="2686805">
                  <a:extLst>
                    <a:ext uri="{9D8B030D-6E8A-4147-A177-3AD203B41FA5}">
                      <a16:colId xmlns:a16="http://schemas.microsoft.com/office/drawing/2014/main" val="3527033027"/>
                    </a:ext>
                  </a:extLst>
                </a:gridCol>
                <a:gridCol w="3721379">
                  <a:extLst>
                    <a:ext uri="{9D8B030D-6E8A-4147-A177-3AD203B41FA5}">
                      <a16:colId xmlns:a16="http://schemas.microsoft.com/office/drawing/2014/main" val="3110480706"/>
                    </a:ext>
                  </a:extLst>
                </a:gridCol>
              </a:tblGrid>
              <a:tr h="898001">
                <a:tc>
                  <a:txBody>
                    <a:bodyPr/>
                    <a:lstStyle/>
                    <a:p>
                      <a:endParaRPr lang="en-US" sz="28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K-means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Hierarchical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125189"/>
                  </a:ext>
                </a:extLst>
              </a:tr>
              <a:tr h="898001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Time taken(seconds)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47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248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724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64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C783-8F22-48AC-8A93-11D1E6D4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31" y="81817"/>
            <a:ext cx="10515600" cy="38771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cs typeface="Calibri Light"/>
              </a:rPr>
              <a:t>RSSI READINGS WITH K-MEANS</a:t>
            </a:r>
            <a:endParaRPr lang="en-US" sz="2800" b="1" dirty="0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081B90B-C77D-4406-80CB-44999104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812" y="2271286"/>
            <a:ext cx="6405684" cy="3596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45F43C-C382-4C85-A054-8F8639D3FA7E}"/>
              </a:ext>
            </a:extLst>
          </p:cNvPr>
          <p:cNvSpPr txBox="1"/>
          <p:nvPr/>
        </p:nvSpPr>
        <p:spPr>
          <a:xfrm>
            <a:off x="4978400" y="18620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Elbow Method: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04DA3-41E1-485C-A7FF-154858D1E954}"/>
              </a:ext>
            </a:extLst>
          </p:cNvPr>
          <p:cNvSpPr txBox="1"/>
          <p:nvPr/>
        </p:nvSpPr>
        <p:spPr>
          <a:xfrm>
            <a:off x="5183554" y="4519246"/>
            <a:ext cx="411089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12DD7-74D8-4C9A-B86B-4A31D880510E}"/>
              </a:ext>
            </a:extLst>
          </p:cNvPr>
          <p:cNvSpPr txBox="1"/>
          <p:nvPr/>
        </p:nvSpPr>
        <p:spPr>
          <a:xfrm>
            <a:off x="250092" y="36400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>
              <a:cs typeface="Calibri"/>
            </a:endParaRPr>
          </a:p>
        </p:txBody>
      </p:sp>
      <p:pic>
        <p:nvPicPr>
          <p:cNvPr id="17" name="Picture 17" descr="A close up of a map&#10;&#10;Description generated with high confidence">
            <a:extLst>
              <a:ext uri="{FF2B5EF4-FFF2-40B4-BE49-F238E27FC236}">
                <a16:creationId xmlns:a16="http://schemas.microsoft.com/office/drawing/2014/main" id="{AAB55B8B-017D-4575-8189-EBCADCC1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8" y="580898"/>
            <a:ext cx="4960814" cy="31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1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ANALYSIS ON  K-MEANS AND HIERARCHICAL CLUSTERING </vt:lpstr>
      <vt:lpstr>DATASETS : </vt:lpstr>
      <vt:lpstr>Methods Used:</vt:lpstr>
      <vt:lpstr>KEGG METABOLIC DATASET WITH K-MEANS</vt:lpstr>
      <vt:lpstr>Indexes:</vt:lpstr>
      <vt:lpstr>KEGG METABOLIC DATASET WITH HIERARCHICAL CLUSTERING</vt:lpstr>
      <vt:lpstr>Indexes:</vt:lpstr>
      <vt:lpstr>Time Comparison Between K-means and Hierarchical Clustering</vt:lpstr>
      <vt:lpstr>RSSI READINGS WITH K-MEANS</vt:lpstr>
      <vt:lpstr>Indexes:</vt:lpstr>
      <vt:lpstr>RSSI READINGS WITH K-MEANS</vt:lpstr>
      <vt:lpstr>Indexes:</vt:lpstr>
      <vt:lpstr>Time Comparison Between K-means and Hierarchical Clustering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659</cp:revision>
  <dcterms:created xsi:type="dcterms:W3CDTF">2013-07-15T20:26:40Z</dcterms:created>
  <dcterms:modified xsi:type="dcterms:W3CDTF">2018-10-22T14:47:54Z</dcterms:modified>
</cp:coreProperties>
</file>