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97" r:id="rId4"/>
    <p:sldId id="300" r:id="rId5"/>
    <p:sldId id="307" r:id="rId6"/>
    <p:sldId id="309" r:id="rId7"/>
    <p:sldId id="310" r:id="rId8"/>
    <p:sldId id="311" r:id="rId9"/>
    <p:sldId id="312" r:id="rId10"/>
    <p:sldId id="308" r:id="rId11"/>
    <p:sldId id="284" r:id="rId12"/>
    <p:sldId id="283" r:id="rId13"/>
    <p:sldId id="299" r:id="rId14"/>
    <p:sldId id="306"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F7AD-09D8-6649-E54B-0E8A47068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8F2BE2-AF34-32F0-AD74-F6543F456E7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FC50B-2576-C6BA-509B-20EB6FC7F6A9}"/>
              </a:ext>
            </a:extLst>
          </p:cNvPr>
          <p:cNvSpPr>
            <a:spLocks noGrp="1"/>
          </p:cNvSpPr>
          <p:nvPr>
            <p:ph type="dt" sz="half" idx="10"/>
          </p:nvPr>
        </p:nvSpPr>
        <p:spPr/>
        <p:txBody>
          <a:bodyPr/>
          <a:lstStyle/>
          <a:p>
            <a:fld id="{6A9AD83A-01C5-4371-AC94-AC2600377E6D}" type="datetime1">
              <a:rPr lang="en-IN" smtClean="0"/>
              <a:t>22-04-2024</a:t>
            </a:fld>
            <a:endParaRPr lang="en-IN" dirty="0"/>
          </a:p>
        </p:txBody>
      </p:sp>
      <p:sp>
        <p:nvSpPr>
          <p:cNvPr id="5" name="Footer Placeholder 4">
            <a:extLst>
              <a:ext uri="{FF2B5EF4-FFF2-40B4-BE49-F238E27FC236}">
                <a16:creationId xmlns:a16="http://schemas.microsoft.com/office/drawing/2014/main" id="{980A824B-221F-5397-BDD0-026952C81A0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8AFD8A4-4312-908B-57C0-E8CDAD0C6735}"/>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231415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95AF-F988-477C-B2F6-289F255567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478C58-6B4A-57B3-0305-30657F2FB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DD585-2F88-99E6-A28B-68D7E469E3A1}"/>
              </a:ext>
            </a:extLst>
          </p:cNvPr>
          <p:cNvSpPr>
            <a:spLocks noGrp="1"/>
          </p:cNvSpPr>
          <p:nvPr>
            <p:ph type="dt" sz="half" idx="10"/>
          </p:nvPr>
        </p:nvSpPr>
        <p:spPr/>
        <p:txBody>
          <a:bodyPr/>
          <a:lstStyle/>
          <a:p>
            <a:fld id="{03C0B310-8AA8-45F2-9614-6D590151C25C}" type="datetime1">
              <a:rPr lang="en-IN" smtClean="0"/>
              <a:t>22-04-2024</a:t>
            </a:fld>
            <a:endParaRPr lang="en-IN" dirty="0"/>
          </a:p>
        </p:txBody>
      </p:sp>
      <p:sp>
        <p:nvSpPr>
          <p:cNvPr id="5" name="Footer Placeholder 4">
            <a:extLst>
              <a:ext uri="{FF2B5EF4-FFF2-40B4-BE49-F238E27FC236}">
                <a16:creationId xmlns:a16="http://schemas.microsoft.com/office/drawing/2014/main" id="{EBA6AE23-145A-A8C4-2D84-485ECF13A2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C386F9E-EE23-FE0C-61AE-BE948A70ACEB}"/>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96556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53D57-F737-95BB-FDB1-618C28ABA831}"/>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AECFDF-CF84-1103-165D-4A319E241EDD}"/>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30005-02C0-4BDF-950A-2D7844A1823A}"/>
              </a:ext>
            </a:extLst>
          </p:cNvPr>
          <p:cNvSpPr>
            <a:spLocks noGrp="1"/>
          </p:cNvSpPr>
          <p:nvPr>
            <p:ph type="dt" sz="half" idx="10"/>
          </p:nvPr>
        </p:nvSpPr>
        <p:spPr/>
        <p:txBody>
          <a:bodyPr/>
          <a:lstStyle/>
          <a:p>
            <a:fld id="{D5121895-8C08-402E-8288-0C5DA5366FFA}" type="datetime1">
              <a:rPr lang="en-IN" smtClean="0"/>
              <a:t>22-04-2024</a:t>
            </a:fld>
            <a:endParaRPr lang="en-IN" dirty="0"/>
          </a:p>
        </p:txBody>
      </p:sp>
      <p:sp>
        <p:nvSpPr>
          <p:cNvPr id="5" name="Footer Placeholder 4">
            <a:extLst>
              <a:ext uri="{FF2B5EF4-FFF2-40B4-BE49-F238E27FC236}">
                <a16:creationId xmlns:a16="http://schemas.microsoft.com/office/drawing/2014/main" id="{D72D07A2-64DC-4087-8887-EC81B2B8523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1073DE-ACEF-9DD2-3DCE-28A2ADE3C4D6}"/>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187141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80DE-823E-D247-7F4A-2224AC578A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B27A40-8E02-2496-9F03-D01CBE42A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347B8E-C64C-FE5D-013C-7F3999BC1669}"/>
              </a:ext>
            </a:extLst>
          </p:cNvPr>
          <p:cNvSpPr>
            <a:spLocks noGrp="1"/>
          </p:cNvSpPr>
          <p:nvPr>
            <p:ph type="dt" sz="half" idx="10"/>
          </p:nvPr>
        </p:nvSpPr>
        <p:spPr/>
        <p:txBody>
          <a:bodyPr/>
          <a:lstStyle/>
          <a:p>
            <a:fld id="{A4DD0801-FC99-4177-8D0E-C53D062034C7}" type="datetime1">
              <a:rPr lang="en-IN" smtClean="0"/>
              <a:t>22-04-2024</a:t>
            </a:fld>
            <a:endParaRPr lang="en-IN" dirty="0"/>
          </a:p>
        </p:txBody>
      </p:sp>
      <p:sp>
        <p:nvSpPr>
          <p:cNvPr id="5" name="Footer Placeholder 4">
            <a:extLst>
              <a:ext uri="{FF2B5EF4-FFF2-40B4-BE49-F238E27FC236}">
                <a16:creationId xmlns:a16="http://schemas.microsoft.com/office/drawing/2014/main" id="{F5B3A297-43E0-8010-68A7-8CE56E3E9EB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FA1BB67-74C0-394D-8457-41B089B21B2F}"/>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184057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A1E8-DDE9-A29B-57F8-0A39CA0AB68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9FF4BA-068C-E9E3-1682-57E99DE098F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C0516-DE5B-0D84-80E2-5235E486AC9D}"/>
              </a:ext>
            </a:extLst>
          </p:cNvPr>
          <p:cNvSpPr>
            <a:spLocks noGrp="1"/>
          </p:cNvSpPr>
          <p:nvPr>
            <p:ph type="dt" sz="half" idx="10"/>
          </p:nvPr>
        </p:nvSpPr>
        <p:spPr/>
        <p:txBody>
          <a:bodyPr/>
          <a:lstStyle/>
          <a:p>
            <a:fld id="{02C0A838-95AB-4E44-98E6-EE1D6562A03E}" type="datetime1">
              <a:rPr lang="en-IN" smtClean="0"/>
              <a:t>22-04-2024</a:t>
            </a:fld>
            <a:endParaRPr lang="en-IN" dirty="0"/>
          </a:p>
        </p:txBody>
      </p:sp>
      <p:sp>
        <p:nvSpPr>
          <p:cNvPr id="5" name="Footer Placeholder 4">
            <a:extLst>
              <a:ext uri="{FF2B5EF4-FFF2-40B4-BE49-F238E27FC236}">
                <a16:creationId xmlns:a16="http://schemas.microsoft.com/office/drawing/2014/main" id="{3BAB22B1-ED49-B621-2806-8F0362FDA13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EC3F543-2386-0BCF-3887-2307C176E677}"/>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427329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0679-061E-41BF-D9AD-796635C9E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A8F023-2664-174F-702B-2F1D0FBFC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4D4EA3-7737-BC37-C1FD-3A8032DE9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0531DF-078D-7E6D-06D6-E7D0F089CF6F}"/>
              </a:ext>
            </a:extLst>
          </p:cNvPr>
          <p:cNvSpPr>
            <a:spLocks noGrp="1"/>
          </p:cNvSpPr>
          <p:nvPr>
            <p:ph type="dt" sz="half" idx="10"/>
          </p:nvPr>
        </p:nvSpPr>
        <p:spPr/>
        <p:txBody>
          <a:bodyPr/>
          <a:lstStyle/>
          <a:p>
            <a:fld id="{7E29920F-C663-4C4A-A3D2-4507B0E8B8CD}" type="datetime1">
              <a:rPr lang="en-IN" smtClean="0"/>
              <a:t>22-04-2024</a:t>
            </a:fld>
            <a:endParaRPr lang="en-IN" dirty="0"/>
          </a:p>
        </p:txBody>
      </p:sp>
      <p:sp>
        <p:nvSpPr>
          <p:cNvPr id="6" name="Footer Placeholder 5">
            <a:extLst>
              <a:ext uri="{FF2B5EF4-FFF2-40B4-BE49-F238E27FC236}">
                <a16:creationId xmlns:a16="http://schemas.microsoft.com/office/drawing/2014/main" id="{E0E496BF-72DB-2B40-2484-08453EB6936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8BA42A-28E2-7540-0141-F6AB730B1116}"/>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285467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47BA-107B-4D0D-F3F8-9FF6EAB1BFCC}"/>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02A0CD-64D3-953F-93B4-D805C0DADDD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40006-9E78-6164-2B52-56917FD3DCB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AB09FB-A9AD-5215-6A53-38A0C4157E0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222D2-434D-F25F-0A61-65430A71420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DBAA8C-202F-F92B-9A55-5D697C43EB9F}"/>
              </a:ext>
            </a:extLst>
          </p:cNvPr>
          <p:cNvSpPr>
            <a:spLocks noGrp="1"/>
          </p:cNvSpPr>
          <p:nvPr>
            <p:ph type="dt" sz="half" idx="10"/>
          </p:nvPr>
        </p:nvSpPr>
        <p:spPr/>
        <p:txBody>
          <a:bodyPr/>
          <a:lstStyle/>
          <a:p>
            <a:fld id="{F2976575-A51A-49E3-A41F-D28A98C6D8AD}" type="datetime1">
              <a:rPr lang="en-IN" smtClean="0"/>
              <a:t>22-04-2024</a:t>
            </a:fld>
            <a:endParaRPr lang="en-IN" dirty="0"/>
          </a:p>
        </p:txBody>
      </p:sp>
      <p:sp>
        <p:nvSpPr>
          <p:cNvPr id="8" name="Footer Placeholder 7">
            <a:extLst>
              <a:ext uri="{FF2B5EF4-FFF2-40B4-BE49-F238E27FC236}">
                <a16:creationId xmlns:a16="http://schemas.microsoft.com/office/drawing/2014/main" id="{653FCC83-251F-A067-016E-95E70EC723F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E01C95B-21AD-0F38-0023-35B8E0E54015}"/>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107748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6B24-9B67-27F6-5629-083A147C3E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E12D42-87C1-3983-AA87-91A7E80D1DEB}"/>
              </a:ext>
            </a:extLst>
          </p:cNvPr>
          <p:cNvSpPr>
            <a:spLocks noGrp="1"/>
          </p:cNvSpPr>
          <p:nvPr>
            <p:ph type="dt" sz="half" idx="10"/>
          </p:nvPr>
        </p:nvSpPr>
        <p:spPr/>
        <p:txBody>
          <a:bodyPr/>
          <a:lstStyle/>
          <a:p>
            <a:fld id="{CFA4A2B2-115A-4602-ACF7-356379875E4A}" type="datetime1">
              <a:rPr lang="en-IN" smtClean="0"/>
              <a:t>22-04-2024</a:t>
            </a:fld>
            <a:endParaRPr lang="en-IN" dirty="0"/>
          </a:p>
        </p:txBody>
      </p:sp>
      <p:sp>
        <p:nvSpPr>
          <p:cNvPr id="4" name="Footer Placeholder 3">
            <a:extLst>
              <a:ext uri="{FF2B5EF4-FFF2-40B4-BE49-F238E27FC236}">
                <a16:creationId xmlns:a16="http://schemas.microsoft.com/office/drawing/2014/main" id="{3C1E1646-45C8-EFC3-7305-2878E5AEC0E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0DAAB07-8081-15A5-DF26-709DF706B23A}"/>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139790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4CD40-240F-99AF-FFA6-79395349361E}"/>
              </a:ext>
            </a:extLst>
          </p:cNvPr>
          <p:cNvSpPr>
            <a:spLocks noGrp="1"/>
          </p:cNvSpPr>
          <p:nvPr>
            <p:ph type="dt" sz="half" idx="10"/>
          </p:nvPr>
        </p:nvSpPr>
        <p:spPr/>
        <p:txBody>
          <a:bodyPr/>
          <a:lstStyle/>
          <a:p>
            <a:fld id="{350AF262-C28C-4F34-A6BC-1932DE557D8C}" type="datetime1">
              <a:rPr lang="en-IN" smtClean="0"/>
              <a:t>22-04-2024</a:t>
            </a:fld>
            <a:endParaRPr lang="en-IN" dirty="0"/>
          </a:p>
        </p:txBody>
      </p:sp>
      <p:sp>
        <p:nvSpPr>
          <p:cNvPr id="3" name="Footer Placeholder 2">
            <a:extLst>
              <a:ext uri="{FF2B5EF4-FFF2-40B4-BE49-F238E27FC236}">
                <a16:creationId xmlns:a16="http://schemas.microsoft.com/office/drawing/2014/main" id="{88DA31FF-A204-1C6A-6668-186731C8ABF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D530F36-DD88-039C-2CFD-709DCF8B3E6A}"/>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49821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66E8-0A11-425A-5BE5-E98E2FED5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40E302-51DE-188E-1911-859C17D858A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4B60C5-44EF-E616-9323-DEAEC34F77F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4A3C4-AD58-093D-C8ED-54DF2E06D4F9}"/>
              </a:ext>
            </a:extLst>
          </p:cNvPr>
          <p:cNvSpPr>
            <a:spLocks noGrp="1"/>
          </p:cNvSpPr>
          <p:nvPr>
            <p:ph type="dt" sz="half" idx="10"/>
          </p:nvPr>
        </p:nvSpPr>
        <p:spPr/>
        <p:txBody>
          <a:bodyPr/>
          <a:lstStyle/>
          <a:p>
            <a:fld id="{4816ECC5-96AF-43A8-BD4D-5CA133A0D1CE}" type="datetime1">
              <a:rPr lang="en-IN" smtClean="0"/>
              <a:t>22-04-2024</a:t>
            </a:fld>
            <a:endParaRPr lang="en-IN" dirty="0"/>
          </a:p>
        </p:txBody>
      </p:sp>
      <p:sp>
        <p:nvSpPr>
          <p:cNvPr id="6" name="Footer Placeholder 5">
            <a:extLst>
              <a:ext uri="{FF2B5EF4-FFF2-40B4-BE49-F238E27FC236}">
                <a16:creationId xmlns:a16="http://schemas.microsoft.com/office/drawing/2014/main" id="{17CF99AE-E97A-783B-0871-B0DB65A2A72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9790B04-A569-535B-A2A6-134FA1E41974}"/>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62947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8F20-34AC-FEC4-49A3-488AFA54A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C40229-D412-1636-5B84-075233BA9BCD}"/>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430FA243-5D26-02CC-1637-A1208273DC9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752A7-A687-2E0A-AD47-89B8378DC066}"/>
              </a:ext>
            </a:extLst>
          </p:cNvPr>
          <p:cNvSpPr>
            <a:spLocks noGrp="1"/>
          </p:cNvSpPr>
          <p:nvPr>
            <p:ph type="dt" sz="half" idx="10"/>
          </p:nvPr>
        </p:nvSpPr>
        <p:spPr/>
        <p:txBody>
          <a:bodyPr/>
          <a:lstStyle/>
          <a:p>
            <a:fld id="{750B93A8-8157-41E4-8E36-92B9ECDD7993}" type="datetime1">
              <a:rPr lang="en-IN" smtClean="0"/>
              <a:t>22-04-2024</a:t>
            </a:fld>
            <a:endParaRPr lang="en-IN" dirty="0"/>
          </a:p>
        </p:txBody>
      </p:sp>
      <p:sp>
        <p:nvSpPr>
          <p:cNvPr id="6" name="Footer Placeholder 5">
            <a:extLst>
              <a:ext uri="{FF2B5EF4-FFF2-40B4-BE49-F238E27FC236}">
                <a16:creationId xmlns:a16="http://schemas.microsoft.com/office/drawing/2014/main" id="{DA4508BD-96D1-EAC4-EF2D-F2E13BB3EF2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517B2DB-B301-092D-86EA-8DF150979C26}"/>
              </a:ext>
            </a:extLst>
          </p:cNvPr>
          <p:cNvSpPr>
            <a:spLocks noGrp="1"/>
          </p:cNvSpPr>
          <p:nvPr>
            <p:ph type="sldNum" sz="quarter" idx="12"/>
          </p:nvPr>
        </p:nvSpPr>
        <p:spPr/>
        <p:txBody>
          <a:bodyPr/>
          <a:lstStyle/>
          <a:p>
            <a:fld id="{1E745F82-24D5-4EB3-AAAB-013FC79BF129}" type="slidenum">
              <a:rPr lang="en-IN" smtClean="0"/>
              <a:t>‹#›</a:t>
            </a:fld>
            <a:endParaRPr lang="en-IN" dirty="0"/>
          </a:p>
        </p:txBody>
      </p:sp>
    </p:spTree>
    <p:extLst>
      <p:ext uri="{BB962C8B-B14F-4D97-AF65-F5344CB8AC3E}">
        <p14:creationId xmlns:p14="http://schemas.microsoft.com/office/powerpoint/2010/main" val="411478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9DD8A-E831-DADA-2EDD-B46BE3D7E5F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32C8E7-4005-4BA4-FFD0-B168142A7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5C502-600F-33AC-C995-0B689D9C054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77582-79D9-41D9-8136-9CBDC94B038D}" type="datetime1">
              <a:rPr lang="en-IN" smtClean="0"/>
              <a:t>22-04-2024</a:t>
            </a:fld>
            <a:endParaRPr lang="en-IN" dirty="0"/>
          </a:p>
        </p:txBody>
      </p:sp>
      <p:sp>
        <p:nvSpPr>
          <p:cNvPr id="5" name="Footer Placeholder 4">
            <a:extLst>
              <a:ext uri="{FF2B5EF4-FFF2-40B4-BE49-F238E27FC236}">
                <a16:creationId xmlns:a16="http://schemas.microsoft.com/office/drawing/2014/main" id="{60E16941-E5A8-F8E7-5AEF-47C1E512479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7FD7B36-506C-A1BF-586C-832649A04A8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45F82-24D5-4EB3-AAAB-013FC79BF129}" type="slidenum">
              <a:rPr lang="en-IN" smtClean="0"/>
              <a:t>‹#›</a:t>
            </a:fld>
            <a:endParaRPr lang="en-IN" dirty="0"/>
          </a:p>
        </p:txBody>
      </p:sp>
    </p:spTree>
    <p:extLst>
      <p:ext uri="{BB962C8B-B14F-4D97-AF65-F5344CB8AC3E}">
        <p14:creationId xmlns:p14="http://schemas.microsoft.com/office/powerpoint/2010/main" val="3094441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IJCRT2402540(RP).pdf"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1183341" y="1434354"/>
            <a:ext cx="10589949" cy="1803674"/>
          </a:xfrm>
        </p:spPr>
        <p:txBody>
          <a:bodyPr>
            <a:normAutofit fontScale="90000"/>
          </a:bodyPr>
          <a:lstStyle/>
          <a:p>
            <a:br>
              <a:rPr lang="en-IN" sz="4000" b="1" dirty="0"/>
            </a:br>
            <a:br>
              <a:rPr lang="en-IN" sz="4000" b="1" dirty="0"/>
            </a:br>
            <a:br>
              <a:rPr lang="en-IN" sz="4000" b="1" dirty="0"/>
            </a:br>
            <a:br>
              <a:rPr lang="en-IN" sz="4000" b="1" dirty="0"/>
            </a:br>
            <a:r>
              <a:rPr lang="en-IN" sz="4900" b="1" dirty="0">
                <a:solidFill>
                  <a:srgbClr val="FF0000"/>
                </a:solidFill>
                <a:latin typeface="+mn-lt"/>
              </a:rPr>
              <a:t>Natural Language SQL Query Agent</a:t>
            </a:r>
            <a:br>
              <a:rPr lang="en-IN" sz="4000" b="1" dirty="0"/>
            </a:br>
            <a:br>
              <a:rPr lang="en-IN" sz="4000" b="1" dirty="0"/>
            </a:br>
            <a:r>
              <a:rPr lang="en-IN" sz="2700" b="1" dirty="0">
                <a:solidFill>
                  <a:srgbClr val="00B0F0"/>
                </a:solidFill>
              </a:rPr>
              <a:t>-</a:t>
            </a:r>
            <a:r>
              <a:rPr lang="en-IN" sz="2700" b="1" dirty="0">
                <a:solidFill>
                  <a:srgbClr val="00B0F0"/>
                </a:solidFill>
                <a:latin typeface="+mn-lt"/>
              </a:rPr>
              <a:t>Dr . Ch Mallikarjuna Rao ,Professor of CSE Dept</a:t>
            </a:r>
          </a:p>
        </p:txBody>
      </p:sp>
      <p:sp>
        <p:nvSpPr>
          <p:cNvPr id="3" name="Subtitle 2">
            <a:extLst>
              <a:ext uri="{FF2B5EF4-FFF2-40B4-BE49-F238E27FC236}">
                <a16:creationId xmlns:a16="http://schemas.microsoft.com/office/drawing/2014/main" id="{3F82731C-96D6-7BB3-80EF-9232ABC94EBB}"/>
              </a:ext>
            </a:extLst>
          </p:cNvPr>
          <p:cNvSpPr>
            <a:spLocks noGrp="1"/>
          </p:cNvSpPr>
          <p:nvPr>
            <p:ph type="subTitle" idx="1"/>
          </p:nvPr>
        </p:nvSpPr>
        <p:spPr>
          <a:xfrm>
            <a:off x="5458408" y="3702424"/>
            <a:ext cx="6196114" cy="1989249"/>
          </a:xfrm>
        </p:spPr>
        <p:txBody>
          <a:bodyPr>
            <a:normAutofit/>
          </a:bodyPr>
          <a:lstStyle/>
          <a:p>
            <a:pPr lvl="1" algn="just"/>
            <a:endParaRPr lang="en-IN" dirty="0"/>
          </a:p>
          <a:p>
            <a:pPr lvl="1" algn="just"/>
            <a:r>
              <a:rPr lang="en-IN" dirty="0">
                <a:latin typeface="Times New Roman" panose="02020603050405020304" pitchFamily="18" charset="0"/>
                <a:cs typeface="Times New Roman" panose="02020603050405020304" pitchFamily="18" charset="0"/>
              </a:rPr>
              <a:t>      Prathivada Chakradhar           -20241A05M4</a:t>
            </a:r>
          </a:p>
          <a:p>
            <a:pPr lvl="1" algn="just"/>
            <a:r>
              <a:rPr lang="en-IN" dirty="0">
                <a:latin typeface="Times New Roman" panose="02020603050405020304" pitchFamily="18" charset="0"/>
                <a:cs typeface="Times New Roman" panose="02020603050405020304" pitchFamily="18" charset="0"/>
              </a:rPr>
              <a:t>      Reddybattula Sravan Reddy   -20241A05M8</a:t>
            </a:r>
          </a:p>
          <a:p>
            <a:pPr lvl="1" algn="just"/>
            <a:r>
              <a:rPr lang="en-IN" dirty="0">
                <a:latin typeface="Times New Roman" panose="02020603050405020304" pitchFamily="18" charset="0"/>
                <a:cs typeface="Times New Roman" panose="02020603050405020304" pitchFamily="18" charset="0"/>
              </a:rPr>
              <a:t>      Prathapani Abhinay                -20241A05M3</a:t>
            </a:r>
          </a:p>
          <a:p>
            <a:pPr lvl="1" algn="just"/>
            <a:r>
              <a:rPr lang="en-IN" sz="2000" dirty="0">
                <a:latin typeface="Times New Roman" panose="02020603050405020304" pitchFamily="18" charset="0"/>
                <a:cs typeface="Times New Roman" panose="02020603050405020304" pitchFamily="18" charset="0"/>
              </a:rPr>
              <a:t>      Sannilla Pavan Kumar            -20241A05N1</a:t>
            </a:r>
          </a:p>
          <a:p>
            <a:pPr marL="342891" indent="-342891" algn="l">
              <a:buFontTx/>
              <a:buChar char="-"/>
            </a:pPr>
            <a:endParaRPr lang="en-IN" dirty="0"/>
          </a:p>
          <a:p>
            <a:endParaRPr lang="en-IN" dirty="0"/>
          </a:p>
          <a:p>
            <a:pPr marL="342891" indent="-342891">
              <a:buFontTx/>
              <a:buChar char="-"/>
            </a:pPr>
            <a:endParaRPr lang="en-IN" dirty="0"/>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algn="ctr">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Tree>
    <p:extLst>
      <p:ext uri="{BB962C8B-B14F-4D97-AF65-F5344CB8AC3E}">
        <p14:creationId xmlns:p14="http://schemas.microsoft.com/office/powerpoint/2010/main" val="334434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C52F-18A0-AD6F-91F5-B6CEE8E4012C}"/>
            </a:ext>
          </a:extLst>
        </p:cNvPr>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199796EF-5982-917C-7253-F28088DA1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4056551-2E89-79B2-B476-92B1192AD3F2}"/>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3" name="TextBox 2">
            <a:extLst>
              <a:ext uri="{FF2B5EF4-FFF2-40B4-BE49-F238E27FC236}">
                <a16:creationId xmlns:a16="http://schemas.microsoft.com/office/drawing/2014/main" id="{72054317-972E-8FE7-CE3C-593A5B62D248}"/>
              </a:ext>
            </a:extLst>
          </p:cNvPr>
          <p:cNvSpPr txBox="1"/>
          <p:nvPr/>
        </p:nvSpPr>
        <p:spPr>
          <a:xfrm>
            <a:off x="573741" y="2287584"/>
            <a:ext cx="10897469" cy="95410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Times New Roman" panose="02020603050405020304" pitchFamily="18" charset="0"/>
                <a:cs typeface="Times New Roman" panose="02020603050405020304" pitchFamily="18" charset="0"/>
              </a:rPr>
              <a:t>Review Paper</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paper is entitled as ‘’Review Paper On Text-To-SQL Generation Systems’’ is published on 21</a:t>
            </a:r>
            <a:r>
              <a:rPr kumimoji="0" lang="en-US" sz="18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Feb,2024 in IJCRT.</a:t>
            </a:r>
          </a:p>
        </p:txBody>
      </p:sp>
      <p:sp>
        <p:nvSpPr>
          <p:cNvPr id="2" name="TextBox 1">
            <a:extLst>
              <a:ext uri="{FF2B5EF4-FFF2-40B4-BE49-F238E27FC236}">
                <a16:creationId xmlns:a16="http://schemas.microsoft.com/office/drawing/2014/main" id="{3F0F0F97-B797-B309-02D9-7CE02D2A239B}"/>
              </a:ext>
            </a:extLst>
          </p:cNvPr>
          <p:cNvSpPr txBox="1"/>
          <p:nvPr/>
        </p:nvSpPr>
        <p:spPr>
          <a:xfrm>
            <a:off x="4598894" y="1314880"/>
            <a:ext cx="3397623" cy="584775"/>
          </a:xfrm>
          <a:prstGeom prst="rect">
            <a:avLst/>
          </a:prstGeom>
          <a:noFill/>
        </p:spPr>
        <p:txBody>
          <a:bodyPr wrap="square" rtlCol="0">
            <a:spAutoFit/>
          </a:bodyPr>
          <a:lstStyle/>
          <a:p>
            <a:r>
              <a:rPr lang="en-IN" sz="3200" b="1" dirty="0">
                <a:effectLst/>
                <a:ea typeface="Calibri" panose="020F0502020204030204" pitchFamily="34" charset="0"/>
              </a:rPr>
              <a:t>Publication status</a:t>
            </a:r>
            <a:endParaRPr lang="en-IN" sz="3200" b="1" dirty="0"/>
          </a:p>
        </p:txBody>
      </p:sp>
    </p:spTree>
    <p:extLst>
      <p:ext uri="{BB962C8B-B14F-4D97-AF65-F5344CB8AC3E}">
        <p14:creationId xmlns:p14="http://schemas.microsoft.com/office/powerpoint/2010/main" val="416246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5" name="TextBox 4">
            <a:extLst>
              <a:ext uri="{FF2B5EF4-FFF2-40B4-BE49-F238E27FC236}">
                <a16:creationId xmlns:a16="http://schemas.microsoft.com/office/drawing/2014/main" id="{E50ED3A0-F8B5-16E9-ABC4-9A7CE9C00D55}"/>
              </a:ext>
            </a:extLst>
          </p:cNvPr>
          <p:cNvSpPr txBox="1"/>
          <p:nvPr/>
        </p:nvSpPr>
        <p:spPr>
          <a:xfrm>
            <a:off x="745088" y="1710753"/>
            <a:ext cx="217403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rPr>
              <a:t>Conclusion: </a:t>
            </a:r>
          </a:p>
        </p:txBody>
      </p:sp>
      <p:sp>
        <p:nvSpPr>
          <p:cNvPr id="3" name="TextBox 2">
            <a:extLst>
              <a:ext uri="{FF2B5EF4-FFF2-40B4-BE49-F238E27FC236}">
                <a16:creationId xmlns:a16="http://schemas.microsoft.com/office/drawing/2014/main" id="{BB0654CE-57E9-3449-1F99-3528D3CEF71F}"/>
              </a:ext>
            </a:extLst>
          </p:cNvPr>
          <p:cNvSpPr txBox="1"/>
          <p:nvPr/>
        </p:nvSpPr>
        <p:spPr>
          <a:xfrm>
            <a:off x="745088" y="2465817"/>
            <a:ext cx="11019453" cy="17081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main purpose of the system is facilitating users such as, business analysts, data scientists, decision-makers, and nontechnical users to retrieve and analyze data directly from databases, enabling them to make data-driven decisions in a more efficient manner. The approach establishes a conversational loop, allowing users to iteratively refine their queries based on initial results and retrieve relevant information.</a:t>
            </a:r>
          </a:p>
        </p:txBody>
      </p:sp>
    </p:spTree>
    <p:extLst>
      <p:ext uri="{BB962C8B-B14F-4D97-AF65-F5344CB8AC3E}">
        <p14:creationId xmlns:p14="http://schemas.microsoft.com/office/powerpoint/2010/main" val="9181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algn="ctr">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pic>
        <p:nvPicPr>
          <p:cNvPr id="11" name="Picture 10">
            <a:extLst>
              <a:ext uri="{FF2B5EF4-FFF2-40B4-BE49-F238E27FC236}">
                <a16:creationId xmlns:a16="http://schemas.microsoft.com/office/drawing/2014/main" id="{EC48E992-CB59-A3BA-2EE6-69E435B4D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75" y="2211351"/>
            <a:ext cx="5656730" cy="4350726"/>
          </a:xfrm>
          <a:prstGeom prst="rect">
            <a:avLst/>
          </a:prstGeom>
        </p:spPr>
      </p:pic>
      <p:pic>
        <p:nvPicPr>
          <p:cNvPr id="13" name="Picture 12">
            <a:extLst>
              <a:ext uri="{FF2B5EF4-FFF2-40B4-BE49-F238E27FC236}">
                <a16:creationId xmlns:a16="http://schemas.microsoft.com/office/drawing/2014/main" id="{154D6246-274C-155F-7A98-B0DBC7887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5142" y="2211350"/>
            <a:ext cx="5214834" cy="4350726"/>
          </a:xfrm>
          <a:prstGeom prst="rect">
            <a:avLst/>
          </a:prstGeom>
        </p:spPr>
      </p:pic>
      <p:sp>
        <p:nvSpPr>
          <p:cNvPr id="2" name="TextBox 1">
            <a:extLst>
              <a:ext uri="{FF2B5EF4-FFF2-40B4-BE49-F238E27FC236}">
                <a16:creationId xmlns:a16="http://schemas.microsoft.com/office/drawing/2014/main" id="{4151F2AB-87E9-F46D-B3F6-048823886B04}"/>
              </a:ext>
            </a:extLst>
          </p:cNvPr>
          <p:cNvSpPr txBox="1"/>
          <p:nvPr/>
        </p:nvSpPr>
        <p:spPr>
          <a:xfrm>
            <a:off x="497540" y="1521761"/>
            <a:ext cx="2895600" cy="584775"/>
          </a:xfrm>
          <a:prstGeom prst="rect">
            <a:avLst/>
          </a:prstGeom>
          <a:noFill/>
        </p:spPr>
        <p:txBody>
          <a:bodyPr wrap="square" rtlCol="0">
            <a:spAutoFit/>
          </a:bodyPr>
          <a:lstStyle/>
          <a:p>
            <a:r>
              <a:rPr lang="en-US" sz="3200" b="1" dirty="0"/>
              <a:t>Snapshots:</a:t>
            </a:r>
            <a:endParaRPr lang="en-IN" sz="3200" b="1" dirty="0"/>
          </a:p>
        </p:txBody>
      </p:sp>
    </p:spTree>
    <p:extLst>
      <p:ext uri="{BB962C8B-B14F-4D97-AF65-F5344CB8AC3E}">
        <p14:creationId xmlns:p14="http://schemas.microsoft.com/office/powerpoint/2010/main" val="225942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algn="ctr">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pic>
        <p:nvPicPr>
          <p:cNvPr id="9" name="Picture 8">
            <a:extLst>
              <a:ext uri="{FF2B5EF4-FFF2-40B4-BE49-F238E27FC236}">
                <a16:creationId xmlns:a16="http://schemas.microsoft.com/office/drawing/2014/main" id="{15BDB81C-706D-FA06-CFC5-65E32E002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42" y="1640213"/>
            <a:ext cx="10750420" cy="4455787"/>
          </a:xfrm>
          <a:prstGeom prst="rect">
            <a:avLst/>
          </a:prstGeom>
        </p:spPr>
      </p:pic>
    </p:spTree>
    <p:extLst>
      <p:ext uri="{BB962C8B-B14F-4D97-AF65-F5344CB8AC3E}">
        <p14:creationId xmlns:p14="http://schemas.microsoft.com/office/powerpoint/2010/main" val="4201369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3511C-2539-D2F9-88EB-3EFC9B1A6D33}"/>
            </a:ext>
          </a:extLst>
        </p:cNvPr>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446C4E94-638E-1BE7-6483-96088AEC6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0A93F61-0F02-8BC8-D76D-AC5FF92AB6E1}"/>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5" name="TextBox 4">
            <a:extLst>
              <a:ext uri="{FF2B5EF4-FFF2-40B4-BE49-F238E27FC236}">
                <a16:creationId xmlns:a16="http://schemas.microsoft.com/office/drawing/2014/main" id="{B949CB77-26F1-A8A2-D0F6-BE6CAD7CC889}"/>
              </a:ext>
            </a:extLst>
          </p:cNvPr>
          <p:cNvSpPr txBox="1"/>
          <p:nvPr/>
        </p:nvSpPr>
        <p:spPr>
          <a:xfrm>
            <a:off x="4603012" y="1314880"/>
            <a:ext cx="395241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Proof for Publication:</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C8DEBE1-F300-75D6-E0B4-B70531D73505}"/>
              </a:ext>
            </a:extLst>
          </p:cNvPr>
          <p:cNvSpPr txBox="1"/>
          <p:nvPr/>
        </p:nvSpPr>
        <p:spPr>
          <a:xfrm>
            <a:off x="680590" y="2500639"/>
            <a:ext cx="10659036"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Paper ID :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IJCRT2402540 </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Registration ID :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251618</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b="1" dirty="0">
                <a:solidFill>
                  <a:prstClr val="black"/>
                </a:solidFill>
                <a:latin typeface="Times New Roman" panose="02020603050405020304" pitchFamily="18" charset="0"/>
                <a:cs typeface="Times New Roman" panose="02020603050405020304" pitchFamily="18" charset="0"/>
              </a:rPr>
              <a:t>Reference link:</a:t>
            </a:r>
            <a:r>
              <a:rPr lang="en-US" b="1" dirty="0">
                <a:solidFill>
                  <a:prstClr val="black"/>
                </a:solidFill>
                <a:latin typeface="Times New Roman" panose="02020603050405020304" pitchFamily="18" charset="0"/>
                <a:cs typeface="Times New Roman" panose="02020603050405020304" pitchFamily="18" charset="0"/>
                <a:hlinkClick r:id="rId3" action="ppaction://hlinkfile"/>
              </a:rPr>
              <a:t>Review Paper on Text-to-SQL Generation Systems</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0ED1DAC-3357-1CF2-CF35-053A01EBB94A}"/>
              </a:ext>
            </a:extLst>
          </p:cNvPr>
          <p:cNvSpPr txBox="1"/>
          <p:nvPr/>
        </p:nvSpPr>
        <p:spPr>
          <a:xfrm>
            <a:off x="676471" y="1966049"/>
            <a:ext cx="2976283"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Review Paper:</a:t>
            </a:r>
          </a:p>
        </p:txBody>
      </p:sp>
    </p:spTree>
    <p:extLst>
      <p:ext uri="{BB962C8B-B14F-4D97-AF65-F5344CB8AC3E}">
        <p14:creationId xmlns:p14="http://schemas.microsoft.com/office/powerpoint/2010/main" val="50434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C9-79CE-FF81-8AD0-340DFC6BBFAB}"/>
              </a:ext>
            </a:extLst>
          </p:cNvPr>
          <p:cNvSpPr>
            <a:spLocks noGrp="1"/>
          </p:cNvSpPr>
          <p:nvPr>
            <p:ph type="ctrTitle"/>
          </p:nvPr>
        </p:nvSpPr>
        <p:spPr>
          <a:xfrm>
            <a:off x="1184592" y="1605356"/>
            <a:ext cx="10487219" cy="5035439"/>
          </a:xfrm>
        </p:spPr>
        <p:txBody>
          <a:bodyPr>
            <a:normAutofit/>
          </a:bodyPr>
          <a:lstStyle/>
          <a:p>
            <a:r>
              <a:rPr lang="en-IN" sz="6700" b="1" dirty="0">
                <a:latin typeface="Arial Rounded MT Bold" panose="020F0704030504030204" pitchFamily="34" charset="0"/>
              </a:rPr>
              <a:t>Thank You </a:t>
            </a:r>
            <a:br>
              <a:rPr lang="en-IN" sz="4000" b="1" dirty="0">
                <a:latin typeface="Arial Rounded MT Bold" panose="020F0704030504030204" pitchFamily="34" charset="0"/>
              </a:rPr>
            </a:br>
            <a:br>
              <a:rPr lang="en-IN" sz="4000" b="1" dirty="0">
                <a:latin typeface="Arial Rounded MT Bold" panose="020F0704030504030204" pitchFamily="34" charset="0"/>
              </a:rPr>
            </a:br>
            <a:r>
              <a:rPr lang="en-IN" sz="2000" dirty="0">
                <a:latin typeface="Arial Rounded MT Bold" panose="020F0704030504030204" pitchFamily="34" charset="0"/>
              </a:rPr>
              <a:t>Any Queries Please?</a:t>
            </a:r>
            <a:br>
              <a:rPr lang="en-IN" sz="4000" b="1" dirty="0">
                <a:latin typeface="Arial Rounded MT Bold" panose="020F0704030504030204" pitchFamily="34" charset="0"/>
              </a:rPr>
            </a:br>
            <a:br>
              <a:rPr lang="en-IN" sz="4000" b="1" dirty="0"/>
            </a:br>
            <a:br>
              <a:rPr lang="en-IN" sz="4000" b="1" dirty="0"/>
            </a:br>
            <a:br>
              <a:rPr lang="en-IN" sz="4000" b="1" dirty="0"/>
            </a:br>
            <a:endParaRPr lang="en-IN" b="1" dirty="0"/>
          </a:p>
        </p:txBody>
      </p:sp>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4" y="102215"/>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algn="ctr">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Tree>
    <p:extLst>
      <p:ext uri="{BB962C8B-B14F-4D97-AF65-F5344CB8AC3E}">
        <p14:creationId xmlns:p14="http://schemas.microsoft.com/office/powerpoint/2010/main" val="128876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1" y="142936"/>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algn="ctr">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5" name="TextBox 4">
            <a:extLst>
              <a:ext uri="{FF2B5EF4-FFF2-40B4-BE49-F238E27FC236}">
                <a16:creationId xmlns:a16="http://schemas.microsoft.com/office/drawing/2014/main" id="{E50ED3A0-F8B5-16E9-ABC4-9A7CE9C00D55}"/>
              </a:ext>
            </a:extLst>
          </p:cNvPr>
          <p:cNvSpPr txBox="1"/>
          <p:nvPr/>
        </p:nvSpPr>
        <p:spPr>
          <a:xfrm>
            <a:off x="5410704" y="1369723"/>
            <a:ext cx="194035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ABSTRACT</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3044BACA-F5D1-157F-8BC1-AC9DCBAADF4C}"/>
              </a:ext>
            </a:extLst>
          </p:cNvPr>
          <p:cNvSpPr txBox="1"/>
          <p:nvPr/>
        </p:nvSpPr>
        <p:spPr>
          <a:xfrm>
            <a:off x="556453" y="2248381"/>
            <a:ext cx="11286564" cy="1754326"/>
          </a:xfrm>
          <a:prstGeom prst="rect">
            <a:avLst/>
          </a:prstGeom>
          <a:noFill/>
        </p:spPr>
        <p:txBody>
          <a:bodyPr wrap="square" rtlCol="0">
            <a:spAutoFit/>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NLP-powered systems streamline the process of querying databases by enabling users to express their requests in everyday language. This effectively bridges the gap between human communication and SQL, opening up database querying to non-technical individuals. The system works by interpreting user intent, extracting SQL commands, formulating and running queries, and presenting the results in a format that aligns with natural language. This iterative approach allows users to provide clarifications as needed, facilitating accurate information retrieval without necessitating extensive SQL expertise or familiarity with database schemas.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96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B3F3373F-8F1C-504C-8164-5E4F20A6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4B9BF72-C168-995F-B48B-1CA2111C267F}"/>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algn="ctr">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5" name="TextBox 4">
            <a:extLst>
              <a:ext uri="{FF2B5EF4-FFF2-40B4-BE49-F238E27FC236}">
                <a16:creationId xmlns:a16="http://schemas.microsoft.com/office/drawing/2014/main" id="{E50ED3A0-F8B5-16E9-ABC4-9A7CE9C00D55}"/>
              </a:ext>
            </a:extLst>
          </p:cNvPr>
          <p:cNvSpPr txBox="1"/>
          <p:nvPr/>
        </p:nvSpPr>
        <p:spPr>
          <a:xfrm>
            <a:off x="3550022" y="1229373"/>
            <a:ext cx="556781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Architecture</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5A0C8914-B4E6-0B8B-797F-53444CFFA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828" y="1814148"/>
            <a:ext cx="9908784" cy="4666483"/>
          </a:xfrm>
          <a:prstGeom prst="rect">
            <a:avLst/>
          </a:prstGeom>
        </p:spPr>
      </p:pic>
    </p:spTree>
    <p:extLst>
      <p:ext uri="{BB962C8B-B14F-4D97-AF65-F5344CB8AC3E}">
        <p14:creationId xmlns:p14="http://schemas.microsoft.com/office/powerpoint/2010/main" val="405261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C52F-18A0-AD6F-91F5-B6CEE8E4012C}"/>
            </a:ext>
          </a:extLst>
        </p:cNvPr>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199796EF-5982-917C-7253-F28088DA1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4056551-2E89-79B2-B476-92B1192AD3F2}"/>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algn="ctr">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5" name="TextBox 4">
            <a:extLst>
              <a:ext uri="{FF2B5EF4-FFF2-40B4-BE49-F238E27FC236}">
                <a16:creationId xmlns:a16="http://schemas.microsoft.com/office/drawing/2014/main" id="{56967214-D4AE-8671-9621-04CF048485C5}"/>
              </a:ext>
            </a:extLst>
          </p:cNvPr>
          <p:cNvSpPr txBox="1"/>
          <p:nvPr/>
        </p:nvSpPr>
        <p:spPr>
          <a:xfrm>
            <a:off x="3496233" y="1444526"/>
            <a:ext cx="556781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Architecture</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2CE8A89-E6A6-0962-CF06-B675E9AA31F1}"/>
              </a:ext>
            </a:extLst>
          </p:cNvPr>
          <p:cNvSpPr txBox="1"/>
          <p:nvPr/>
        </p:nvSpPr>
        <p:spPr>
          <a:xfrm>
            <a:off x="676471" y="2483223"/>
            <a:ext cx="1099072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architecture illustrates the operational sequence of Project, outlining the interaction between a user, a database, and an application. The workflow commences with the user submitting a natural language query alongside the database file. This input is interpreted by the application as a prompt. Using this prompt, the application proceeds to formulate a corresponding SQL query. Following query generation, the application executes it on the database, retrieving relevant data. Finally, the output response is presented to the user, completing the communication loop.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50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C52F-18A0-AD6F-91F5-B6CEE8E4012C}"/>
            </a:ext>
          </a:extLst>
        </p:cNvPr>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199796EF-5982-917C-7253-F28088DA1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4056551-2E89-79B2-B476-92B1192AD3F2}"/>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5" name="TextBox 4">
            <a:extLst>
              <a:ext uri="{FF2B5EF4-FFF2-40B4-BE49-F238E27FC236}">
                <a16:creationId xmlns:a16="http://schemas.microsoft.com/office/drawing/2014/main" id="{56967214-D4AE-8671-9621-04CF048485C5}"/>
              </a:ext>
            </a:extLst>
          </p:cNvPr>
          <p:cNvSpPr txBox="1"/>
          <p:nvPr/>
        </p:nvSpPr>
        <p:spPr>
          <a:xfrm>
            <a:off x="3496233" y="1381773"/>
            <a:ext cx="556781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alibri" panose="020F0502020204030204"/>
              </a:rPr>
              <a:t>GUI</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D52E15AB-4AEA-6100-D37E-4D6E2488C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624" y="2033441"/>
            <a:ext cx="7503459" cy="4393872"/>
          </a:xfrm>
          <a:prstGeom prst="rect">
            <a:avLst/>
          </a:prstGeom>
        </p:spPr>
      </p:pic>
    </p:spTree>
    <p:extLst>
      <p:ext uri="{BB962C8B-B14F-4D97-AF65-F5344CB8AC3E}">
        <p14:creationId xmlns:p14="http://schemas.microsoft.com/office/powerpoint/2010/main" val="21722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C52F-18A0-AD6F-91F5-B6CEE8E4012C}"/>
            </a:ext>
          </a:extLst>
        </p:cNvPr>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199796EF-5982-917C-7253-F28088DA1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4056551-2E89-79B2-B476-92B1192AD3F2}"/>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5" name="TextBox 4">
            <a:extLst>
              <a:ext uri="{FF2B5EF4-FFF2-40B4-BE49-F238E27FC236}">
                <a16:creationId xmlns:a16="http://schemas.microsoft.com/office/drawing/2014/main" id="{56967214-D4AE-8671-9621-04CF048485C5}"/>
              </a:ext>
            </a:extLst>
          </p:cNvPr>
          <p:cNvSpPr txBox="1"/>
          <p:nvPr/>
        </p:nvSpPr>
        <p:spPr>
          <a:xfrm>
            <a:off x="3496233" y="1381773"/>
            <a:ext cx="556781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200" b="1" dirty="0">
              <a:solidFill>
                <a:prstClr val="black"/>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10B884B-6A7D-DF04-655D-83D0F95492A2}"/>
              </a:ext>
            </a:extLst>
          </p:cNvPr>
          <p:cNvSpPr txBox="1"/>
          <p:nvPr/>
        </p:nvSpPr>
        <p:spPr>
          <a:xfrm>
            <a:off x="788894" y="2090686"/>
            <a:ext cx="1075042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interface is developed using Streamlit. </a:t>
            </a:r>
            <a:r>
              <a:rPr lang="en-US" dirty="0">
                <a:solidFill>
                  <a:srgbClr val="0D0D0D"/>
                </a:solidFill>
                <a:highlight>
                  <a:srgbClr val="FFFFFF"/>
                </a:highlight>
                <a:latin typeface="Times New Roman" panose="02020603050405020304" pitchFamily="18" charset="0"/>
                <a:cs typeface="Times New Roman" panose="02020603050405020304" pitchFamily="18" charset="0"/>
              </a:rPr>
              <a:t>It is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 free and open-source Python framework, facilitates the creation of attractive and interactive web applications without the need for extensive web development knowledge. Unlike conventional web frameworks, Streamlit simplifies UI development by allowing users to build data science apps with minimal Python code. It offers various widgets and functions for creating interactive elements like buttons, sliders, and text inputs. By seamlessly integrating data science code from libraries such as Pandas, NumPy, and Matplotlib, Streamlit enables developers to quickly create shareable web apps. The interface offers different operational modes, database types, and formats, enhancing usability. Additionally, it provides both the original record or response and a human-readable answer, enriching the user experience.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84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C52F-18A0-AD6F-91F5-B6CEE8E4012C}"/>
            </a:ext>
          </a:extLst>
        </p:cNvPr>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199796EF-5982-917C-7253-F28088DA1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4056551-2E89-79B2-B476-92B1192AD3F2}"/>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5" name="TextBox 4">
            <a:extLst>
              <a:ext uri="{FF2B5EF4-FFF2-40B4-BE49-F238E27FC236}">
                <a16:creationId xmlns:a16="http://schemas.microsoft.com/office/drawing/2014/main" id="{56967214-D4AE-8671-9621-04CF048485C5}"/>
              </a:ext>
            </a:extLst>
          </p:cNvPr>
          <p:cNvSpPr txBox="1"/>
          <p:nvPr/>
        </p:nvSpPr>
        <p:spPr>
          <a:xfrm>
            <a:off x="3496233" y="1381773"/>
            <a:ext cx="556781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rPr>
              <a:t>Result Analysis</a:t>
            </a:r>
          </a:p>
        </p:txBody>
      </p:sp>
      <p:sp>
        <p:nvSpPr>
          <p:cNvPr id="2" name="TextBox 1">
            <a:extLst>
              <a:ext uri="{FF2B5EF4-FFF2-40B4-BE49-F238E27FC236}">
                <a16:creationId xmlns:a16="http://schemas.microsoft.com/office/drawing/2014/main" id="{2E9DF1A1-753F-F1EC-E04E-82E30C94A1E7}"/>
              </a:ext>
            </a:extLst>
          </p:cNvPr>
          <p:cNvSpPr txBox="1"/>
          <p:nvPr/>
        </p:nvSpPr>
        <p:spPr>
          <a:xfrm>
            <a:off x="618564" y="2274838"/>
            <a:ext cx="10954871"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conducting an exhaustive evaluation on the spider dataset, our NLP-to-SQL agent has demonstrated an impressive accuracy rate of approximately 80%, marking a significant stride in the fusion of natural language processing and structured query language. This achievement is a testament to our team's relentless dedication to mastering the intricacies of both NLP and SQL principles, as well as our innovative approach in developing sophisticated algorithms and robust error-handling mechanisms. As we chart our course forward, our commitment remains unwavering: to continue refining and enhancing our agent's capabilities, thereby pushing the boundaries of human-computer interaction and empowering users with unparalleled access to actionable insights and streamlined data manipulation tools.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03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C52F-18A0-AD6F-91F5-B6CEE8E4012C}"/>
            </a:ext>
          </a:extLst>
        </p:cNvPr>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199796EF-5982-917C-7253-F28088DA1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4056551-2E89-79B2-B476-92B1192AD3F2}"/>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2" name="TextBox 1">
            <a:extLst>
              <a:ext uri="{FF2B5EF4-FFF2-40B4-BE49-F238E27FC236}">
                <a16:creationId xmlns:a16="http://schemas.microsoft.com/office/drawing/2014/main" id="{2E9DF1A1-753F-F1EC-E04E-82E30C94A1E7}"/>
              </a:ext>
            </a:extLst>
          </p:cNvPr>
          <p:cNvSpPr txBox="1"/>
          <p:nvPr/>
        </p:nvSpPr>
        <p:spPr>
          <a:xfrm>
            <a:off x="618564" y="1452761"/>
            <a:ext cx="11417927"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Question       : Which year has most number of concerts?</a:t>
            </a:r>
          </a:p>
          <a:p>
            <a:pPr algn="just"/>
            <a:r>
              <a:rPr lang="en-US" dirty="0">
                <a:latin typeface="Times New Roman" panose="02020603050405020304" pitchFamily="18" charset="0"/>
                <a:cs typeface="Times New Roman" panose="02020603050405020304" pitchFamily="18" charset="0"/>
              </a:rPr>
              <a:t>Gold_sql       : SELECT YEAR FROM concert GROUP BY YEAR ORDER BY count(*) DESC LIMIT 1;</a:t>
            </a:r>
          </a:p>
          <a:p>
            <a:pPr algn="just"/>
            <a:r>
              <a:rPr lang="en-US" dirty="0">
                <a:latin typeface="Times New Roman" panose="02020603050405020304" pitchFamily="18" charset="0"/>
                <a:cs typeface="Times New Roman" panose="02020603050405020304" pitchFamily="18" charset="0"/>
              </a:rPr>
              <a:t>Hard pred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239D5B3-7CD9-E80F-38F5-9784193AD213}"/>
              </a:ext>
            </a:extLst>
          </p:cNvPr>
          <p:cNvSpPr txBox="1"/>
          <p:nvPr/>
        </p:nvSpPr>
        <p:spPr>
          <a:xfrm>
            <a:off x="1990162" y="2014553"/>
            <a:ext cx="882127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SELECT Year, COUNT(*) AS num_concerts FROM concert GROUP BY Year ORDER BY num_concerts DESC LIMIT 1;</a:t>
            </a:r>
            <a:endParaRPr lang="en-IN" dirty="0"/>
          </a:p>
        </p:txBody>
      </p:sp>
      <p:sp>
        <p:nvSpPr>
          <p:cNvPr id="8" name="TextBox 7">
            <a:extLst>
              <a:ext uri="{FF2B5EF4-FFF2-40B4-BE49-F238E27FC236}">
                <a16:creationId xmlns:a16="http://schemas.microsoft.com/office/drawing/2014/main" id="{F3AAFEFF-DF4E-20A9-3438-AD1AFE3284F1}"/>
              </a:ext>
            </a:extLst>
          </p:cNvPr>
          <p:cNvSpPr txBox="1"/>
          <p:nvPr/>
        </p:nvSpPr>
        <p:spPr>
          <a:xfrm>
            <a:off x="618563" y="2623860"/>
            <a:ext cx="100632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Analysis       :</a:t>
            </a:r>
            <a:endParaRPr lang="en-IN" dirty="0"/>
          </a:p>
        </p:txBody>
      </p:sp>
      <p:sp>
        <p:nvSpPr>
          <p:cNvPr id="10" name="TextBox 9">
            <a:extLst>
              <a:ext uri="{FF2B5EF4-FFF2-40B4-BE49-F238E27FC236}">
                <a16:creationId xmlns:a16="http://schemas.microsoft.com/office/drawing/2014/main" id="{5826F1BB-376B-51B1-5FDC-DFA1691446EE}"/>
              </a:ext>
            </a:extLst>
          </p:cNvPr>
          <p:cNvSpPr txBox="1"/>
          <p:nvPr/>
        </p:nvSpPr>
        <p:spPr>
          <a:xfrm>
            <a:off x="1990162" y="2660884"/>
            <a:ext cx="8821269"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error in application query is not a syntactic one, but rather a semantic redundancy. The query is essentially performing the same operation as the actual query but with additional SELECT fields, resulting in redundant information retrieval.</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CF98761-3E92-0ACC-3E21-C9BC004A311F}"/>
              </a:ext>
            </a:extLst>
          </p:cNvPr>
          <p:cNvSpPr txBox="1"/>
          <p:nvPr/>
        </p:nvSpPr>
        <p:spPr>
          <a:xfrm>
            <a:off x="618563" y="4140153"/>
            <a:ext cx="11417927"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Question       : How much does the youngest dog weigh?</a:t>
            </a:r>
          </a:p>
          <a:p>
            <a:pPr algn="just"/>
            <a:r>
              <a:rPr lang="en-US" dirty="0">
                <a:latin typeface="Times New Roman" panose="02020603050405020304" pitchFamily="18" charset="0"/>
                <a:cs typeface="Times New Roman" panose="02020603050405020304" pitchFamily="18" charset="0"/>
              </a:rPr>
              <a:t>Gold_sql       : SELECT weight FROM pets ORDER BY pet_age LIMIT 1;</a:t>
            </a:r>
          </a:p>
          <a:p>
            <a:pPr algn="just"/>
            <a:r>
              <a:rPr lang="en-US" dirty="0">
                <a:latin typeface="Times New Roman" panose="02020603050405020304" pitchFamily="18" charset="0"/>
                <a:cs typeface="Times New Roman" panose="02020603050405020304" pitchFamily="18" charset="0"/>
              </a:rPr>
              <a:t>Hard pred      :</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196E6E7-4A90-A6B4-C5DC-550601C28B3C}"/>
              </a:ext>
            </a:extLst>
          </p:cNvPr>
          <p:cNvSpPr txBox="1"/>
          <p:nvPr/>
        </p:nvSpPr>
        <p:spPr>
          <a:xfrm>
            <a:off x="1990162" y="4774256"/>
            <a:ext cx="8821269"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SELECT MIN(weight) FROM Pets WHERE PetType = 'Dog' AND pet_age = (SELECT MIN(pet_age) FROM Pets WHERE PetType = 'Dog');</a:t>
            </a:r>
            <a:endParaRPr lang="en-IN" dirty="0"/>
          </a:p>
        </p:txBody>
      </p:sp>
    </p:spTree>
    <p:extLst>
      <p:ext uri="{BB962C8B-B14F-4D97-AF65-F5344CB8AC3E}">
        <p14:creationId xmlns:p14="http://schemas.microsoft.com/office/powerpoint/2010/main" val="78484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C52F-18A0-AD6F-91F5-B6CEE8E4012C}"/>
            </a:ext>
          </a:extLst>
        </p:cNvPr>
        <p:cNvGrpSpPr/>
        <p:nvPr/>
      </p:nvGrpSpPr>
      <p:grpSpPr>
        <a:xfrm>
          <a:off x="0" y="0"/>
          <a:ext cx="0" cy="0"/>
          <a:chOff x="0" y="0"/>
          <a:chExt cx="0" cy="0"/>
        </a:xfrm>
      </p:grpSpPr>
      <p:pic>
        <p:nvPicPr>
          <p:cNvPr id="4" name="Picture 2" descr="C:\Users\admin\Desktop\download.png">
            <a:extLst>
              <a:ext uri="{FF2B5EF4-FFF2-40B4-BE49-F238E27FC236}">
                <a16:creationId xmlns:a16="http://schemas.microsoft.com/office/drawing/2014/main" id="{199796EF-5982-917C-7253-F28088DA1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1" y="3"/>
            <a:ext cx="1219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4056551-2E89-79B2-B476-92B1192AD3F2}"/>
              </a:ext>
            </a:extLst>
          </p:cNvPr>
          <p:cNvSpPr txBox="1"/>
          <p:nvPr/>
        </p:nvSpPr>
        <p:spPr>
          <a:xfrm>
            <a:off x="1286071" y="206884"/>
            <a:ext cx="10750420" cy="11079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GOKARAJU RANGARAJU INSTITUTE OF ENGINEERING AND TECHNOLOGY</a:t>
            </a:r>
            <a:endParaRPr kumimoji="0" lang="en-IN"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Department</a:t>
            </a:r>
            <a:r>
              <a:rPr kumimoji="0" 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mn-cs"/>
              </a:rPr>
              <a:t> </a:t>
            </a: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Arial Rounded MT Bold" panose="020F0704030504030204" pitchFamily="34" charset="0"/>
                <a:ea typeface="+mn-ea"/>
                <a:cs typeface="Times New Roman" pitchFamily="18" charset="0"/>
              </a:rPr>
              <a:t>Major Project Phase-2  Review - 3</a:t>
            </a:r>
          </a:p>
        </p:txBody>
      </p:sp>
      <p:sp>
        <p:nvSpPr>
          <p:cNvPr id="2" name="TextBox 1">
            <a:extLst>
              <a:ext uri="{FF2B5EF4-FFF2-40B4-BE49-F238E27FC236}">
                <a16:creationId xmlns:a16="http://schemas.microsoft.com/office/drawing/2014/main" id="{2E9DF1A1-753F-F1EC-E04E-82E30C94A1E7}"/>
              </a:ext>
            </a:extLst>
          </p:cNvPr>
          <p:cNvSpPr txBox="1"/>
          <p:nvPr/>
        </p:nvSpPr>
        <p:spPr>
          <a:xfrm>
            <a:off x="609597" y="3041949"/>
            <a:ext cx="1141792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Question       : What is the model of the car with the smallest amount of horsepower?</a:t>
            </a:r>
          </a:p>
          <a:p>
            <a:pPr algn="just"/>
            <a:r>
              <a:rPr lang="en-US" dirty="0">
                <a:latin typeface="Times New Roman" panose="02020603050405020304" pitchFamily="18" charset="0"/>
                <a:cs typeface="Times New Roman" panose="02020603050405020304" pitchFamily="18" charset="0"/>
              </a:rPr>
              <a:t>Gold_sql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Hard pred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239D5B3-7CD9-E80F-38F5-9784193AD213}"/>
              </a:ext>
            </a:extLst>
          </p:cNvPr>
          <p:cNvSpPr txBox="1"/>
          <p:nvPr/>
        </p:nvSpPr>
        <p:spPr>
          <a:xfrm>
            <a:off x="1960910" y="3912316"/>
            <a:ext cx="882127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SELECT Model FROM car_names WHERE MakeId = ( SELECT MakeId FROM cars_data ORDER BY CAST(Horsepower AS INTEGER) LIMIT 1 )</a:t>
            </a:r>
          </a:p>
        </p:txBody>
      </p:sp>
      <p:sp>
        <p:nvSpPr>
          <p:cNvPr id="8" name="TextBox 7">
            <a:extLst>
              <a:ext uri="{FF2B5EF4-FFF2-40B4-BE49-F238E27FC236}">
                <a16:creationId xmlns:a16="http://schemas.microsoft.com/office/drawing/2014/main" id="{F3AAFEFF-DF4E-20A9-3438-AD1AFE3284F1}"/>
              </a:ext>
            </a:extLst>
          </p:cNvPr>
          <p:cNvSpPr txBox="1"/>
          <p:nvPr/>
        </p:nvSpPr>
        <p:spPr>
          <a:xfrm>
            <a:off x="618564" y="1613877"/>
            <a:ext cx="100632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Analysis       :</a:t>
            </a:r>
            <a:endParaRPr lang="en-IN" dirty="0"/>
          </a:p>
        </p:txBody>
      </p:sp>
      <p:sp>
        <p:nvSpPr>
          <p:cNvPr id="10" name="TextBox 9">
            <a:extLst>
              <a:ext uri="{FF2B5EF4-FFF2-40B4-BE49-F238E27FC236}">
                <a16:creationId xmlns:a16="http://schemas.microsoft.com/office/drawing/2014/main" id="{5826F1BB-376B-51B1-5FDC-DFA1691446EE}"/>
              </a:ext>
            </a:extLst>
          </p:cNvPr>
          <p:cNvSpPr txBox="1"/>
          <p:nvPr/>
        </p:nvSpPr>
        <p:spPr>
          <a:xfrm>
            <a:off x="1907927" y="1596178"/>
            <a:ext cx="8821269" cy="1200329"/>
          </a:xfrm>
          <a:prstGeom prst="rect">
            <a:avLst/>
          </a:prstGeom>
          <a:noFill/>
        </p:spPr>
        <p:txBody>
          <a:bodyPr wrap="square" rtlCol="0">
            <a:spAutoFit/>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potential error in the application query is that it might produce inaccurate results if there are multiple dogs with the same minimum age. This could lead to the query retrieving the weight of the youngest dog among them, but not necessarily the weight of the youngest dog overall.</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B1574C-FC01-A186-CB9D-17EDDDCEB9F7}"/>
              </a:ext>
            </a:extLst>
          </p:cNvPr>
          <p:cNvSpPr txBox="1"/>
          <p:nvPr/>
        </p:nvSpPr>
        <p:spPr>
          <a:xfrm>
            <a:off x="1960910" y="3358318"/>
            <a:ext cx="8613326"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SELECT T1.Model FROM CAR_NAMES AS T1 JOIN CARS_DATA AS T2 ON T1.MakeId  =  T2.Id ORDER BY T2.horsepower ASC LIMIT 1;</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2C472B-5B5B-321F-EEF4-0E28F92E9F20}"/>
              </a:ext>
            </a:extLst>
          </p:cNvPr>
          <p:cNvSpPr txBox="1"/>
          <p:nvPr/>
        </p:nvSpPr>
        <p:spPr>
          <a:xfrm>
            <a:off x="609597" y="4558647"/>
            <a:ext cx="100632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Analysis       :</a:t>
            </a:r>
            <a:endParaRPr lang="en-IN" dirty="0"/>
          </a:p>
        </p:txBody>
      </p:sp>
      <p:sp>
        <p:nvSpPr>
          <p:cNvPr id="9" name="TextBox 8">
            <a:extLst>
              <a:ext uri="{FF2B5EF4-FFF2-40B4-BE49-F238E27FC236}">
                <a16:creationId xmlns:a16="http://schemas.microsoft.com/office/drawing/2014/main" id="{FEBB7B08-F232-D685-2945-C4846591CB5D}"/>
              </a:ext>
            </a:extLst>
          </p:cNvPr>
          <p:cNvSpPr txBox="1"/>
          <p:nvPr/>
        </p:nvSpPr>
        <p:spPr>
          <a:xfrm>
            <a:off x="1960911" y="4558647"/>
            <a:ext cx="8821269" cy="1200329"/>
          </a:xfrm>
          <a:prstGeom prst="rect">
            <a:avLst/>
          </a:prstGeom>
          <a:noFill/>
        </p:spPr>
        <p:txBody>
          <a:bodyPr wrap="square" rtlCol="0">
            <a:spAutoFit/>
          </a:bodyPr>
          <a:lstStyle/>
          <a:p>
            <a:pPr algn="just"/>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error in system generated query is the use of the subquery within the WHERE clause, which may result in returning more than one row if there are multiple records in the car_names table with the MakeId returned by the subquery. This could lead to unexpected or inaccurate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17699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1268</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Rounded MT Bold</vt:lpstr>
      <vt:lpstr>Calibri</vt:lpstr>
      <vt:lpstr>Calibri Light</vt:lpstr>
      <vt:lpstr>Times New Roman</vt:lpstr>
      <vt:lpstr>1_Office Theme</vt:lpstr>
      <vt:lpstr>    Natural Language SQL Query Agent  -Dr . Ch Mallikarjuna Rao ,Professor of CSE Dept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Any Queries Please?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SQL Query Agent  -Dr . Ch Mallikarjuna Rao ,Professor of CSE Dept</dc:title>
  <dc:creator>chakradhar prathivada</dc:creator>
  <cp:lastModifiedBy>Abhinay Prathapani</cp:lastModifiedBy>
  <cp:revision>46</cp:revision>
  <dcterms:created xsi:type="dcterms:W3CDTF">2024-03-03T06:22:52Z</dcterms:created>
  <dcterms:modified xsi:type="dcterms:W3CDTF">2024-04-22T03:15:14Z</dcterms:modified>
</cp:coreProperties>
</file>