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4" d="100"/>
          <a:sy n="104" d="100"/>
        </p:scale>
        <p:origin x="11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F:\personal%20files\Priya\employee%20performance%20analysis.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22.0</c:v>
                </c:pt>
                <c:pt idx="1">
                  <c:v>25.0</c:v>
                </c:pt>
                <c:pt idx="2">
                  <c:v>25.0</c:v>
                </c:pt>
                <c:pt idx="3">
                  <c:v>20.0</c:v>
                </c:pt>
                <c:pt idx="4">
                  <c:v>25.0</c:v>
                </c:pt>
                <c:pt idx="5">
                  <c:v>31.0</c:v>
                </c:pt>
                <c:pt idx="6">
                  <c:v>32.0</c:v>
                </c:pt>
                <c:pt idx="7">
                  <c:v>30.0</c:v>
                </c:pt>
                <c:pt idx="8">
                  <c:v>23.0</c:v>
                </c:pt>
                <c:pt idx="9">
                  <c:v>31.0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41.0</c:v>
                </c:pt>
                <c:pt idx="1">
                  <c:v>50.0</c:v>
                </c:pt>
                <c:pt idx="2">
                  <c:v>49.0</c:v>
                </c:pt>
                <c:pt idx="3">
                  <c:v>45.0</c:v>
                </c:pt>
                <c:pt idx="4">
                  <c:v>45.0</c:v>
                </c:pt>
                <c:pt idx="5">
                  <c:v>39.0</c:v>
                </c:pt>
                <c:pt idx="6">
                  <c:v>49.0</c:v>
                </c:pt>
                <c:pt idx="7">
                  <c:v>47.0</c:v>
                </c:pt>
                <c:pt idx="8">
                  <c:v>49.0</c:v>
                </c:pt>
                <c:pt idx="9">
                  <c:v>43.0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122.0</c:v>
                </c:pt>
                <c:pt idx="1">
                  <c:v>105.0</c:v>
                </c:pt>
                <c:pt idx="2">
                  <c:v>115.0</c:v>
                </c:pt>
                <c:pt idx="3">
                  <c:v>128.0</c:v>
                </c:pt>
                <c:pt idx="4">
                  <c:v>117.0</c:v>
                </c:pt>
                <c:pt idx="5">
                  <c:v>109.0</c:v>
                </c:pt>
                <c:pt idx="6">
                  <c:v>117.0</c:v>
                </c:pt>
                <c:pt idx="7">
                  <c:v>114.0</c:v>
                </c:pt>
                <c:pt idx="8">
                  <c:v>114.0</c:v>
                </c:pt>
                <c:pt idx="9">
                  <c:v>117.0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20.0</c:v>
                </c:pt>
                <c:pt idx="1">
                  <c:v>16.0</c:v>
                </c:pt>
                <c:pt idx="2">
                  <c:v>14.0</c:v>
                </c:pt>
                <c:pt idx="3">
                  <c:v>12.0</c:v>
                </c:pt>
                <c:pt idx="4">
                  <c:v>17.0</c:v>
                </c:pt>
                <c:pt idx="5">
                  <c:v>12.0</c:v>
                </c:pt>
                <c:pt idx="6">
                  <c:v>16.0</c:v>
                </c:pt>
                <c:pt idx="7">
                  <c:v>17.0</c:v>
                </c:pt>
                <c:pt idx="8">
                  <c:v>16.0</c:v>
                </c:pt>
                <c:pt idx="9">
                  <c:v>14.0</c:v>
                </c:pt>
              </c:numCache>
            </c:numRef>
          </c:val>
        </c:ser>
        <c:dLbls>
          <c:showLegendKey val="0"/>
          <c:showVal val="0"/>
          <c:showCatName val="0"/>
          <c:showSerName val="0"/>
          <c:showPercent val="0"/>
          <c:showBubbleSize val="0"/>
        </c:dLbls>
        <c:gapWidth val="219"/>
        <c:overlap val="-27"/>
        <c:axId val="370653247"/>
        <c:axId val="370654079"/>
      </c:barChart>
      <c:catAx>
        <c:axId val="370653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54079"/>
        <c:crosses val="autoZero"/>
        <c:auto val="1"/>
        <c:lblAlgn val="ctr"/>
        <c:lblOffset val="100"/>
        <c:noMultiLvlLbl val="0"/>
      </c:catAx>
      <c:valAx>
        <c:axId val="370654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5324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7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7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7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8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8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endParaRPr dirty="0" lang="en-IN"/>
          </a:p>
        </p:txBody>
      </p:sp>
      <p:sp>
        <p:nvSpPr>
          <p:cNvPr id="104860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63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36" name="Holder 3"/>
          <p:cNvSpPr>
            <a:spLocks noGrp="1"/>
          </p:cNvSpPr>
          <p:nvPr>
            <p:ph type="body" idx="1"/>
          </p:nvPr>
        </p:nvSpPr>
        <p:spPr/>
        <p:txBody>
          <a:bodyPr bIns="0" lIns="0" rIns="0" tIns="0"/>
          <a:p/>
        </p:txBody>
      </p:sp>
      <p:sp>
        <p:nvSpPr>
          <p:cNvPr id="104863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104863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6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104867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7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104867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08/30/2024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98" name="TextBox 13"/>
          <p:cNvSpPr txBox="1"/>
          <p:nvPr/>
        </p:nvSpPr>
        <p:spPr>
          <a:xfrm>
            <a:off x="1790700" y="3836494"/>
            <a:ext cx="8610600" cy="1869440"/>
          </a:xfrm>
          <a:prstGeom prst="rect"/>
          <a:noFill/>
        </p:spPr>
        <p:txBody>
          <a:bodyPr rtlCol="0" wrap="square">
            <a:spAutoFit/>
          </a:bodyPr>
          <a:p>
            <a:r>
              <a:rPr dirty="0" sz="2400" lang="en-US"/>
              <a:t>STUDENT NAME</a:t>
            </a:r>
            <a:r>
              <a:rPr dirty="0" sz="2400" lang="en-US" smtClean="0"/>
              <a:t>:</a:t>
            </a:r>
            <a:r>
              <a:rPr dirty="0" sz="2400" lang="en-US" smtClean="0"/>
              <a:t> </a:t>
            </a:r>
            <a:r>
              <a:rPr dirty="0" sz="2400" lang="en-US" smtClean="0"/>
              <a:t>S</a:t>
            </a:r>
            <a:r>
              <a:rPr dirty="0" sz="2400" lang="en-US" smtClean="0"/>
              <a:t>a</a:t>
            </a:r>
            <a:r>
              <a:rPr dirty="0" sz="2400" lang="en-US" smtClean="0"/>
              <a:t>i</a:t>
            </a:r>
            <a:r>
              <a:rPr dirty="0" sz="2400" lang="en-US" smtClean="0"/>
              <a:t> </a:t>
            </a:r>
            <a:r>
              <a:rPr dirty="0" sz="2400" lang="en-US" smtClean="0"/>
              <a:t>preethi </a:t>
            </a:r>
            <a:r>
              <a:rPr dirty="0" sz="2400" lang="en-US" smtClean="0"/>
              <a:t>S </a:t>
            </a:r>
            <a:endParaRPr dirty="0" sz="2400" lang="en-US"/>
          </a:p>
          <a:p>
            <a:r>
              <a:rPr dirty="0" sz="2400" lang="en-US"/>
              <a:t>REGISTER NO</a:t>
            </a:r>
            <a:r>
              <a:rPr dirty="0" sz="2400" lang="en-US" smtClean="0"/>
              <a:t>: 312209</a:t>
            </a:r>
            <a:r>
              <a:rPr dirty="0" sz="2400" lang="en-US" smtClean="0"/>
              <a:t>5</a:t>
            </a:r>
            <a:r>
              <a:rPr dirty="0" sz="2400" lang="en-US" smtClean="0"/>
              <a:t>0</a:t>
            </a:r>
            <a:r>
              <a:rPr dirty="0" sz="2400" lang="en-US" smtClean="0"/>
              <a:t>5</a:t>
            </a:r>
            <a:r>
              <a:rPr dirty="0" sz="2400" lang="en-US" smtClean="0"/>
              <a:t>/</a:t>
            </a:r>
            <a:r>
              <a:rPr dirty="0" sz="2400" lang="en-US" smtClean="0"/>
              <a:t>asunm1353312209505</a:t>
            </a:r>
            <a:endParaRPr dirty="0" sz="2400" lang="en-US"/>
          </a:p>
          <a:p>
            <a:r>
              <a:rPr dirty="0" sz="2400" lang="en-US"/>
              <a:t>DEPARTMENT</a:t>
            </a:r>
            <a:r>
              <a:rPr dirty="0" sz="2400" lang="en-US" smtClean="0"/>
              <a:t>: B.COM(</a:t>
            </a:r>
            <a:r>
              <a:rPr dirty="0" sz="2400" lang="en-US" smtClean="0"/>
              <a:t>B</a:t>
            </a:r>
            <a:r>
              <a:rPr dirty="0" sz="2400" lang="en-US" smtClean="0"/>
              <a:t>a</a:t>
            </a:r>
            <a:r>
              <a:rPr dirty="0" sz="2400" lang="en-US" smtClean="0"/>
              <a:t>n</a:t>
            </a:r>
            <a:r>
              <a:rPr dirty="0" sz="2400" lang="en-US" smtClean="0"/>
              <a:t>k</a:t>
            </a:r>
            <a:r>
              <a:rPr dirty="0" sz="2400" lang="en-US" smtClean="0"/>
              <a:t> </a:t>
            </a:r>
            <a:r>
              <a:rPr dirty="0" sz="2400" lang="en-US" smtClean="0"/>
              <a:t>M</a:t>
            </a:r>
            <a:r>
              <a:rPr dirty="0" sz="2400" lang="en-US" smtClean="0"/>
              <a:t>a</a:t>
            </a:r>
            <a:r>
              <a:rPr dirty="0" sz="2400" lang="en-US" smtClean="0"/>
              <a:t>n</a:t>
            </a:r>
            <a:r>
              <a:rPr dirty="0" sz="2400" lang="en-US" smtClean="0"/>
              <a:t>a</a:t>
            </a:r>
            <a:r>
              <a:rPr dirty="0" sz="2400" lang="en-US" smtClean="0"/>
              <a:t>g</a:t>
            </a:r>
            <a:r>
              <a:rPr dirty="0" sz="2400" lang="en-US" smtClean="0"/>
              <a:t>ement</a:t>
            </a:r>
            <a:r>
              <a:rPr dirty="0" sz="2400" lang="en-US" smtClean="0"/>
              <a:t>)</a:t>
            </a:r>
            <a:endParaRPr dirty="0" sz="2400" lang="en-US"/>
          </a:p>
          <a:p>
            <a:r>
              <a:rPr dirty="0" sz="2400" lang="en-US" smtClean="0"/>
              <a:t>COLLEGE: Anna Adarsh college for women </a:t>
            </a:r>
            <a:r>
              <a:rPr dirty="0" sz="2400" lang="en-US" err="1" smtClean="0"/>
              <a:t>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6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62" name="Title 11"/>
          <p:cNvSpPr>
            <a:spLocks noGrp="1"/>
          </p:cNvSpPr>
          <p:nvPr>
            <p:ph type="title"/>
          </p:nvPr>
        </p:nvSpPr>
        <p:spPr>
          <a:xfrm>
            <a:off x="755332" y="385444"/>
            <a:ext cx="10681335" cy="723901"/>
          </a:xfrm>
        </p:spPr>
        <p:txBody>
          <a:bodyPr/>
          <a:p>
            <a:endParaRPr dirty="0" lang="en-US"/>
          </a:p>
        </p:txBody>
      </p:sp>
      <p:sp>
        <p:nvSpPr>
          <p:cNvPr id="1048663" name="Text Placeholder 12"/>
          <p:cNvSpPr>
            <a:spLocks noGrp="1"/>
          </p:cNvSpPr>
          <p:nvPr>
            <p:ph type="body" idx="1"/>
          </p:nvPr>
        </p:nvSpPr>
        <p:spPr>
          <a:xfrm>
            <a:off x="609600" y="1577340"/>
            <a:ext cx="10972800" cy="4800600"/>
          </a:xfrm>
        </p:spPr>
        <p:txBody>
          <a:bodyPr/>
          <a:p>
            <a:r>
              <a:rPr dirty="0" lang="en-US" smtClean="0"/>
              <a:t>Data Collection:</a:t>
            </a:r>
          </a:p>
          <a:p>
            <a:r>
              <a:rPr dirty="0" lang="en-US"/>
              <a:t> </a:t>
            </a:r>
            <a:r>
              <a:rPr dirty="0" lang="en-US" smtClean="0"/>
              <a:t>1) Download data from </a:t>
            </a:r>
            <a:r>
              <a:rPr dirty="0" lang="en-US" err="1" smtClean="0"/>
              <a:t>Skillsbuild</a:t>
            </a:r>
            <a:r>
              <a:rPr dirty="0" lang="en-US" smtClean="0"/>
              <a:t> platform.</a:t>
            </a:r>
          </a:p>
          <a:p>
            <a:r>
              <a:rPr dirty="0" lang="en-US" smtClean="0"/>
              <a:t> 2)  Extracted the Zip. File.</a:t>
            </a:r>
          </a:p>
          <a:p>
            <a:r>
              <a:rPr dirty="0" lang="en-US"/>
              <a:t> </a:t>
            </a:r>
            <a:r>
              <a:rPr dirty="0" lang="en-US" smtClean="0"/>
              <a:t>3)  Save the data into a excel file.</a:t>
            </a:r>
          </a:p>
          <a:p>
            <a:r>
              <a:rPr dirty="0" lang="en-US" smtClean="0"/>
              <a:t>Feature Collection:</a:t>
            </a:r>
          </a:p>
          <a:p>
            <a:r>
              <a:rPr dirty="0" lang="en-US"/>
              <a:t> </a:t>
            </a:r>
            <a:r>
              <a:rPr dirty="0" lang="en-US" smtClean="0"/>
              <a:t>1)  26 Features in the </a:t>
            </a:r>
            <a:r>
              <a:rPr dirty="0" lang="en-US" err="1" smtClean="0"/>
              <a:t>dataset,but</a:t>
            </a:r>
            <a:r>
              <a:rPr dirty="0" lang="en-US" smtClean="0"/>
              <a:t> selected only 9 out of it.</a:t>
            </a:r>
          </a:p>
          <a:p>
            <a:r>
              <a:rPr dirty="0" lang="en-US" smtClean="0"/>
              <a:t>Data Cleaning:</a:t>
            </a:r>
          </a:p>
          <a:p>
            <a:r>
              <a:rPr dirty="0" lang="en-US"/>
              <a:t> </a:t>
            </a:r>
            <a:r>
              <a:rPr dirty="0" lang="en-US" smtClean="0"/>
              <a:t>1)  Highlighted the Missing Value in the given Dataset using </a:t>
            </a:r>
            <a:r>
              <a:rPr dirty="0" lang="en-US" err="1" smtClean="0"/>
              <a:t>Condiional</a:t>
            </a:r>
            <a:r>
              <a:rPr dirty="0" lang="en-US" smtClean="0"/>
              <a:t> Formatting.</a:t>
            </a:r>
          </a:p>
          <a:p>
            <a:r>
              <a:rPr dirty="0" lang="en-US"/>
              <a:t> </a:t>
            </a:r>
            <a:r>
              <a:rPr dirty="0" lang="en-US" smtClean="0"/>
              <a:t>2)  Filtered the Blank cells using filter option.</a:t>
            </a:r>
          </a:p>
          <a:p>
            <a:r>
              <a:rPr dirty="0" lang="en-US" smtClean="0"/>
              <a:t>Performance Level Calculation:</a:t>
            </a:r>
          </a:p>
          <a:p>
            <a:r>
              <a:rPr dirty="0" lang="en-US"/>
              <a:t> </a:t>
            </a:r>
            <a:r>
              <a:rPr dirty="0" lang="en-US" smtClean="0"/>
              <a:t>1)  Using </a:t>
            </a:r>
            <a:r>
              <a:rPr dirty="0" lang="en-US">
                <a:solidFill>
                  <a:srgbClr val="0D0D0D"/>
                </a:solidFill>
                <a:latin typeface="Times New Roman" panose="02020603050405020304" pitchFamily="18" charset="0"/>
                <a:cs typeface="Times New Roman" panose="02020603050405020304" pitchFamily="18" charset="0"/>
              </a:rPr>
              <a:t> </a:t>
            </a:r>
            <a:r>
              <a:rPr dirty="0" lang="en-US"/>
              <a:t>=IFS(Z2&gt;=5,”very high”,Z2&gt;=4,”high”,Z2&gt;=3,”med”,”True”,”Low</a:t>
            </a:r>
            <a:r>
              <a:rPr dirty="0" lang="en-US" smtClean="0"/>
              <a:t>”) formula we calculated the Performance level.</a:t>
            </a:r>
          </a:p>
          <a:p>
            <a:r>
              <a:rPr dirty="0" lang="en-US">
                <a:solidFill>
                  <a:srgbClr val="0D0D0D"/>
                </a:solidFill>
                <a:latin typeface="Times New Roman" panose="02020603050405020304" pitchFamily="18" charset="0"/>
                <a:cs typeface="Times New Roman" panose="02020603050405020304" pitchFamily="18" charset="0"/>
              </a:rPr>
              <a:t> </a:t>
            </a:r>
            <a:r>
              <a:rPr dirty="0" lang="en-US" smtClean="0">
                <a:solidFill>
                  <a:srgbClr val="0D0D0D"/>
                </a:solidFill>
                <a:latin typeface="Times New Roman" panose="02020603050405020304" pitchFamily="18" charset="0"/>
                <a:cs typeface="Times New Roman" panose="02020603050405020304" pitchFamily="18" charset="0"/>
              </a:rPr>
              <a:t>2)  Using Autofill we done the same thing to other rows.</a:t>
            </a:r>
          </a:p>
          <a:p>
            <a:r>
              <a:rPr dirty="0" lang="en-US" smtClean="0">
                <a:solidFill>
                  <a:srgbClr val="0D0D0D"/>
                </a:solidFill>
                <a:latin typeface="Times New Roman" panose="02020603050405020304" pitchFamily="18" charset="0"/>
                <a:cs typeface="Times New Roman" panose="02020603050405020304" pitchFamily="18" charset="0"/>
              </a:rPr>
              <a:t>Pivot Table:</a:t>
            </a:r>
          </a:p>
          <a:p>
            <a:pPr indent="-342900" marL="342900">
              <a:buAutoNum type="arabicParenR"/>
            </a:pPr>
            <a:r>
              <a:rPr dirty="0" lang="en-US" smtClean="0">
                <a:solidFill>
                  <a:srgbClr val="0D0D0D"/>
                </a:solidFill>
                <a:latin typeface="Times New Roman" panose="02020603050405020304" pitchFamily="18" charset="0"/>
                <a:cs typeface="Times New Roman" panose="02020603050405020304" pitchFamily="18" charset="0"/>
              </a:rPr>
              <a:t>We summarized the dataset.</a:t>
            </a:r>
          </a:p>
          <a:p>
            <a:r>
              <a:rPr dirty="0" lang="en-US" smtClean="0">
                <a:solidFill>
                  <a:srgbClr val="0D0D0D"/>
                </a:solidFill>
                <a:latin typeface="Times New Roman" panose="02020603050405020304" pitchFamily="18" charset="0"/>
                <a:cs typeface="Times New Roman" panose="02020603050405020304" pitchFamily="18" charset="0"/>
              </a:rPr>
              <a:t>Graph Chart:</a:t>
            </a:r>
          </a:p>
          <a:p>
            <a:r>
              <a:rPr dirty="0" lang="en-US">
                <a:solidFill>
                  <a:srgbClr val="0D0D0D"/>
                </a:solidFill>
                <a:latin typeface="Times New Roman" panose="02020603050405020304" pitchFamily="18" charset="0"/>
                <a:cs typeface="Times New Roman" panose="02020603050405020304" pitchFamily="18" charset="0"/>
              </a:rPr>
              <a:t> </a:t>
            </a:r>
            <a:r>
              <a:rPr dirty="0" lang="en-US" smtClean="0">
                <a:solidFill>
                  <a:srgbClr val="0D0D0D"/>
                </a:solidFill>
                <a:latin typeface="Times New Roman" panose="02020603050405020304" pitchFamily="18" charset="0"/>
                <a:cs typeface="Times New Roman" panose="02020603050405020304" pitchFamily="18" charset="0"/>
              </a:rPr>
              <a:t>1)   Data visualization.</a:t>
            </a:r>
            <a:endParaRPr dirty="0" lang="en-US">
              <a:solidFill>
                <a:srgbClr val="0D0D0D"/>
              </a:solidFill>
              <a:latin typeface="Times New Roman" panose="02020603050405020304" pitchFamily="18" charset="0"/>
              <a:cs typeface="Times New Roman" panose="02020603050405020304" pitchFamily="18" charset="0"/>
            </a:endParaRPr>
          </a:p>
          <a:p>
            <a:r>
              <a:rPr dirty="0" lang="en-US" smtClean="0"/>
              <a:t>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64"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6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1905000" y="1600200"/>
          <a:ext cx="6934200" cy="3581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67" name="Text Placeholder 2"/>
          <p:cNvSpPr>
            <a:spLocks noGrp="1"/>
          </p:cNvSpPr>
          <p:nvPr>
            <p:ph type="body" idx="1"/>
          </p:nvPr>
        </p:nvSpPr>
        <p:spPr>
          <a:xfrm>
            <a:off x="609599" y="2133600"/>
            <a:ext cx="10972800" cy="1733551"/>
          </a:xfrm>
        </p:spPr>
        <p:txBody>
          <a:bodyPr/>
          <a:p>
            <a:pPr indent="-285750" marL="285750">
              <a:lnSpc>
                <a:spcPct val="150000"/>
              </a:lnSpc>
              <a:buFont typeface="Arial" panose="020B0604020202020204" pitchFamily="34" charset="0"/>
              <a:buChar char="•"/>
            </a:pPr>
            <a:r>
              <a:rPr dirty="0" lang="en-US" smtClean="0"/>
              <a:t>By comparing the performance of the employees the no. of employees who are in medium level are in higher amount in the organization than very high and high performance employee we need to motivate the employee more to betterment the organization.</a:t>
            </a:r>
          </a:p>
          <a:p>
            <a:pPr indent="-285750" marL="285750">
              <a:buFont typeface="Arial" panose="020B0604020202020204" pitchFamily="34" charset="0"/>
              <a:buChar char="•"/>
            </a:pPr>
            <a:r>
              <a:rPr dirty="0" lang="en-US" smtClean="0"/>
              <a:t>High and very high performance employees can train the low and medium level </a:t>
            </a:r>
            <a:r>
              <a:rPr dirty="0" lang="en-US" err="1" smtClean="0"/>
              <a:t>empolyees</a:t>
            </a:r>
            <a:r>
              <a:rPr dirty="0" lang="en-US" smtClean="0"/>
              <a:t> for the growth of the firm.</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0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9"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grpSp>
        <p:nvGrpSpPr>
          <p:cNvPr id="30"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32" name="object 21"/>
          <p:cNvSpPr txBox="1">
            <a:spLocks noGrp="1"/>
          </p:cNvSpPr>
          <p:nvPr>
            <p:ph type="title"/>
          </p:nvPr>
        </p:nvSpPr>
        <p:spPr>
          <a:xfrm>
            <a:off x="739775" y="445388"/>
            <a:ext cx="2357120" cy="14611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t>
            </a:r>
            <a:r>
              <a:rPr dirty="0" lang="en-US"/>
              <a:t>A</a:t>
            </a:r>
            <a:endParaRPr altLang="en-US" lang="zh-CN"/>
          </a:p>
        </p:txBody>
      </p:sp>
      <p:sp>
        <p:nvSpPr>
          <p:cNvPr id="104863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7" name="object 5"/>
          <p:cNvPicPr>
            <a:picLocks/>
          </p:cNvPicPr>
          <p:nvPr/>
        </p:nvPicPr>
        <p:blipFill>
          <a:blip xmlns:r="http://schemas.openxmlformats.org/officeDocument/2006/relationships" r:embed="rId1" cstate="print"/>
          <a:stretch>
            <a:fillRect/>
          </a:stretch>
        </p:blipFill>
        <p:spPr>
          <a:xfrm>
            <a:off x="11048618" y="304800"/>
            <a:ext cx="609600" cy="1468616"/>
          </a:xfrm>
          <a:prstGeom prst="rect"/>
        </p:spPr>
      </p:pic>
      <p:sp>
        <p:nvSpPr>
          <p:cNvPr id="1048640" name="object 7"/>
          <p:cNvSpPr txBox="1">
            <a:spLocks noGrp="1"/>
          </p:cNvSpPr>
          <p:nvPr>
            <p:ph type="title"/>
          </p:nvPr>
        </p:nvSpPr>
        <p:spPr>
          <a:xfrm>
            <a:off x="747647" y="702050"/>
            <a:ext cx="1068133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smtClean="0"/>
              <a:t>S</a:t>
            </a:r>
            <a:r>
              <a:rPr dirty="0" sz="4250" spc="-370" smtClean="0"/>
              <a:t>T</a:t>
            </a:r>
            <a:r>
              <a:rPr dirty="0" sz="4250" spc="-375" smtClean="0"/>
              <a:t>A</a:t>
            </a:r>
            <a:r>
              <a:rPr dirty="0" sz="4250" spc="15" smtClean="0"/>
              <a:t>T</a:t>
            </a:r>
            <a:r>
              <a:rPr dirty="0" sz="4250" spc="-10" smtClean="0"/>
              <a:t>E</a:t>
            </a:r>
            <a:r>
              <a:rPr dirty="0" sz="4250" spc="-20" smtClean="0"/>
              <a:t>ME</a:t>
            </a:r>
            <a:r>
              <a:rPr dirty="0" sz="4250" spc="10" smtClean="0"/>
              <a:t>NT</a:t>
            </a:r>
            <a:endParaRPr dirty="0" sz="4250"/>
          </a:p>
        </p:txBody>
      </p:sp>
      <p:sp>
        <p:nvSpPr>
          <p:cNvPr id="1048641" name="Text Placeholder 8"/>
          <p:cNvSpPr>
            <a:spLocks noGrp="1"/>
          </p:cNvSpPr>
          <p:nvPr>
            <p:ph type="body" idx="1"/>
          </p:nvPr>
        </p:nvSpPr>
        <p:spPr>
          <a:xfrm>
            <a:off x="609599" y="1851690"/>
            <a:ext cx="10972800" cy="3619501"/>
          </a:xfrm>
        </p:spPr>
        <p:txBody>
          <a:bodyPr/>
          <a:p>
            <a:pPr>
              <a:lnSpc>
                <a:spcPct val="150000"/>
              </a:lnSpc>
            </a:pPr>
            <a:r>
              <a:rPr dirty="0" sz="1600" lang="en-US"/>
              <a:t>Primary Objectives:</a:t>
            </a:r>
          </a:p>
          <a:p>
            <a:pPr indent="-285750" marL="285750">
              <a:lnSpc>
                <a:spcPct val="150000"/>
              </a:lnSpc>
              <a:buFont typeface="Arial" panose="020B0604020202020204" pitchFamily="34" charset="0"/>
              <a:buChar char="•"/>
            </a:pPr>
            <a:r>
              <a:rPr dirty="0" sz="1600" lang="en-US"/>
              <a:t>Improved Performance: Identify areas of strength and weakness, set goals, and provide feedback to enhance employee performance.</a:t>
            </a:r>
          </a:p>
          <a:p>
            <a:pPr indent="-285750" marL="285750">
              <a:lnSpc>
                <a:spcPct val="150000"/>
              </a:lnSpc>
              <a:buFont typeface="Arial" panose="020B0604020202020204" pitchFamily="34" charset="0"/>
              <a:buChar char="•"/>
            </a:pPr>
            <a:r>
              <a:rPr dirty="0" sz="1600" lang="en-US"/>
              <a:t> Decision-Making: Inform decisions on promotions, demotions, transfers, or terminations.</a:t>
            </a:r>
          </a:p>
          <a:p>
            <a:pPr>
              <a:lnSpc>
                <a:spcPct val="150000"/>
              </a:lnSpc>
            </a:pPr>
            <a:r>
              <a:rPr dirty="0" sz="1600" lang="en-US"/>
              <a:t>Additional Benefits:</a:t>
            </a:r>
          </a:p>
          <a:p>
            <a:pPr indent="-285750" marL="285750">
              <a:lnSpc>
                <a:spcPct val="150000"/>
              </a:lnSpc>
              <a:buFont typeface="Arial" panose="020B0604020202020204" pitchFamily="34" charset="0"/>
              <a:buChar char="•"/>
            </a:pPr>
            <a:r>
              <a:rPr dirty="0" sz="1600" lang="en-US"/>
              <a:t> Aligns with Organizational Goals: Ensures employees' objectives are aligned with company strategic objectives.</a:t>
            </a:r>
          </a:p>
          <a:p>
            <a:pPr indent="-285750" marL="285750">
              <a:lnSpc>
                <a:spcPct val="150000"/>
              </a:lnSpc>
              <a:buFont typeface="Arial" panose="020B0604020202020204" pitchFamily="34" charset="0"/>
              <a:buChar char="•"/>
            </a:pPr>
            <a:r>
              <a:rPr dirty="0" sz="1600" lang="en-US"/>
              <a:t>Compliance and Risk Management: Documents performance issues, helping mitigate potential legal risks.</a:t>
            </a:r>
          </a:p>
          <a:p>
            <a:pPr indent="-285750" marL="285750">
              <a:lnSpc>
                <a:spcPct val="150000"/>
              </a:lnSpc>
              <a:buFont typeface="Arial" panose="020B0604020202020204" pitchFamily="34" charset="0"/>
              <a:buChar char="•"/>
            </a:pPr>
            <a:r>
              <a:rPr dirty="0" sz="1600" lang="en-US"/>
              <a:t>Boosts Productivity: Encourages accountability, efficiency, and effectiveness.</a:t>
            </a:r>
          </a:p>
          <a:p>
            <a:pPr>
              <a:lnSpc>
                <a:spcPct val="150000"/>
              </a:lnSpc>
            </a:pPr>
            <a:r>
              <a:rPr dirty="0" sz="1600" lang="en-US"/>
              <a:t>      By conducting regular employee performance analysis, organizations can optimize talent utilization, drive business          outcomes, and create a culture of continuous improvement.</a:t>
            </a:r>
            <a:endParaRPr dirty="0" sz="1600" lang="en-US"/>
          </a:p>
        </p:txBody>
      </p:sp>
      <p:sp>
        <p:nvSpPr>
          <p:cNvPr id="104864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9" name="object 5"/>
          <p:cNvPicPr>
            <a:picLocks/>
          </p:cNvPicPr>
          <p:nvPr/>
        </p:nvPicPr>
        <p:blipFill>
          <a:blip xmlns:r="http://schemas.openxmlformats.org/officeDocument/2006/relationships" r:embed="rId1" cstate="print"/>
          <a:stretch>
            <a:fillRect/>
          </a:stretch>
        </p:blipFill>
        <p:spPr>
          <a:xfrm>
            <a:off x="-228600" y="-328382"/>
            <a:ext cx="2055747" cy="2133600"/>
          </a:xfrm>
          <a:prstGeom prst="rect"/>
        </p:spPr>
      </p:pic>
      <p:sp>
        <p:nvSpPr>
          <p:cNvPr id="1048643" name="object 7"/>
          <p:cNvSpPr txBox="1">
            <a:spLocks noGrp="1"/>
          </p:cNvSpPr>
          <p:nvPr>
            <p:ph type="title"/>
          </p:nvPr>
        </p:nvSpPr>
        <p:spPr>
          <a:xfrm>
            <a:off x="914400" y="1466128"/>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0"/>
          <p:cNvSpPr txBox="1"/>
          <p:nvPr/>
        </p:nvSpPr>
        <p:spPr>
          <a:xfrm>
            <a:off x="676275" y="2511657"/>
            <a:ext cx="7924800" cy="3247390"/>
          </a:xfrm>
          <a:prstGeom prst="rect"/>
          <a:noFill/>
        </p:spPr>
        <p:txBody>
          <a:bodyPr rtlCol="0" wrap="square">
            <a:spAutoFit/>
          </a:bodyPr>
          <a:p>
            <a:pPr algn="l">
              <a:lnSpc>
                <a:spcPct val="150000"/>
              </a:lnSpc>
            </a:pPr>
            <a:r>
              <a:rPr b="0" dirty="0" i="0" lang="en-US" smtClean="0">
                <a:solidFill>
                  <a:srgbClr val="0D0D0D"/>
                </a:solidFill>
                <a:effectLst/>
                <a:latin typeface="Times New Roman" panose="02020603050405020304" pitchFamily="18" charset="0"/>
                <a:cs typeface="Times New Roman" panose="02020603050405020304" pitchFamily="18" charset="0"/>
              </a:rPr>
              <a:t>EMPLOYEE PERFORMANCE ANALYSIS</a:t>
            </a:r>
          </a:p>
          <a:p>
            <a:pPr algn="l" indent="-285750" marL="285750">
              <a:lnSpc>
                <a:spcPct val="150000"/>
              </a:lnSpc>
              <a:buFont typeface="Arial" panose="020B0604020202020204" pitchFamily="34" charset="0"/>
              <a:buChar char="•"/>
            </a:pPr>
            <a:r>
              <a:rPr dirty="0" lang="en-US" smtClean="0">
                <a:solidFill>
                  <a:srgbClr val="0D0D0D"/>
                </a:solidFill>
                <a:latin typeface="Times New Roman" panose="02020603050405020304" pitchFamily="18" charset="0"/>
                <a:cs typeface="Times New Roman" panose="02020603050405020304" pitchFamily="18" charset="0"/>
              </a:rPr>
              <a:t>Employee performance analysis, also known as performance evaluation or appraisal, is a systematic process to assess an employee's work performance, accomplishments, and areas for improvement.</a:t>
            </a:r>
          </a:p>
          <a:p>
            <a:pPr indent="-285750" marL="285750">
              <a:lnSpc>
                <a:spcPct val="150000"/>
              </a:lnSpc>
              <a:buFont typeface="Arial" panose="020B0604020202020204" pitchFamily="34" charset="0"/>
              <a:buChar char="•"/>
            </a:pPr>
            <a:r>
              <a:rPr dirty="0" lang="en-US">
                <a:solidFill>
                  <a:srgbClr val="0D0D0D"/>
                </a:solidFill>
                <a:latin typeface="Times New Roman" panose="02020603050405020304" pitchFamily="18" charset="0"/>
                <a:cs typeface="Times New Roman" panose="02020603050405020304" pitchFamily="18" charset="0"/>
              </a:rPr>
              <a:t>By implementing a structured employee performance analysis process, organizations can optimize talent utilization, drive business outcomes, and foster a culture of continuous improvement.</a:t>
            </a:r>
            <a:endParaRPr b="0" dirty="0" i="0" lang="en-US" smtClean="0">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1"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4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Picture 9"/>
          <p:cNvPicPr>
            <a:picLocks noChangeAspect="1"/>
          </p:cNvPicPr>
          <p:nvPr/>
        </p:nvPicPr>
        <p:blipFill>
          <a:blip xmlns:r="http://schemas.openxmlformats.org/officeDocument/2006/relationships" r:embed="rId2" cstate="print"/>
          <a:stretch>
            <a:fillRect/>
          </a:stretch>
        </p:blipFill>
        <p:spPr>
          <a:xfrm>
            <a:off x="1219200" y="2567382"/>
            <a:ext cx="1371600" cy="1389888"/>
          </a:xfrm>
          <a:prstGeom prst="rect"/>
        </p:spPr>
      </p:pic>
      <p:sp>
        <p:nvSpPr>
          <p:cNvPr id="1048648" name="Rectangle 10"/>
          <p:cNvSpPr/>
          <p:nvPr/>
        </p:nvSpPr>
        <p:spPr>
          <a:xfrm>
            <a:off x="1405746" y="3917024"/>
            <a:ext cx="1499379" cy="369332"/>
          </a:xfrm>
          <a:prstGeom prst="rect"/>
        </p:spPr>
        <p:txBody>
          <a:bodyPr wrap="square">
            <a:spAutoFit/>
          </a:bodyPr>
          <a:p>
            <a:r>
              <a:rPr dirty="0" lang="en-US"/>
              <a:t>Employees</a:t>
            </a:r>
          </a:p>
        </p:txBody>
      </p:sp>
      <p:pic>
        <p:nvPicPr>
          <p:cNvPr id="2097163" name="Picture 11"/>
          <p:cNvPicPr>
            <a:picLocks noChangeAspect="1"/>
          </p:cNvPicPr>
          <p:nvPr/>
        </p:nvPicPr>
        <p:blipFill>
          <a:blip xmlns:r="http://schemas.openxmlformats.org/officeDocument/2006/relationships" r:embed="rId3"/>
          <a:stretch>
            <a:fillRect/>
          </a:stretch>
        </p:blipFill>
        <p:spPr>
          <a:xfrm>
            <a:off x="4267200" y="1948165"/>
            <a:ext cx="1752600" cy="1299098"/>
          </a:xfrm>
          <a:prstGeom prst="roundRect">
            <a:avLst>
              <a:gd name="adj" fmla="val 8594"/>
            </a:avLst>
          </a:prstGeom>
          <a:solidFill>
            <a:srgbClr val="FFFFFF">
              <a:shade val="85000"/>
            </a:srgbClr>
          </a:solidFill>
          <a:ln>
            <a:noFill/>
          </a:ln>
          <a:effectLst>
            <a:reflection algn="bl" blurRad="12700" dir="5400000" dist="5000" endPos="28000" rotWithShape="0" stA="38000" sy="-100000"/>
          </a:effectLst>
        </p:spPr>
      </p:pic>
      <p:sp>
        <p:nvSpPr>
          <p:cNvPr id="1048649" name="Rectangle 12"/>
          <p:cNvSpPr/>
          <p:nvPr/>
        </p:nvSpPr>
        <p:spPr>
          <a:xfrm>
            <a:off x="4600729" y="3396722"/>
            <a:ext cx="1211579" cy="358141"/>
          </a:xfrm>
          <a:prstGeom prst="rect"/>
        </p:spPr>
        <p:txBody>
          <a:bodyPr wrap="none">
            <a:spAutoFit/>
          </a:bodyPr>
          <a:p>
            <a:r>
              <a:rPr dirty="0" lang="en-US"/>
              <a:t>Managers</a:t>
            </a:r>
          </a:p>
        </p:txBody>
      </p:sp>
      <p:pic>
        <p:nvPicPr>
          <p:cNvPr id="2097164" name="Picture 13"/>
          <p:cNvPicPr>
            <a:picLocks noChangeAspect="1"/>
          </p:cNvPicPr>
          <p:nvPr/>
        </p:nvPicPr>
        <p:blipFill>
          <a:blip xmlns:r="http://schemas.openxmlformats.org/officeDocument/2006/relationships" r:embed="rId4" cstate="print"/>
          <a:stretch>
            <a:fillRect/>
          </a:stretch>
        </p:blipFill>
        <p:spPr>
          <a:xfrm>
            <a:off x="7467600" y="2579402"/>
            <a:ext cx="2035384" cy="1335721"/>
          </a:xfrm>
          <a:prstGeom prst="roundRect">
            <a:avLst>
              <a:gd name="adj" fmla="val 8594"/>
            </a:avLst>
          </a:prstGeom>
          <a:solidFill>
            <a:srgbClr val="FFFFFF">
              <a:shade val="85000"/>
            </a:srgbClr>
          </a:solidFill>
          <a:ln>
            <a:noFill/>
          </a:ln>
          <a:effectLst>
            <a:reflection algn="bl" blurRad="12700" dir="5400000" dist="5000" endPos="28000" rotWithShape="0" stA="38000" sy="-100000"/>
          </a:effectLst>
        </p:spPr>
      </p:pic>
      <p:sp>
        <p:nvSpPr>
          <p:cNvPr id="1048650" name="Rectangle 14"/>
          <p:cNvSpPr/>
          <p:nvPr/>
        </p:nvSpPr>
        <p:spPr>
          <a:xfrm>
            <a:off x="7391400" y="3917024"/>
            <a:ext cx="2819400" cy="369332"/>
          </a:xfrm>
          <a:prstGeom prst="rect"/>
        </p:spPr>
        <p:txBody>
          <a:bodyPr wrap="square">
            <a:spAutoFit/>
          </a:bodyPr>
          <a:p>
            <a:r>
              <a:rPr dirty="0" lang="en-US"/>
              <a:t>External Stakeholders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object 6"/>
          <p:cNvSpPr txBox="1">
            <a:spLocks noGrp="1"/>
          </p:cNvSpPr>
          <p:nvPr>
            <p:ph type="title"/>
          </p:nvPr>
        </p:nvSpPr>
        <p:spPr>
          <a:xfrm>
            <a:off x="532487" y="881011"/>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52" name="Text Placeholder 9"/>
          <p:cNvSpPr>
            <a:spLocks noGrp="1"/>
          </p:cNvSpPr>
          <p:nvPr>
            <p:ph type="body" idx="1"/>
          </p:nvPr>
        </p:nvSpPr>
        <p:spPr>
          <a:xfrm>
            <a:off x="676275" y="2133600"/>
            <a:ext cx="10972800" cy="3200400"/>
          </a:xfrm>
        </p:spPr>
        <p:txBody>
          <a:bodyPr/>
          <a:p>
            <a:pPr indent="-285750" marL="285750">
              <a:buFont typeface="Arial" panose="020B0604020202020204" pitchFamily="34" charset="0"/>
              <a:buChar char="•"/>
            </a:pPr>
            <a:r>
              <a:rPr dirty="0" lang="en-US" smtClean="0"/>
              <a:t>Conditional Formatting :</a:t>
            </a:r>
          </a:p>
          <a:p>
            <a:r>
              <a:rPr dirty="0" lang="en-US"/>
              <a:t> </a:t>
            </a:r>
            <a:r>
              <a:rPr dirty="0" lang="en-US" smtClean="0"/>
              <a:t>            To highlight the Missing Value in the given data.</a:t>
            </a:r>
          </a:p>
          <a:p>
            <a:pPr indent="-285750" marL="285750">
              <a:buFont typeface="Arial" panose="020B0604020202020204" pitchFamily="34" charset="0"/>
              <a:buChar char="•"/>
            </a:pPr>
            <a:r>
              <a:rPr dirty="0" lang="en-US" smtClean="0"/>
              <a:t>Filter:</a:t>
            </a:r>
          </a:p>
          <a:p>
            <a:r>
              <a:rPr dirty="0" lang="en-US"/>
              <a:t> </a:t>
            </a:r>
            <a:r>
              <a:rPr dirty="0" lang="en-US" smtClean="0"/>
              <a:t>             To filter the Missing values in the given data.</a:t>
            </a:r>
          </a:p>
          <a:p>
            <a:pPr indent="-285750" marL="285750">
              <a:buFont typeface="Arial" panose="020B0604020202020204" pitchFamily="34" charset="0"/>
              <a:buChar char="•"/>
            </a:pPr>
            <a:r>
              <a:rPr dirty="0" lang="en-US" smtClean="0"/>
              <a:t>Formula:</a:t>
            </a:r>
          </a:p>
          <a:p>
            <a:r>
              <a:rPr dirty="0" lang="en-US" smtClean="0"/>
              <a:t>               To calculate the Performance Level in the given data.</a:t>
            </a:r>
          </a:p>
          <a:p>
            <a:r>
              <a:rPr dirty="0" lang="en-US"/>
              <a:t> </a:t>
            </a:r>
            <a:r>
              <a:rPr dirty="0" lang="en-US" smtClean="0"/>
              <a:t>          =IFS(Z2&gt;=5,”very high”,Z2&gt;=4,”high”,Z2&gt;=3,”med”,”True”,”Low”)</a:t>
            </a:r>
          </a:p>
          <a:p>
            <a:pPr indent="-285750" marL="285750">
              <a:buFont typeface="Arial" panose="020B0604020202020204" pitchFamily="34" charset="0"/>
              <a:buChar char="•"/>
            </a:pPr>
            <a:r>
              <a:rPr dirty="0" lang="en-US"/>
              <a:t> </a:t>
            </a:r>
            <a:r>
              <a:rPr dirty="0" lang="en-US" smtClean="0"/>
              <a:t>Pivot Table:</a:t>
            </a:r>
          </a:p>
          <a:p>
            <a:r>
              <a:rPr dirty="0" lang="en-US"/>
              <a:t> </a:t>
            </a:r>
            <a:r>
              <a:rPr dirty="0" lang="en-US" smtClean="0"/>
              <a:t>                To </a:t>
            </a:r>
            <a:r>
              <a:rPr dirty="0" lang="en-US" err="1" smtClean="0"/>
              <a:t>summaraize</a:t>
            </a:r>
            <a:r>
              <a:rPr dirty="0" lang="en-US" smtClean="0"/>
              <a:t> the given data.</a:t>
            </a:r>
          </a:p>
          <a:p>
            <a:pPr indent="-285750" marL="285750">
              <a:buFont typeface="Arial" panose="020B0604020202020204" pitchFamily="34" charset="0"/>
              <a:buChar char="•"/>
            </a:pPr>
            <a:r>
              <a:rPr dirty="0" lang="en-US"/>
              <a:t> </a:t>
            </a:r>
            <a:r>
              <a:rPr dirty="0" lang="en-US" smtClean="0"/>
              <a:t>Graph:</a:t>
            </a:r>
          </a:p>
          <a:p>
            <a:r>
              <a:rPr dirty="0" lang="en-US"/>
              <a:t> </a:t>
            </a:r>
            <a:r>
              <a:rPr dirty="0" lang="en-US" smtClean="0"/>
              <a:t>                 To visualize the given data in chart representation.</a:t>
            </a:r>
          </a:p>
          <a:p>
            <a:endParaRPr dirty="0" lang="en-US"/>
          </a:p>
        </p:txBody>
      </p:sp>
      <p:sp>
        <p:nvSpPr>
          <p:cNvPr id="104865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Title 1"/>
          <p:cNvSpPr>
            <a:spLocks noGrp="1"/>
          </p:cNvSpPr>
          <p:nvPr>
            <p:ph type="title"/>
          </p:nvPr>
        </p:nvSpPr>
        <p:spPr>
          <a:xfrm>
            <a:off x="755332" y="385444"/>
            <a:ext cx="10681335" cy="723901"/>
          </a:xfrm>
        </p:spPr>
        <p:txBody>
          <a:bodyPr/>
          <a:p>
            <a:r>
              <a:rPr dirty="0" lang="en-IN"/>
              <a:t>Dataset Description</a:t>
            </a:r>
          </a:p>
        </p:txBody>
      </p:sp>
      <p:sp>
        <p:nvSpPr>
          <p:cNvPr id="1048655" name="Text Placeholder 2"/>
          <p:cNvSpPr>
            <a:spLocks noGrp="1"/>
          </p:cNvSpPr>
          <p:nvPr>
            <p:ph type="body" idx="1"/>
          </p:nvPr>
        </p:nvSpPr>
        <p:spPr>
          <a:xfrm>
            <a:off x="609600" y="1577340"/>
            <a:ext cx="10972800" cy="3200400"/>
          </a:xfrm>
        </p:spPr>
        <p:txBody>
          <a:bodyPr/>
          <a:p>
            <a:pPr indent="-285750" marL="285750">
              <a:buFont typeface="Arial" panose="020B0604020202020204" pitchFamily="34" charset="0"/>
              <a:buChar char="•"/>
            </a:pPr>
            <a:r>
              <a:rPr dirty="0" lang="en-US" smtClean="0"/>
              <a:t>Employee dataset from </a:t>
            </a:r>
            <a:r>
              <a:rPr dirty="0" lang="en-US" err="1" smtClean="0"/>
              <a:t>kaggle</a:t>
            </a:r>
            <a:endParaRPr dirty="0" lang="en-US" smtClean="0"/>
          </a:p>
          <a:p>
            <a:pPr indent="-285750" marL="285750">
              <a:buFont typeface="Arial" panose="020B0604020202020204" pitchFamily="34" charset="0"/>
              <a:buChar char="•"/>
            </a:pPr>
            <a:r>
              <a:rPr dirty="0" lang="en-US" smtClean="0"/>
              <a:t>26 features available, but considered only 9 </a:t>
            </a:r>
            <a:r>
              <a:rPr dirty="0" lang="en-US" err="1" smtClean="0"/>
              <a:t>features,They</a:t>
            </a:r>
            <a:r>
              <a:rPr dirty="0" lang="en-US" smtClean="0"/>
              <a:t> are:</a:t>
            </a:r>
          </a:p>
          <a:p>
            <a:r>
              <a:rPr dirty="0" lang="en-US"/>
              <a:t>                             </a:t>
            </a:r>
            <a:r>
              <a:rPr dirty="0" lang="en-US" err="1" smtClean="0"/>
              <a:t>EmpID</a:t>
            </a:r>
            <a:r>
              <a:rPr dirty="0" lang="en-US" smtClean="0"/>
              <a:t> = Numeric</a:t>
            </a:r>
          </a:p>
          <a:p>
            <a:r>
              <a:rPr dirty="0" lang="en-US"/>
              <a:t>                             </a:t>
            </a:r>
            <a:r>
              <a:rPr dirty="0" lang="en-US" err="1" smtClean="0"/>
              <a:t>FirstName</a:t>
            </a:r>
            <a:r>
              <a:rPr dirty="0" lang="en-US" smtClean="0"/>
              <a:t> = Text</a:t>
            </a:r>
          </a:p>
          <a:p>
            <a:r>
              <a:rPr dirty="0" lang="en-US"/>
              <a:t>                             </a:t>
            </a:r>
            <a:r>
              <a:rPr dirty="0" lang="en-US" err="1" smtClean="0"/>
              <a:t>LastName</a:t>
            </a:r>
            <a:r>
              <a:rPr dirty="0" lang="en-US" smtClean="0"/>
              <a:t> = Text</a:t>
            </a:r>
          </a:p>
          <a:p>
            <a:r>
              <a:rPr dirty="0" lang="en-US"/>
              <a:t>                             </a:t>
            </a:r>
            <a:r>
              <a:rPr dirty="0" lang="en-US" err="1" smtClean="0"/>
              <a:t>BusinessUnit</a:t>
            </a:r>
            <a:r>
              <a:rPr dirty="0" lang="en-US" smtClean="0"/>
              <a:t> = Text</a:t>
            </a:r>
          </a:p>
          <a:p>
            <a:r>
              <a:rPr dirty="0" lang="en-US"/>
              <a:t>                             </a:t>
            </a:r>
            <a:r>
              <a:rPr dirty="0" lang="en-US" err="1" smtClean="0"/>
              <a:t>EmployeeStatus</a:t>
            </a:r>
            <a:r>
              <a:rPr dirty="0" lang="en-US" smtClean="0"/>
              <a:t> = Text</a:t>
            </a:r>
          </a:p>
          <a:p>
            <a:r>
              <a:rPr dirty="0" lang="en-US"/>
              <a:t>                             </a:t>
            </a:r>
            <a:r>
              <a:rPr dirty="0" lang="en-US" err="1" smtClean="0"/>
              <a:t>EmployeeType</a:t>
            </a:r>
            <a:r>
              <a:rPr dirty="0" lang="en-US" smtClean="0"/>
              <a:t> = Text</a:t>
            </a:r>
          </a:p>
          <a:p>
            <a:r>
              <a:rPr dirty="0" lang="en-US"/>
              <a:t>                             </a:t>
            </a:r>
            <a:r>
              <a:rPr dirty="0" lang="en-US" err="1" smtClean="0"/>
              <a:t>EmployeeClassificationType</a:t>
            </a:r>
            <a:r>
              <a:rPr dirty="0" lang="en-US" smtClean="0"/>
              <a:t> = Text</a:t>
            </a:r>
          </a:p>
          <a:p>
            <a:r>
              <a:rPr dirty="0" lang="en-US"/>
              <a:t>                             Performance </a:t>
            </a:r>
            <a:r>
              <a:rPr dirty="0" lang="en-US" smtClean="0"/>
              <a:t>Score = Text</a:t>
            </a:r>
          </a:p>
          <a:p>
            <a:r>
              <a:rPr dirty="0" lang="en-US"/>
              <a:t>                             Current Employee </a:t>
            </a:r>
            <a:r>
              <a:rPr dirty="0" lang="en-US" smtClean="0"/>
              <a:t>Rating = Numeric</a:t>
            </a:r>
          </a:p>
          <a:p>
            <a:r>
              <a:rPr dirty="0" lang="en-US"/>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5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5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59" name="TextBox 8"/>
          <p:cNvSpPr txBox="1"/>
          <p:nvPr/>
        </p:nvSpPr>
        <p:spPr>
          <a:xfrm>
            <a:off x="1981200" y="2057400"/>
            <a:ext cx="8534018" cy="1247140"/>
          </a:xfrm>
          <a:prstGeom prst="rect"/>
          <a:noFill/>
        </p:spPr>
        <p:txBody>
          <a:bodyPr rtlCol="0" wrap="square">
            <a:spAutoFit/>
          </a:bodyPr>
          <a:p>
            <a:pPr algn="l">
              <a:lnSpc>
                <a:spcPct val="150000"/>
              </a:lnSpc>
            </a:pPr>
            <a:r>
              <a:rPr dirty="0" lang="en-US" smtClean="0">
                <a:solidFill>
                  <a:srgbClr val="0D0D0D"/>
                </a:solidFill>
                <a:latin typeface="Times New Roman" panose="02020603050405020304" pitchFamily="18" charset="0"/>
                <a:cs typeface="Times New Roman" panose="02020603050405020304" pitchFamily="18" charset="0"/>
              </a:rPr>
              <a:t>Performance level Calculation:</a:t>
            </a:r>
          </a:p>
          <a:p>
            <a:pPr>
              <a:lnSpc>
                <a:spcPct val="150000"/>
              </a:lnSpc>
            </a:pPr>
            <a:r>
              <a:rPr b="0" dirty="0" i="0" lang="en-US" smtClean="0">
                <a:solidFill>
                  <a:srgbClr val="0D0D0D"/>
                </a:solidFill>
                <a:effectLst/>
                <a:latin typeface="Times New Roman" panose="02020603050405020304" pitchFamily="18" charset="0"/>
                <a:cs typeface="Times New Roman" panose="02020603050405020304" pitchFamily="18" charset="0"/>
              </a:rPr>
              <a:t> </a:t>
            </a:r>
            <a:r>
              <a:rPr dirty="0" sz="1600" lang="en-US" smtClean="0"/>
              <a:t>=IFS(Z2&gt;=5,”very high”,Z2&gt;=4,”high”,Z2&gt;=3,”med”,”True”,”Low”)</a:t>
            </a:r>
            <a:endParaRPr dirty="0" sz="1600" lang="en-US" smtClean="0">
              <a:solidFill>
                <a:srgbClr val="0D0D0D"/>
              </a:solidFill>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Gopala Krishnan</cp:lastModifiedBy>
  <dcterms:created xsi:type="dcterms:W3CDTF">2024-03-29T04:07:22Z</dcterms:created>
  <dcterms:modified xsi:type="dcterms:W3CDTF">2024-09-04T11:31:14Z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521f70eb52d7472196743dd3e300b7dc</vt:lpwstr>
  </property>
</Properties>
</file>