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Canda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O+XQFUJd/n+5k/phnN3y7YIZ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12D56F-FE32-43B6-8B00-A2F0AF0EDF99}">
  <a:tblStyle styleId="{5012D56F-FE32-43B6-8B00-A2F0AF0EDF99}" styleName="Table_0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andar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9161110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a91611100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7a85ba6d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7a85ba6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a7a85ba6da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00cb9c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800cb9c57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31ec7784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31ec77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31ec7784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b="0" i="0" sz="4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ndara"/>
              <a:buNone/>
            </a:pPr>
            <a:r>
              <a:rPr lang="en-CA">
                <a:solidFill>
                  <a:schemeClr val="lt1"/>
                </a:solidFill>
              </a:rPr>
              <a:t>Credit Card Fraud Detection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</a:pPr>
            <a:r>
              <a:rPr lang="en-CA">
                <a:solidFill>
                  <a:srgbClr val="D8D8D8"/>
                </a:solidFill>
              </a:rPr>
              <a:t>Saira Faiz, Harshilkumar Pareshbhai Kansara, &amp; Colby Jamieson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g1a916111008_0_3"/>
          <p:cNvGraphicFramePr/>
          <p:nvPr/>
        </p:nvGraphicFramePr>
        <p:xfrm>
          <a:off x="467544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{5012D56F-FE32-43B6-8B00-A2F0AF0EDF99}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sng" cap="none" strike="noStrike"/>
                        <a:t>Date</a:t>
                      </a:r>
                      <a:endParaRPr sz="1800"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sng"/>
                        <a:t>Posted Transactions</a:t>
                      </a:r>
                      <a:endParaRPr sz="1800"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sng"/>
                        <a:t>Amount</a:t>
                      </a:r>
                      <a:endParaRPr sz="1800" u="sng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December 1, 2021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U of A CAB</a:t>
                      </a:r>
                      <a:r>
                        <a:rPr lang="en-CA" sz="1800"/>
                        <a:t> TIMS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$4.60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ESSO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$50.00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ndara"/>
                        <a:buNone/>
                      </a:pPr>
                      <a:r>
                        <a:rPr lang="en-CA" sz="1800"/>
                        <a:t>December 4, 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Etsy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$45.55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EDM EPark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$2.00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ndara"/>
                        <a:buNone/>
                      </a:pPr>
                      <a:r>
                        <a:rPr lang="en-CA" sz="1800"/>
                        <a:t>December 5, 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Sephora Canada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$39.75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UAlberta Bookstore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$55.66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ndara"/>
                        <a:buNone/>
                      </a:pPr>
                      <a:r>
                        <a:rPr lang="en-CA" sz="1800"/>
                        <a:t>U of A CAB</a:t>
                      </a:r>
                      <a:r>
                        <a:rPr lang="en-CA" sz="1800"/>
                        <a:t> TIMS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$4.60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" name="Google Shape;95;g1a916111008_0_3"/>
          <p:cNvSpPr txBox="1"/>
          <p:nvPr>
            <p:ph type="title"/>
          </p:nvPr>
        </p:nvSpPr>
        <p:spPr>
          <a:xfrm>
            <a:off x="467553" y="107454"/>
            <a:ext cx="8229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en-CA" sz="2400"/>
              <a:t>Can we predict which credit card transactions are </a:t>
            </a:r>
            <a:r>
              <a:rPr lang="en-CA" sz="2400">
                <a:solidFill>
                  <a:srgbClr val="FF0000"/>
                </a:solidFill>
              </a:rPr>
              <a:t>fraudulent</a:t>
            </a:r>
            <a:r>
              <a:rPr lang="en-CA" sz="2400"/>
              <a:t>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a7a85ba6d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1963"/>
            <a:ext cx="8839203" cy="501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a7a85ba6d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666750"/>
            <a:ext cx="2647800" cy="61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en-CA"/>
              <a:t>Data</a:t>
            </a: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19118" y="1484784"/>
            <a:ext cx="9001000" cy="4010860"/>
            <a:chOff x="107504" y="1290348"/>
            <a:chExt cx="7992888" cy="3390754"/>
          </a:xfrm>
        </p:grpSpPr>
        <p:pic>
          <p:nvPicPr>
            <p:cNvPr id="109" name="Google Shape;10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504" y="1290348"/>
              <a:ext cx="6480720" cy="3301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1604" y="1340767"/>
              <a:ext cx="1608788" cy="33403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en-CA"/>
              <a:t>Transforming Unbalanced Data</a:t>
            </a:r>
            <a:endParaRPr sz="22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16" name="Google Shape;11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1484784"/>
            <a:ext cx="8676182" cy="219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1" y="4293096"/>
            <a:ext cx="8685333" cy="220065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>
            <a:off x="1266528" y="3717032"/>
            <a:ext cx="864096" cy="504056"/>
          </a:xfrm>
          <a:prstGeom prst="downArrow">
            <a:avLst>
              <a:gd fmla="val 50000" name="adj1"/>
              <a:gd fmla="val 53155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00cb9c57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en-CA"/>
              <a:t>Transforming Skewed Data</a:t>
            </a:r>
            <a:endParaRPr sz="22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" name="Google Shape;124;g1800cb9c57a_0_0"/>
          <p:cNvSpPr/>
          <p:nvPr/>
        </p:nvSpPr>
        <p:spPr>
          <a:xfrm>
            <a:off x="4390728" y="3869432"/>
            <a:ext cx="864000" cy="504000"/>
          </a:xfrm>
          <a:prstGeom prst="downArrow">
            <a:avLst>
              <a:gd fmla="val 50000" name="adj1"/>
              <a:gd fmla="val 53155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25" name="Google Shape;125;g1800cb9c5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00" y="1417657"/>
            <a:ext cx="7546792" cy="233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800cb9c57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150" y="4373432"/>
            <a:ext cx="7327247" cy="233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31ec77844_0_0"/>
          <p:cNvSpPr txBox="1"/>
          <p:nvPr/>
        </p:nvSpPr>
        <p:spPr>
          <a:xfrm>
            <a:off x="1449150" y="625925"/>
            <a:ext cx="62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latin typeface="Times New Roman"/>
                <a:ea typeface="Times New Roman"/>
                <a:cs typeface="Times New Roman"/>
                <a:sym typeface="Times New Roman"/>
              </a:rPr>
              <a:t>Best Model for our Balanced Data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1b31ec7784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75" y="1673675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en-CA"/>
              <a:t>Future Work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CA"/>
              <a:t>This data was used with the PCA </a:t>
            </a:r>
            <a:r>
              <a:rPr lang="en-CA"/>
              <a:t>transformed</a:t>
            </a:r>
            <a:r>
              <a:rPr lang="en-CA"/>
              <a:t> data as given V1 to V28 as the bank data are confidential. We would like to use a more comprehensive data in the future for our analysis.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CA"/>
              <a:t>Model building using different deep learning methods such as CNN, RNN and see the accuracy on the unbalanced as well as balanced data.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CA"/>
              <a:t>Model building using different classification techniques such as KNN, Naive Bayes, Support Vector Machine etc.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CA"/>
              <a:t>MCMC approach was quite affective while applying it to the logistic regression method, we would like to apply it to different algorithms and see the accuracy.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395536" y="29249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ndara"/>
              <a:buNone/>
            </a:pPr>
            <a:r>
              <a:rPr lang="en-CA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2022-12-04T17:55:47Z</dcterms:created>
  <dc:creator>HP PC</dc:creator>
</cp:coreProperties>
</file>