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43" r:id="rId3"/>
    <p:sldId id="342" r:id="rId4"/>
    <p:sldId id="341" r:id="rId5"/>
    <p:sldId id="340" r:id="rId6"/>
    <p:sldId id="339" r:id="rId7"/>
    <p:sldId id="338" r:id="rId8"/>
    <p:sldId id="337" r:id="rId9"/>
    <p:sldId id="336" r:id="rId10"/>
    <p:sldId id="335" r:id="rId11"/>
    <p:sldId id="334" r:id="rId12"/>
    <p:sldId id="333" r:id="rId13"/>
    <p:sldId id="332" r:id="rId14"/>
    <p:sldId id="331" r:id="rId15"/>
    <p:sldId id="330" r:id="rId16"/>
    <p:sldId id="329" r:id="rId17"/>
    <p:sldId id="328" r:id="rId18"/>
    <p:sldId id="327" r:id="rId19"/>
    <p:sldId id="326" r:id="rId20"/>
    <p:sldId id="325" r:id="rId21"/>
    <p:sldId id="324" r:id="rId22"/>
    <p:sldId id="323" r:id="rId23"/>
    <p:sldId id="322" r:id="rId24"/>
    <p:sldId id="321" r:id="rId25"/>
    <p:sldId id="320" r:id="rId26"/>
    <p:sldId id="319" r:id="rId27"/>
    <p:sldId id="318" r:id="rId28"/>
    <p:sldId id="317" r:id="rId29"/>
    <p:sldId id="316" r:id="rId30"/>
    <p:sldId id="315" r:id="rId31"/>
    <p:sldId id="314" r:id="rId32"/>
    <p:sldId id="313" r:id="rId33"/>
    <p:sldId id="312" r:id="rId34"/>
    <p:sldId id="311" r:id="rId35"/>
    <p:sldId id="310" r:id="rId36"/>
    <p:sldId id="309" r:id="rId37"/>
    <p:sldId id="308" r:id="rId38"/>
    <p:sldId id="307" r:id="rId39"/>
    <p:sldId id="256" r:id="rId40"/>
    <p:sldId id="257" r:id="rId41"/>
    <p:sldId id="258" r:id="rId42"/>
    <p:sldId id="259" r:id="rId43"/>
    <p:sldId id="260" r:id="rId44"/>
    <p:sldId id="261" r:id="rId45"/>
    <p:sldId id="262" r:id="rId46"/>
    <p:sldId id="266" r:id="rId47"/>
    <p:sldId id="263" r:id="rId48"/>
    <p:sldId id="264" r:id="rId49"/>
    <p:sldId id="265" r:id="rId50"/>
    <p:sldId id="267" r:id="rId51"/>
    <p:sldId id="268" r:id="rId52"/>
    <p:sldId id="269" r:id="rId53"/>
    <p:sldId id="270" r:id="rId54"/>
    <p:sldId id="271" r:id="rId55"/>
    <p:sldId id="272" r:id="rId56"/>
    <p:sldId id="273" r:id="rId57"/>
    <p:sldId id="274" r:id="rId58"/>
    <p:sldId id="275" r:id="rId59"/>
    <p:sldId id="276" r:id="rId60"/>
    <p:sldId id="277" r:id="rId61"/>
    <p:sldId id="278" r:id="rId62"/>
    <p:sldId id="279" r:id="rId63"/>
    <p:sldId id="280" r:id="rId64"/>
    <p:sldId id="281" r:id="rId65"/>
    <p:sldId id="282" r:id="rId66"/>
    <p:sldId id="283" r:id="rId67"/>
    <p:sldId id="284" r:id="rId68"/>
    <p:sldId id="285" r:id="rId69"/>
    <p:sldId id="286" r:id="rId70"/>
    <p:sldId id="287" r:id="rId71"/>
    <p:sldId id="288" r:id="rId72"/>
    <p:sldId id="289" r:id="rId73"/>
    <p:sldId id="294" r:id="rId74"/>
    <p:sldId id="295" r:id="rId75"/>
    <p:sldId id="296" r:id="rId76"/>
    <p:sldId id="297" r:id="rId77"/>
    <p:sldId id="290" r:id="rId78"/>
    <p:sldId id="298" r:id="rId79"/>
    <p:sldId id="291" r:id="rId80"/>
    <p:sldId id="299" r:id="rId81"/>
    <p:sldId id="300" r:id="rId82"/>
    <p:sldId id="292" r:id="rId83"/>
    <p:sldId id="301" r:id="rId84"/>
    <p:sldId id="302" r:id="rId85"/>
    <p:sldId id="293" r:id="rId86"/>
    <p:sldId id="303" r:id="rId87"/>
    <p:sldId id="304" r:id="rId88"/>
    <p:sldId id="305"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overfitting?</a:t>
            </a:r>
            <a:br>
              <a:rPr lang="en-US" b="1" i="0">
                <a:effectLst/>
                <a:latin typeface="-apple-system"/>
              </a:rPr>
            </a:br>
            <a:r>
              <a:rPr lang="en-US" b="1" i="0">
                <a:effectLst/>
                <a:latin typeface="-apple-system"/>
              </a:rPr>
              <a:t>A.Model with too many predictors</a:t>
            </a:r>
            <a:br>
              <a:rPr lang="en-US" b="1" i="0">
                <a:effectLst/>
                <a:latin typeface="-apple-system"/>
              </a:rPr>
            </a:br>
            <a:r>
              <a:rPr lang="en-US" b="1" i="0">
                <a:effectLst/>
                <a:latin typeface="-apple-system"/>
              </a:rPr>
              <a:t>B.Model which predicts fairly well on training data but worse on unseen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360AD-7B30-4D9F-B179-892955CC0A3F}"/>
              </a:ext>
            </a:extLst>
          </p:cNvPr>
          <p:cNvSpPr txBox="1"/>
          <p:nvPr/>
        </p:nvSpPr>
        <p:spPr>
          <a:xfrm>
            <a:off x="332295" y="217810"/>
            <a:ext cx="11470063" cy="3970318"/>
          </a:xfrm>
          <a:prstGeom prst="rect">
            <a:avLst/>
          </a:prstGeom>
          <a:noFill/>
        </p:spPr>
        <p:txBody>
          <a:bodyPr wrap="square">
            <a:spAutoFit/>
          </a:bodyPr>
          <a:lstStyle/>
          <a:p>
            <a:pPr algn="l"/>
            <a:r>
              <a:rPr lang="en-US" b="0" i="0" dirty="0">
                <a:solidFill>
                  <a:srgbClr val="374151"/>
                </a:solidFill>
                <a:effectLst/>
                <a:latin typeface="Söhne"/>
              </a:rPr>
              <a:t>C. Explain individual predictions</a:t>
            </a:r>
          </a:p>
          <a:p>
            <a:pPr algn="l"/>
            <a:r>
              <a:rPr lang="en-US" b="0" i="0" dirty="0">
                <a:solidFill>
                  <a:srgbClr val="374151"/>
                </a:solidFill>
                <a:effectLst/>
                <a:latin typeface="Söhne"/>
              </a:rPr>
              <a:t>Local Interpretable Model-agnostic Explanations (LIME) is a method used to explain individual predictions made by machine learning models. LIME is designed to provide interpretable explanations for why a particular prediction was made by a complex black-box model, such as a deep neural network or a random forest. It works by approximating the behavior of the black-box model in the vicinity of the input data point of interest and creating a locally interpretable model (usually a linear or interpretable model) that can explain the prediction for that specific data point. This makes it easier for users to understand and trust the model's predictions for individual instances.</a:t>
            </a:r>
          </a:p>
          <a:p>
            <a:pPr algn="l"/>
            <a:endParaRPr lang="en-US" dirty="0">
              <a:solidFill>
                <a:srgbClr val="374151"/>
              </a:solidFill>
              <a:latin typeface="Söhne"/>
            </a:endParaRPr>
          </a:p>
          <a:p>
            <a:pPr algn="l"/>
            <a:r>
              <a:rPr lang="en-US" b="0" i="0" dirty="0">
                <a:solidFill>
                  <a:srgbClr val="374151"/>
                </a:solidFill>
                <a:effectLst/>
                <a:latin typeface="Söhne"/>
              </a:rPr>
              <a:t>Option A, "Explain global predictions," is not an accurate description of LIME. LIME is primarily designed to provide explanations for individual predictions, not global predictions made by a model.</a:t>
            </a:r>
          </a:p>
          <a:p>
            <a:pPr algn="l"/>
            <a:r>
              <a:rPr lang="en-US" b="0" i="0" dirty="0">
                <a:solidFill>
                  <a:srgbClr val="374151"/>
                </a:solidFill>
                <a:effectLst/>
                <a:latin typeface="Söhne"/>
              </a:rPr>
              <a:t>Option B, "Generalize linear modeling," is also not a correct description of LIME. While LIME often uses linear models as interpretable approximations of the black-box model's behavior in the local region around a data point, its primary purpose is to explain individual predictions rather than generalize linear modeling in a global sense.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938735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technique can be used to stabilize GAN training and address mode collapse ?</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Wasserstein GAN</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Conditional GAN</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a:t>
            </a:r>
            <a:endParaRPr lang="en-US" b="1" i="0" dirty="0">
              <a:effectLst/>
              <a:latin typeface="-apple-system"/>
            </a:endParaRPr>
          </a:p>
        </p:txBody>
      </p:sp>
    </p:spTree>
    <p:extLst>
      <p:ext uri="{BB962C8B-B14F-4D97-AF65-F5344CB8AC3E}">
        <p14:creationId xmlns:p14="http://schemas.microsoft.com/office/powerpoint/2010/main" val="419300302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B7703-F78D-4DD6-8BB1-FAECB728FBE9}"/>
              </a:ext>
            </a:extLst>
          </p:cNvPr>
          <p:cNvSpPr txBox="1"/>
          <p:nvPr/>
        </p:nvSpPr>
        <p:spPr>
          <a:xfrm>
            <a:off x="407710" y="1191646"/>
            <a:ext cx="11526624" cy="4524315"/>
          </a:xfrm>
          <a:prstGeom prst="rect">
            <a:avLst/>
          </a:prstGeom>
          <a:noFill/>
        </p:spPr>
        <p:txBody>
          <a:bodyPr wrap="square">
            <a:spAutoFit/>
          </a:bodyPr>
          <a:lstStyle/>
          <a:p>
            <a:r>
              <a:rPr lang="en-US" b="0" i="0" dirty="0">
                <a:solidFill>
                  <a:srgbClr val="374151"/>
                </a:solidFill>
                <a:effectLst/>
                <a:latin typeface="Söhne"/>
              </a:rPr>
              <a:t>D. All of the above</a:t>
            </a:r>
          </a:p>
          <a:p>
            <a:r>
              <a:rPr lang="en-US" b="0" i="0" dirty="0">
                <a:solidFill>
                  <a:srgbClr val="374151"/>
                </a:solidFill>
                <a:effectLst/>
                <a:latin typeface="Söhne"/>
              </a:rPr>
              <a:t>All of the mentioned techniques—Wasserstein GAN, Conditional GAN, and Progressive GAN—can be used to stabilize GAN training and address mode collapse to some extent.</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Wasserstein GAN (WGAN):</a:t>
            </a:r>
            <a:r>
              <a:rPr lang="en-US" b="0" i="0" dirty="0">
                <a:solidFill>
                  <a:srgbClr val="374151"/>
                </a:solidFill>
                <a:effectLst/>
                <a:latin typeface="Söhne"/>
              </a:rPr>
              <a:t> WGAN introduces the Wasserstein distance as a more stable training objective compared to the original GAN loss. It addresses issues like mode collapse by providing a smoother and more meaningful loss landscape for training, making GAN training more stable and less prone to mode collapse.</a:t>
            </a:r>
          </a:p>
          <a:p>
            <a:pPr algn="l">
              <a:buFont typeface="+mj-lt"/>
              <a:buAutoNum type="arabicPeriod"/>
            </a:pPr>
            <a:r>
              <a:rPr lang="en-US" b="1" i="0" dirty="0">
                <a:solidFill>
                  <a:srgbClr val="374151"/>
                </a:solidFill>
                <a:effectLst/>
                <a:latin typeface="Söhne"/>
              </a:rPr>
              <a:t>Conditional GAN (CGAN):</a:t>
            </a:r>
            <a:r>
              <a:rPr lang="en-US" b="0" i="0" dirty="0">
                <a:solidFill>
                  <a:srgbClr val="374151"/>
                </a:solidFill>
                <a:effectLst/>
                <a:latin typeface="Söhne"/>
              </a:rPr>
              <a:t> Conditional GANs allow you to condition the generation process on specific input information or attributes. This can help control and diversify the generated samples, mitigating mode collapse by generating samples conditioned on different attributes or conditions.</a:t>
            </a:r>
          </a:p>
          <a:p>
            <a:pPr algn="l">
              <a:buFont typeface="+mj-lt"/>
              <a:buAutoNum type="arabicPeriod"/>
            </a:pP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progressively generates high-resolution images. While it may not directly address mode collapse, it focuses on generating higher-quality and diverse images, which can be helpful in reducing mode collapse by providing more varied samples.</a:t>
            </a:r>
          </a:p>
          <a:p>
            <a:pPr algn="l"/>
            <a:r>
              <a:rPr lang="en-US" b="0" i="0" dirty="0">
                <a:solidFill>
                  <a:srgbClr val="374151"/>
                </a:solidFill>
                <a:effectLst/>
                <a:latin typeface="Söhne"/>
              </a:rPr>
              <a:t>While these techniques can help in stabilizing GAN training and addressing mode collapse, it's important to note that the effectiveness of each technique can vary depending on the specific problem and dataset. In practice, a combination of techniques and careful hyperparameter tuning is often used to mitigate mode collapse and improve GAN training stability.</a:t>
            </a:r>
          </a:p>
          <a:p>
            <a:endParaRPr lang="en-US" dirty="0"/>
          </a:p>
        </p:txBody>
      </p:sp>
    </p:spTree>
    <p:extLst>
      <p:ext uri="{BB962C8B-B14F-4D97-AF65-F5344CB8AC3E}">
        <p14:creationId xmlns:p14="http://schemas.microsoft.com/office/powerpoint/2010/main" val="893144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68843430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C4D3C-FEC4-47AD-BE00-F3DFE46B99B9}"/>
              </a:ext>
            </a:extLst>
          </p:cNvPr>
          <p:cNvSpPr txBox="1"/>
          <p:nvPr/>
        </p:nvSpPr>
        <p:spPr>
          <a:xfrm>
            <a:off x="888476" y="639833"/>
            <a:ext cx="10895029" cy="3416320"/>
          </a:xfrm>
          <a:prstGeom prst="rect">
            <a:avLst/>
          </a:prstGeom>
          <a:noFill/>
        </p:spPr>
        <p:txBody>
          <a:bodyPr wrap="square">
            <a:spAutoFit/>
          </a:bodyPr>
          <a:lstStyle/>
          <a:p>
            <a:pPr algn="l"/>
            <a:r>
              <a:rPr lang="en-US" b="0" i="0" dirty="0">
                <a:solidFill>
                  <a:srgbClr val="374151"/>
                </a:solidFill>
                <a:effectLst/>
                <a:latin typeface="Söhne"/>
              </a:rPr>
              <a:t>B. Model which predicts fairly well on training data but worse on unseen data</a:t>
            </a:r>
          </a:p>
          <a:p>
            <a:pPr algn="l"/>
            <a:r>
              <a:rPr lang="en-US" b="0" i="0" dirty="0">
                <a:solidFill>
                  <a:srgbClr val="374151"/>
                </a:solidFill>
                <a:effectLst/>
                <a:latin typeface="Söhne"/>
              </a:rPr>
              <a:t>Overfitting is a phenomenon in machine learning where a model learns to perform very well on the training data but does poorly on unseen or new data. This typically occurs when a model is overly complex or has too many parameters (option A is related to this), leading it to fit noise in the training data rather than capturing the underlying patterns. As a result, it fails to generalize well to new, unseen data.</a:t>
            </a:r>
          </a:p>
          <a:p>
            <a:pPr algn="l"/>
            <a:endParaRPr lang="en-US" dirty="0">
              <a:solidFill>
                <a:srgbClr val="374151"/>
              </a:solidFill>
              <a:latin typeface="Söhne"/>
            </a:endParaRPr>
          </a:p>
          <a:p>
            <a:pPr algn="l"/>
            <a:r>
              <a:rPr lang="en-US" b="0" i="0" dirty="0">
                <a:solidFill>
                  <a:srgbClr val="374151"/>
                </a:solidFill>
                <a:effectLst/>
                <a:latin typeface="Söhne"/>
              </a:rPr>
              <a:t>Option A, "Model with too many predictors," is indeed related to overfitting. Overfitting often occurs when a model has too many predictors (features) relative to the amount of available training data. The model can end up fitting the noise or random fluctuations in the training data, resulting in poor generalization to new, unseen data.</a:t>
            </a:r>
          </a:p>
          <a:p>
            <a:pPr algn="l"/>
            <a:r>
              <a:rPr lang="en-US" b="0" i="0" dirty="0">
                <a:solidFill>
                  <a:srgbClr val="374151"/>
                </a:solidFill>
                <a:effectLst/>
                <a:latin typeface="Söhne"/>
              </a:rPr>
              <a:t>So, both options A and B are true for overfitting. Overfitting can happen when there are too many predictors (features), and it is characterized by a model that performs well on the training data but poorly on unseen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185895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partial dependence plots?</a:t>
            </a:r>
            <a:br>
              <a:rPr lang="en-US" b="1" i="0">
                <a:effectLst/>
                <a:latin typeface="-apple-system"/>
              </a:rPr>
            </a:br>
            <a:r>
              <a:rPr lang="en-US" b="1" i="0">
                <a:effectLst/>
                <a:latin typeface="-apple-system"/>
              </a:rPr>
              <a:t>A.Assess model fit in supervised ML</a:t>
            </a:r>
            <a:br>
              <a:rPr lang="en-US" b="1" i="0">
                <a:effectLst/>
                <a:latin typeface="-apple-system"/>
              </a:rPr>
            </a:br>
            <a:r>
              <a:rPr lang="en-US" b="1" i="0">
                <a:effectLst/>
                <a:latin typeface="-apple-system"/>
              </a:rPr>
              <a:t>B.Depict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How does the Generator component of a GAN learn to generate realistic samples?</a:t>
            </a:r>
            <a:br>
              <a:rPr lang="en-US" b="1" i="0">
                <a:effectLst/>
                <a:latin typeface="-apple-system"/>
              </a:rPr>
            </a:br>
            <a:r>
              <a:rPr lang="en-US" b="1" i="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mode collapse in GANs?</a:t>
            </a:r>
            <a:br>
              <a:rPr lang="en-US" b="1" i="0">
                <a:effectLst/>
                <a:latin typeface="-apple-system"/>
              </a:rPr>
            </a:br>
            <a:r>
              <a:rPr lang="en-US" b="1" i="0">
                <a:effectLst/>
                <a:latin typeface="-apple-system"/>
              </a:rPr>
              <a:t>A.When generator produces limited variations of samples</a:t>
            </a:r>
            <a:br>
              <a:rPr lang="en-US" b="1" i="0">
                <a:effectLst/>
                <a:latin typeface="-apple-system"/>
              </a:rPr>
            </a:br>
            <a:r>
              <a:rPr lang="en-US" b="1" i="0">
                <a:effectLst/>
                <a:latin typeface="-apple-system"/>
              </a:rPr>
              <a:t>B.When discriminator fails to distinguish</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707797355"/>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6915F-2925-4CB4-919D-41E61A732F86}"/>
              </a:ext>
            </a:extLst>
          </p:cNvPr>
          <p:cNvSpPr txBox="1"/>
          <p:nvPr/>
        </p:nvSpPr>
        <p:spPr>
          <a:xfrm>
            <a:off x="603315" y="338202"/>
            <a:ext cx="10925666" cy="3693319"/>
          </a:xfrm>
          <a:prstGeom prst="rect">
            <a:avLst/>
          </a:prstGeom>
          <a:noFill/>
        </p:spPr>
        <p:txBody>
          <a:bodyPr wrap="square">
            <a:spAutoFit/>
          </a:bodyPr>
          <a:lstStyle/>
          <a:p>
            <a:pPr algn="l"/>
            <a:r>
              <a:rPr lang="en-US" b="0" i="0" dirty="0">
                <a:solidFill>
                  <a:srgbClr val="374151"/>
                </a:solidFill>
                <a:effectLst/>
                <a:latin typeface="Söhne"/>
              </a:rPr>
              <a:t>Both A and B.</a:t>
            </a:r>
          </a:p>
          <a:p>
            <a:pPr algn="l"/>
            <a:r>
              <a:rPr lang="en-US" b="0" i="0" dirty="0">
                <a:solidFill>
                  <a:srgbClr val="374151"/>
                </a:solidFill>
                <a:effectLst/>
                <a:latin typeface="Söhne"/>
              </a:rPr>
              <a:t>Mode collapse in GANs can manifest in two main ways:</a:t>
            </a:r>
          </a:p>
          <a:p>
            <a:pPr algn="l"/>
            <a:r>
              <a:rPr lang="en-US" b="0" i="0" dirty="0">
                <a:solidFill>
                  <a:srgbClr val="374151"/>
                </a:solidFill>
                <a:effectLst/>
                <a:latin typeface="Söhne"/>
              </a:rPr>
              <a:t>A. </a:t>
            </a:r>
            <a:r>
              <a:rPr lang="en-US" b="1" i="0" dirty="0">
                <a:solidFill>
                  <a:srgbClr val="374151"/>
                </a:solidFill>
                <a:effectLst/>
                <a:latin typeface="Söhne"/>
              </a:rPr>
              <a:t>When the generator produces limited variations of samples:</a:t>
            </a:r>
            <a:r>
              <a:rPr lang="en-US" b="0" i="0" dirty="0">
                <a:solidFill>
                  <a:srgbClr val="374151"/>
                </a:solidFill>
                <a:effectLst/>
                <a:latin typeface="Söhne"/>
              </a:rPr>
              <a:t> This occurs when the generator tends to generate a narrow set of similar samples and fails to explore the full diversity of the target data distribution. As a result, the generated samples lack variety, and many modes (distinct patterns or categories) in the data distribution are not adequately represented.</a:t>
            </a:r>
          </a:p>
          <a:p>
            <a:pPr algn="l"/>
            <a:r>
              <a:rPr lang="en-US" b="0" i="0" dirty="0">
                <a:solidFill>
                  <a:srgbClr val="374151"/>
                </a:solidFill>
                <a:effectLst/>
                <a:latin typeface="Söhne"/>
              </a:rPr>
              <a:t>B. </a:t>
            </a:r>
            <a:r>
              <a:rPr lang="en-US" b="1" i="0" dirty="0">
                <a:solidFill>
                  <a:srgbClr val="374151"/>
                </a:solidFill>
                <a:effectLst/>
                <a:latin typeface="Söhne"/>
              </a:rPr>
              <a:t>When the discriminator fails to distinguish:</a:t>
            </a:r>
            <a:r>
              <a:rPr lang="en-US" b="0" i="0" dirty="0">
                <a:solidFill>
                  <a:srgbClr val="374151"/>
                </a:solidFill>
                <a:effectLst/>
                <a:latin typeface="Söhne"/>
              </a:rPr>
              <a:t> Mode collapse can also happen when the discriminator, which is responsible for distinguishing between real and generated samples, becomes too effective at its job. When the discriminator becomes too strong, it can provide gradients that guide the generator to produce samples that closely mimic a specific mode in the data distribution, effectively ignoring other modes. This leads to a situation where the generator collapses to producing samples from a limited subset of modes.</a:t>
            </a:r>
          </a:p>
          <a:p>
            <a:pPr algn="l"/>
            <a:r>
              <a:rPr lang="en-US" b="0" i="0" dirty="0">
                <a:solidFill>
                  <a:srgbClr val="374151"/>
                </a:solidFill>
                <a:effectLst/>
                <a:latin typeface="Söhne"/>
              </a:rPr>
              <a:t>So, both A and B are true for mode collapse in GANs. It involves a combination of limitations in the diversity of generated samples and issues with the discriminator's ability to distinguish between real and generated data.</a:t>
            </a:r>
          </a:p>
        </p:txBody>
      </p:sp>
    </p:spTree>
    <p:extLst>
      <p:ext uri="{BB962C8B-B14F-4D97-AF65-F5344CB8AC3E}">
        <p14:creationId xmlns:p14="http://schemas.microsoft.com/office/powerpoint/2010/main" val="21844637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noise input in generator in a GAN?</a:t>
            </a:r>
            <a:br>
              <a:rPr lang="en-US" b="1" i="0">
                <a:effectLst/>
                <a:latin typeface="-apple-system"/>
              </a:rPr>
            </a:br>
            <a:r>
              <a:rPr lang="en-US" b="1" i="0">
                <a:effectLst/>
                <a:latin typeface="-apple-system"/>
              </a:rPr>
              <a:t>A.Randomize generation process &amp; add variation</a:t>
            </a:r>
            <a:br>
              <a:rPr lang="en-US" b="1" i="0">
                <a:effectLst/>
                <a:latin typeface="-apple-system"/>
              </a:rPr>
            </a:br>
            <a:r>
              <a:rPr lang="en-US" b="1" i="0">
                <a:effectLst/>
                <a:latin typeface="-apple-system"/>
              </a:rPr>
              <a:t>B.Control learning rate for training</a:t>
            </a:r>
            <a:endParaRPr lang="en-US" b="1" i="0" dirty="0">
              <a:effectLst/>
              <a:latin typeface="-apple-system"/>
            </a:endParaRP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4169240917"/>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B0055-0144-480A-A1AB-1882B9EDA504}"/>
              </a:ext>
            </a:extLst>
          </p:cNvPr>
          <p:cNvSpPr txBox="1"/>
          <p:nvPr/>
        </p:nvSpPr>
        <p:spPr>
          <a:xfrm>
            <a:off x="575035" y="1169199"/>
            <a:ext cx="11274458" cy="2585323"/>
          </a:xfrm>
          <a:prstGeom prst="rect">
            <a:avLst/>
          </a:prstGeom>
          <a:noFill/>
        </p:spPr>
        <p:txBody>
          <a:bodyPr wrap="square">
            <a:spAutoFit/>
          </a:bodyPr>
          <a:lstStyle/>
          <a:p>
            <a:pPr algn="l"/>
            <a:r>
              <a:rPr lang="en-US" b="0" i="0" dirty="0">
                <a:solidFill>
                  <a:srgbClr val="374151"/>
                </a:solidFill>
                <a:effectLst/>
                <a:latin typeface="Söhne"/>
              </a:rPr>
              <a:t>A. Randomize generation process &amp; add variation</a:t>
            </a:r>
          </a:p>
          <a:p>
            <a:pPr algn="l"/>
            <a:r>
              <a:rPr lang="en-US" b="0" i="0" dirty="0">
                <a:solidFill>
                  <a:srgbClr val="374151"/>
                </a:solidFill>
                <a:effectLst/>
                <a:latin typeface="Söhne"/>
              </a:rPr>
              <a:t>The purpose of adding noise input to the generator in a Generative Adversarial Network (GAN) is to randomize the generation process and introduce variation into the generated samples. This noise input makes the generated samples less deterministic and more diverse, which can lead to more realistic and varied output. It prevents the generator from producing identical samples every time and adds an element of randomness to the generation process, making the generated data more natural and less predictable.</a:t>
            </a:r>
          </a:p>
          <a:p>
            <a:pPr algn="l"/>
            <a:r>
              <a:rPr lang="en-US" b="0" i="0" dirty="0">
                <a:solidFill>
                  <a:srgbClr val="374151"/>
                </a:solidFill>
                <a:effectLst/>
                <a:latin typeface="Söhne"/>
              </a:rPr>
              <a:t>Option B, "Control learning rate for training," is not the primary purpose of the noise input in the generator. Learning rate control is typically achieved through adjusting the learning rate hyperparameter during the training process, while noise input is mainly used to enhance the diversity and randomness of generated samples.</a:t>
            </a:r>
          </a:p>
        </p:txBody>
      </p:sp>
    </p:spTree>
    <p:extLst>
      <p:ext uri="{BB962C8B-B14F-4D97-AF65-F5344CB8AC3E}">
        <p14:creationId xmlns:p14="http://schemas.microsoft.com/office/powerpoint/2010/main" val="19314310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cross-validation?</a:t>
            </a:r>
            <a:br>
              <a:rPr lang="en-US" b="1" i="0">
                <a:effectLst/>
                <a:latin typeface="-apple-system"/>
              </a:rPr>
            </a:br>
            <a:r>
              <a:rPr lang="en-US" b="1" i="0">
                <a:effectLst/>
                <a:latin typeface="-apple-system"/>
              </a:rPr>
              <a:t>A.Apply different thresholds of statistical inference</a:t>
            </a:r>
            <a:br>
              <a:rPr lang="en-US" b="1" i="0">
                <a:effectLst/>
                <a:latin typeface="-apple-system"/>
              </a:rPr>
            </a:br>
            <a:r>
              <a:rPr lang="en-US" b="1" i="0">
                <a:effectLst/>
                <a:latin typeface="-apple-system"/>
              </a:rPr>
              <a:t>B.Validate performance of MLalgo by resampling dataset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244881710"/>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FD539-2115-4564-B0C6-904613E44BFE}"/>
              </a:ext>
            </a:extLst>
          </p:cNvPr>
          <p:cNvSpPr txBox="1"/>
          <p:nvPr/>
        </p:nvSpPr>
        <p:spPr>
          <a:xfrm>
            <a:off x="652805" y="1694197"/>
            <a:ext cx="11196687" cy="2308324"/>
          </a:xfrm>
          <a:prstGeom prst="rect">
            <a:avLst/>
          </a:prstGeom>
          <a:noFill/>
        </p:spPr>
        <p:txBody>
          <a:bodyPr wrap="square">
            <a:spAutoFit/>
          </a:bodyPr>
          <a:lstStyle/>
          <a:p>
            <a:pPr algn="l"/>
            <a:r>
              <a:rPr lang="en-US" b="0" i="0" dirty="0">
                <a:solidFill>
                  <a:srgbClr val="374151"/>
                </a:solidFill>
                <a:effectLst/>
                <a:latin typeface="Söhne"/>
              </a:rPr>
              <a:t>B. Validate performance of ML algorithm by resampling the dataset</a:t>
            </a:r>
          </a:p>
          <a:p>
            <a:pPr algn="l"/>
            <a:r>
              <a:rPr lang="en-US" b="0" i="0" dirty="0">
                <a:solidFill>
                  <a:srgbClr val="374151"/>
                </a:solidFill>
                <a:effectLst/>
                <a:latin typeface="Söhne"/>
              </a:rPr>
              <a:t>Cross-validation is primarily used to validate the performance of machine learning algorithms by resampling the dataset. It involves partitioning the dataset into multiple subsets (folds), training the model on some of these folds, and testing it on the remaining folds. This process is repeated multiple times, allowing for a more comprehensive assessment of the model's performance.</a:t>
            </a:r>
          </a:p>
          <a:p>
            <a:pPr algn="l"/>
            <a:r>
              <a:rPr lang="en-US" b="0" i="0" dirty="0">
                <a:solidFill>
                  <a:srgbClr val="374151"/>
                </a:solidFill>
                <a:effectLst/>
                <a:latin typeface="Söhne"/>
              </a:rPr>
              <a:t>Option A, "Apply different thresholds of statistical inference," is not a typical use of cross-validation. Cross-validation is primarily focused on evaluating the predictive performance of a model and estimating how well it is likely to perform on unseen data through resampling and testing, rather than applying different thresholds of statistical inference.</a:t>
            </a:r>
          </a:p>
        </p:txBody>
      </p:sp>
    </p:spTree>
    <p:extLst>
      <p:ext uri="{BB962C8B-B14F-4D97-AF65-F5344CB8AC3E}">
        <p14:creationId xmlns:p14="http://schemas.microsoft.com/office/powerpoint/2010/main" val="37675623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Local Interpretable Model-agnostic Explanations(LIME)? A method of ______.</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A.Explain global predictions</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B.Generalize linear modeling</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54864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C.Explain individual preds</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D.None of the above</a:t>
            </a:r>
            <a:endParaRPr lang="en-US" b="1" i="0" dirty="0">
              <a:effectLst/>
              <a:latin typeface="-apple-system"/>
            </a:endParaRPr>
          </a:p>
        </p:txBody>
      </p:sp>
    </p:spTree>
    <p:extLst>
      <p:ext uri="{BB962C8B-B14F-4D97-AF65-F5344CB8AC3E}">
        <p14:creationId xmlns:p14="http://schemas.microsoft.com/office/powerpoint/2010/main" val="171195598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179</TotalTime>
  <Words>9162</Words>
  <Application>Microsoft Office PowerPoint</Application>
  <PresentationFormat>Widescreen</PresentationFormat>
  <Paragraphs>490</Paragraphs>
  <Slides>88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88</vt:i4>
      </vt:variant>
    </vt:vector>
  </HeadingPairs>
  <TitlesOfParts>
    <vt:vector size="98"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78</cp:revision>
  <dcterms:created xsi:type="dcterms:W3CDTF">2023-04-18T14:49:17Z</dcterms:created>
  <dcterms:modified xsi:type="dcterms:W3CDTF">2023-10-19T15:41:59Z</dcterms:modified>
</cp:coreProperties>
</file>