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6" r:id="rId2"/>
    <p:sldId id="311" r:id="rId3"/>
    <p:sldId id="310" r:id="rId4"/>
    <p:sldId id="309" r:id="rId5"/>
    <p:sldId id="308" r:id="rId6"/>
    <p:sldId id="307" r:id="rId7"/>
    <p:sldId id="256" r:id="rId8"/>
    <p:sldId id="257" r:id="rId9"/>
    <p:sldId id="258" r:id="rId10"/>
    <p:sldId id="259" r:id="rId11"/>
    <p:sldId id="260" r:id="rId12"/>
    <p:sldId id="261" r:id="rId13"/>
    <p:sldId id="262" r:id="rId14"/>
    <p:sldId id="266" r:id="rId15"/>
    <p:sldId id="263" r:id="rId16"/>
    <p:sldId id="264" r:id="rId17"/>
    <p:sldId id="265"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4" r:id="rId42"/>
    <p:sldId id="295" r:id="rId43"/>
    <p:sldId id="296" r:id="rId44"/>
    <p:sldId id="297" r:id="rId45"/>
    <p:sldId id="290" r:id="rId46"/>
    <p:sldId id="298" r:id="rId47"/>
    <p:sldId id="291" r:id="rId48"/>
    <p:sldId id="299" r:id="rId49"/>
    <p:sldId id="300" r:id="rId50"/>
    <p:sldId id="292" r:id="rId51"/>
    <p:sldId id="301" r:id="rId52"/>
    <p:sldId id="302" r:id="rId53"/>
    <p:sldId id="293" r:id="rId54"/>
    <p:sldId id="303" r:id="rId55"/>
    <p:sldId id="304" r:id="rId56"/>
    <p:sldId id="305"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10/10/2023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10/10/2023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10/10/2023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10/10/2023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10/10/2023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10/10/2023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10/10/2023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10/10/2023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10/10/2023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10/10/2023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10/10/2023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10/10/2023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 a disadvantage of a Decision tree?</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Robust to outliers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3035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B. Prone to overfit</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Prone to underfit</a:t>
            </a:r>
          </a:p>
        </p:txBody>
      </p:sp>
    </p:spTree>
    <p:extLst>
      <p:ext uri="{BB962C8B-B14F-4D97-AF65-F5344CB8AC3E}">
        <p14:creationId xmlns:p14="http://schemas.microsoft.com/office/powerpoint/2010/main" val="2675159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26DB5-91DF-4D78-A699-FDBAA3CEF9FA}"/>
              </a:ext>
            </a:extLst>
          </p:cNvPr>
          <p:cNvSpPr txBox="1"/>
          <p:nvPr/>
        </p:nvSpPr>
        <p:spPr>
          <a:xfrm>
            <a:off x="322867" y="430259"/>
            <a:ext cx="11573759" cy="4247317"/>
          </a:xfrm>
          <a:prstGeom prst="rect">
            <a:avLst/>
          </a:prstGeom>
          <a:noFill/>
        </p:spPr>
        <p:txBody>
          <a:bodyPr wrap="square">
            <a:spAutoFit/>
          </a:bodyPr>
          <a:lstStyle/>
          <a:p>
            <a:r>
              <a:rPr lang="en-US" b="0" i="0" dirty="0">
                <a:solidFill>
                  <a:srgbClr val="374151"/>
                </a:solidFill>
                <a:effectLst/>
                <a:latin typeface="Söhne"/>
              </a:rPr>
              <a:t>Decision trees can easily become too complex if they are grown too deep, capturing noise in the data and leading to overfitting. This means they might perform well on the training data but poorly on new, unseen data. Regularization techniques, such as pruning, can be applied to counteract this tendency.</a:t>
            </a:r>
          </a:p>
          <a:p>
            <a:endParaRPr lang="en-US" dirty="0">
              <a:solidFill>
                <a:srgbClr val="374151"/>
              </a:solidFill>
              <a:latin typeface="Söhne"/>
            </a:endParaRPr>
          </a:p>
          <a:p>
            <a:endParaRPr lang="en-US" dirty="0">
              <a:solidFill>
                <a:srgbClr val="374151"/>
              </a:solidFill>
              <a:latin typeface="Söhne"/>
            </a:endParaRPr>
          </a:p>
          <a:p>
            <a:pPr algn="l"/>
            <a:r>
              <a:rPr lang="en-US" b="0" i="0" dirty="0">
                <a:solidFill>
                  <a:srgbClr val="374151"/>
                </a:solidFill>
                <a:effectLst/>
                <a:latin typeface="Söhne"/>
              </a:rPr>
              <a:t>A. Robust to outliers: Decision trees, particularly when splits are based on criteria like the Gini impurity or entropy, are inherently robust to outliers. If a single data point (or a few of them) is far away from others in its attribute space, it won't dramatically affect the way the decision tree splits its nodes. Instead, it might end up in a leaf by itself or with very few other instances. In contrast, algorithms like linear regression can be significantly impacted by outliers.</a:t>
            </a:r>
          </a:p>
          <a:p>
            <a:pPr algn="l"/>
            <a:r>
              <a:rPr lang="en-US" b="0" i="0" dirty="0">
                <a:solidFill>
                  <a:srgbClr val="374151"/>
                </a:solidFill>
                <a:effectLst/>
                <a:latin typeface="Söhne"/>
              </a:rPr>
              <a:t>C. Prone to underfit: Decision trees are generally not prone to underfitting, especially if they are allowed to grow deep. In fact, the main problem, as stated earlier, is that they can overfit. Underfitting would mean that the model is too simple to capture the underlying patterns in the data. Given the hierarchical and recursive nature of decision trees, they can fit even very complex and nonlinear relationships in the data, so underfitting is typically not a concern unless the tree is excessively pruned or not allowed to grow.</a:t>
            </a:r>
          </a:p>
          <a:p>
            <a:endParaRPr lang="en-US" dirty="0"/>
          </a:p>
        </p:txBody>
      </p:sp>
    </p:spTree>
    <p:extLst>
      <p:ext uri="{BB962C8B-B14F-4D97-AF65-F5344CB8AC3E}">
        <p14:creationId xmlns:p14="http://schemas.microsoft.com/office/powerpoint/2010/main" val="2815614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key component of the transformer-based large language model ?</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&amp; decoder</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B.Generator &amp; discriminator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C.Autoencoder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530352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D.Self-attention</a:t>
            </a:r>
            <a:endParaRPr lang="en-US" b="1" i="0" dirty="0">
              <a:effectLst/>
              <a:latin typeface="-apple-system"/>
            </a:endParaRPr>
          </a:p>
        </p:txBody>
      </p:sp>
    </p:spTree>
    <p:extLst>
      <p:ext uri="{BB962C8B-B14F-4D97-AF65-F5344CB8AC3E}">
        <p14:creationId xmlns:p14="http://schemas.microsoft.com/office/powerpoint/2010/main" val="34043593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E8E956-4188-4197-B962-3052B2720A84}"/>
              </a:ext>
            </a:extLst>
          </p:cNvPr>
          <p:cNvSpPr txBox="1"/>
          <p:nvPr/>
        </p:nvSpPr>
        <p:spPr>
          <a:xfrm>
            <a:off x="179109" y="226244"/>
            <a:ext cx="11811786" cy="6463308"/>
          </a:xfrm>
          <a:prstGeom prst="rect">
            <a:avLst/>
          </a:prstGeom>
          <a:noFill/>
        </p:spPr>
        <p:txBody>
          <a:bodyPr wrap="square">
            <a:spAutoFit/>
          </a:bodyPr>
          <a:lstStyle/>
          <a:p>
            <a:r>
              <a:rPr lang="en-US" b="0" i="0" dirty="0">
                <a:solidFill>
                  <a:srgbClr val="374151"/>
                </a:solidFill>
                <a:effectLst/>
                <a:latin typeface="Söhne"/>
              </a:rPr>
              <a:t>Self-attention mechanisms allow the model to weigh the importance of different words in a sequence relative to a particular word, which has been central to the success of transformer models.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Encoder &amp; Decoder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are typically used in sequence-to-sequence (seq2seq) models, especially in the context of machine translation, speech recognition, and other tasks where an input sequence is transformed into an output sequence. The transformer architecture, which underlies models like GPT and BERT, also uses the concepts of encoders and decoders, but GPT only uses the decoder part while BERT uses only the encoder part.</a:t>
            </a:r>
          </a:p>
          <a:p>
            <a:pPr algn="l"/>
            <a:r>
              <a:rPr lang="en-US" b="0" i="0" dirty="0">
                <a:solidFill>
                  <a:srgbClr val="374151"/>
                </a:solidFill>
                <a:effectLst/>
                <a:latin typeface="Söhne"/>
              </a:rPr>
              <a:t>B. </a:t>
            </a:r>
            <a:r>
              <a:rPr lang="en-US" b="1" i="0" dirty="0">
                <a:solidFill>
                  <a:srgbClr val="374151"/>
                </a:solidFill>
                <a:effectLst/>
                <a:latin typeface="Söhne"/>
              </a:rPr>
              <a:t>Generator &amp; Discriminator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components are the backbone of Generative Adversarial Networks (GANs). GANs are a class of machine learning frameworks where two neural networks (the generator and the discriminator) are trained together in a kind of game. The generator tries to generate fake data to pass off as real, while the discriminator tries to distinguish between real and fake data. GANs are mainly used for generating images, but they've also been used for other types of data.</a:t>
            </a:r>
          </a:p>
          <a:p>
            <a:pPr algn="l"/>
            <a:r>
              <a:rPr lang="en-US" b="0" i="0" dirty="0">
                <a:solidFill>
                  <a:srgbClr val="374151"/>
                </a:solidFill>
                <a:effectLst/>
                <a:latin typeface="Söhne"/>
              </a:rPr>
              <a:t>C. </a:t>
            </a:r>
            <a:r>
              <a:rPr lang="en-US" b="1" i="0" dirty="0">
                <a:solidFill>
                  <a:srgbClr val="374151"/>
                </a:solidFill>
                <a:effectLst/>
                <a:latin typeface="Söhne"/>
              </a:rPr>
              <a:t>Autoencoder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An autoencoder is a type of neural network used for unsupervised learning. Its goal is to encode input data (like an image) into a lower-dimensional latent space and then decode it back to its original form. The hope is that the encoding captures the most salient features of the data. Autoencoders can be used for tasks like dimensionality reduction, anomaly detection, and denoising.</a:t>
            </a:r>
          </a:p>
          <a:p>
            <a:pPr algn="l"/>
            <a:r>
              <a:rPr lang="en-US" b="0" i="0" dirty="0">
                <a:solidFill>
                  <a:srgbClr val="374151"/>
                </a:solidFill>
                <a:effectLst/>
                <a:latin typeface="Söhne"/>
              </a:rPr>
              <a:t>So in summary:</a:t>
            </a:r>
          </a:p>
          <a:p>
            <a:pPr algn="l">
              <a:buFont typeface="Arial" panose="020B0604020202020204" pitchFamily="34" charset="0"/>
              <a:buChar char="•"/>
            </a:pPr>
            <a:r>
              <a:rPr lang="en-US" b="0" i="0" dirty="0">
                <a:solidFill>
                  <a:srgbClr val="374151"/>
                </a:solidFill>
                <a:effectLst/>
                <a:latin typeface="Söhne"/>
              </a:rPr>
              <a:t>Encoder &amp; Decoder are used for transforming sequences.</a:t>
            </a:r>
          </a:p>
          <a:p>
            <a:pPr algn="l">
              <a:buFont typeface="Arial" panose="020B0604020202020204" pitchFamily="34" charset="0"/>
              <a:buChar char="•"/>
            </a:pPr>
            <a:r>
              <a:rPr lang="en-US" b="0" i="0" dirty="0">
                <a:solidFill>
                  <a:srgbClr val="374151"/>
                </a:solidFill>
                <a:effectLst/>
                <a:latin typeface="Söhne"/>
              </a:rPr>
              <a:t>Generator &amp; Discriminator are used in adversarial training to generate data.</a:t>
            </a:r>
          </a:p>
          <a:p>
            <a:pPr algn="l">
              <a:buFont typeface="Arial" panose="020B0604020202020204" pitchFamily="34" charset="0"/>
              <a:buChar char="•"/>
            </a:pPr>
            <a:r>
              <a:rPr lang="en-US" b="0" i="0" dirty="0">
                <a:solidFill>
                  <a:srgbClr val="374151"/>
                </a:solidFill>
                <a:effectLst/>
                <a:latin typeface="Söhne"/>
              </a:rPr>
              <a:t>Autoencoder is used for encoding data into a compressed form and then decoding it back.</a:t>
            </a:r>
          </a:p>
          <a:p>
            <a:endParaRPr lang="en-US" dirty="0"/>
          </a:p>
        </p:txBody>
      </p:sp>
    </p:spTree>
    <p:extLst>
      <p:ext uri="{BB962C8B-B14F-4D97-AF65-F5344CB8AC3E}">
        <p14:creationId xmlns:p14="http://schemas.microsoft.com/office/powerpoint/2010/main" val="23587846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a tree in Random Forest? It’s built on 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A.subset of features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B.all features</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C.subset of observations</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observations</a:t>
            </a:r>
          </a:p>
        </p:txBody>
      </p:sp>
    </p:spTree>
    <p:extLst>
      <p:ext uri="{BB962C8B-B14F-4D97-AF65-F5344CB8AC3E}">
        <p14:creationId xmlns:p14="http://schemas.microsoft.com/office/powerpoint/2010/main" val="4396475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Which is TRUE for </a:t>
            </a:r>
            <a:r>
              <a:rPr lang="en-US" b="1" i="0" dirty="0" err="1">
                <a:effectLst/>
              </a:rPr>
              <a:t>max_depth</a:t>
            </a:r>
            <a:r>
              <a:rPr lang="en-US" b="1" i="0" dirty="0">
                <a:effectLst/>
              </a:rPr>
              <a:t> in Gradient Boost?</a:t>
            </a:r>
            <a:br>
              <a:rPr lang="en-US" b="1" i="0" dirty="0">
                <a:effectLst/>
              </a:rPr>
            </a:br>
            <a:r>
              <a:rPr lang="en-US" b="1" i="0" dirty="0" err="1">
                <a:effectLst/>
              </a:rPr>
              <a:t>A.Lower</a:t>
            </a:r>
            <a:r>
              <a:rPr lang="en-US" b="1" i="0" dirty="0">
                <a:effectLst/>
              </a:rPr>
              <a:t> value is better for same validation accuracy</a:t>
            </a:r>
            <a:br>
              <a:rPr lang="en-US" b="1" i="0" dirty="0">
                <a:effectLst/>
              </a:rPr>
            </a:br>
            <a:r>
              <a:rPr lang="en-US" b="1" i="0" dirty="0" err="1">
                <a:effectLst/>
              </a:rPr>
              <a:t>B.Increasing</a:t>
            </a:r>
            <a:r>
              <a:rPr lang="en-US" b="1" i="0" dirty="0">
                <a:effectLst/>
              </a:rPr>
              <a:t> its value may underfit data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146153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92713-5F42-4DA5-BAC6-E531EA45F3D6}"/>
              </a:ext>
            </a:extLst>
          </p:cNvPr>
          <p:cNvSpPr txBox="1"/>
          <p:nvPr/>
        </p:nvSpPr>
        <p:spPr>
          <a:xfrm>
            <a:off x="641023" y="527901"/>
            <a:ext cx="11161336" cy="404142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800" b="1" i="0" u="none" strike="noStrike" cap="none" normalizeH="0" baseline="0" dirty="0">
                <a:ln>
                  <a:noFill/>
                </a:ln>
                <a:solidFill>
                  <a:schemeClr val="tx1"/>
                </a:solidFill>
                <a:effectLst/>
                <a:latin typeface="Söhne"/>
              </a:rPr>
              <a:t>Lower value is better for same validation accuracy</a:t>
            </a:r>
            <a:r>
              <a:rPr kumimoji="0" lang="en-US" altLang="en-US" sz="1800" b="0" i="0" u="none" strike="noStrike" cap="none" normalizeH="0" baseline="0" dirty="0">
                <a:ln>
                  <a:noFill/>
                </a:ln>
                <a:solidFill>
                  <a:srgbClr val="374151"/>
                </a:solidFill>
                <a:effectLst/>
                <a:latin typeface="Söhne"/>
              </a:rPr>
              <a:t>: True, if two models give the same validation accuracy, the one with the lower </a:t>
            </a:r>
            <a:r>
              <a:rPr kumimoji="0" lang="en-US" altLang="en-US" b="1" i="0" u="none" strike="noStrike" cap="none" normalizeH="0" baseline="0" dirty="0" err="1">
                <a:ln>
                  <a:noFill/>
                </a:ln>
                <a:solidFill>
                  <a:schemeClr val="tx1"/>
                </a:solidFill>
                <a:effectLst/>
                <a:latin typeface="Söhne Mono"/>
              </a:rPr>
              <a:t>max_depth</a:t>
            </a:r>
            <a:r>
              <a:rPr kumimoji="0" lang="en-US" altLang="en-US" sz="1800" b="0" i="0" u="none" strike="noStrike" cap="none" normalizeH="0" baseline="0" dirty="0">
                <a:ln>
                  <a:noFill/>
                </a:ln>
                <a:solidFill>
                  <a:srgbClr val="374151"/>
                </a:solidFill>
                <a:effectLst/>
                <a:latin typeface="Söhne"/>
              </a:rPr>
              <a:t> is generally preferred because it is simpler (assuming other things are equal). A simpler model is typically more interpretable and less likely to overfit.</a:t>
            </a:r>
            <a:r>
              <a:rPr kumimoji="0" lang="en-US" altLang="en-US" sz="1050" b="0" i="0" u="none" strike="noStrike" cap="none" normalizeH="0" baseline="0" dirty="0">
                <a:ln>
                  <a:noFill/>
                </a:ln>
                <a:solidFill>
                  <a:schemeClr val="tx1"/>
                </a:solidFill>
                <a:effectLst/>
              </a:rPr>
              <a:t> </a:t>
            </a: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 Increasing its value may underfit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statement is generally false. Increasing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typically increases the complexity of the model, which can lead to overfitting rather than underfitting. If the trees are too deep, they might capture noise in the training data, making the model perform poorly on unseen validation or test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correct answer is A. Lower value is better for same validation accuracy.</a:t>
            </a:r>
          </a:p>
        </p:txBody>
      </p:sp>
    </p:spTree>
    <p:extLst>
      <p:ext uri="{BB962C8B-B14F-4D97-AF65-F5344CB8AC3E}">
        <p14:creationId xmlns:p14="http://schemas.microsoft.com/office/powerpoint/2010/main" val="36844658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How do Reward models help in training Llama-2 chat?</a:t>
            </a:r>
            <a:br>
              <a:rPr lang="en-US" b="1" i="0" dirty="0">
                <a:effectLst/>
              </a:rPr>
            </a:br>
            <a:r>
              <a:rPr lang="en-US" b="1" i="0" dirty="0" err="1">
                <a:effectLst/>
              </a:rPr>
              <a:t>A.Provide</a:t>
            </a:r>
            <a:r>
              <a:rPr lang="en-US" b="1" i="0" dirty="0">
                <a:effectLst/>
              </a:rPr>
              <a:t> scalar scores for quality of response</a:t>
            </a:r>
            <a:br>
              <a:rPr lang="en-US" b="1" i="0" dirty="0">
                <a:effectLst/>
              </a:rPr>
            </a:br>
            <a:r>
              <a:rPr lang="en-US" b="1" i="0" dirty="0" err="1">
                <a:effectLst/>
              </a:rPr>
              <a:t>B.Used</a:t>
            </a:r>
            <a:r>
              <a:rPr lang="en-US" b="1" i="0" dirty="0">
                <a:effectLst/>
              </a:rPr>
              <a:t> in RLHF to optimize Llama-2 Chat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5004715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621A7-A279-49E5-AC24-A0F013B76123}"/>
              </a:ext>
            </a:extLst>
          </p:cNvPr>
          <p:cNvSpPr txBox="1"/>
          <p:nvPr/>
        </p:nvSpPr>
        <p:spPr>
          <a:xfrm>
            <a:off x="1461155" y="1166842"/>
            <a:ext cx="9379670" cy="4185761"/>
          </a:xfrm>
          <a:prstGeom prst="rect">
            <a:avLst/>
          </a:prstGeom>
          <a:noFill/>
        </p:spPr>
        <p:txBody>
          <a:bodyPr wrap="square">
            <a:spAutoFit/>
          </a:bodyPr>
          <a:lstStyle/>
          <a:p>
            <a:pPr algn="l"/>
            <a:r>
              <a:rPr lang="en-US" sz="1400" b="0" i="0" dirty="0">
                <a:solidFill>
                  <a:srgbClr val="374151"/>
                </a:solidFill>
                <a:effectLst/>
              </a:rPr>
              <a:t>Reward models are an essential component in training reinforcement learning-based conversational models like Llama-2 Chat. They are used to guide and optimize the model's behavior during training. Both options A and B are correct, and I'll explain how reward models work in training Llama-2 Chat:</a:t>
            </a:r>
          </a:p>
          <a:p>
            <a:pPr algn="l"/>
            <a:endParaRPr lang="en-US" sz="1400" b="0" i="0" dirty="0">
              <a:solidFill>
                <a:srgbClr val="374151"/>
              </a:solidFill>
              <a:effectLst/>
            </a:endParaRPr>
          </a:p>
          <a:p>
            <a:pPr marL="342900" indent="-342900" algn="l">
              <a:buAutoNum type="alphaUcPeriod"/>
            </a:pPr>
            <a:r>
              <a:rPr lang="en-US" sz="1400" b="0" i="0" dirty="0">
                <a:solidFill>
                  <a:srgbClr val="374151"/>
                </a:solidFill>
                <a:effectLst/>
              </a:rPr>
              <a:t>Provide scalar scores for quality of response: Reward models provide scalar scores or rewards that indicate the quality of the model's responses. These rewards are typically assigned by human evaluators who rate the responses on various criteria, such as relevance, coherence, fluency, and politeness. By providing these scalar scores, reward models offer a quantitative measure of how well the model is performing in terms of generating desirable responses.</a:t>
            </a:r>
          </a:p>
          <a:p>
            <a:pPr marL="342900" indent="-342900" algn="l">
              <a:buAutoNum type="alphaUcPeriod"/>
            </a:pPr>
            <a:endParaRPr lang="en-US" sz="1400" b="0" i="0" dirty="0">
              <a:solidFill>
                <a:srgbClr val="374151"/>
              </a:solidFill>
              <a:effectLst/>
            </a:endParaRPr>
          </a:p>
          <a:p>
            <a:pPr algn="l"/>
            <a:r>
              <a:rPr lang="en-US" sz="1400" b="0" i="0" dirty="0">
                <a:solidFill>
                  <a:srgbClr val="374151"/>
                </a:solidFill>
                <a:effectLst/>
              </a:rPr>
              <a:t>B. Used in RLHF to optimize Llama-2 Chat: Reward models are often used in Reinforcement Learning from Human Feedback (RLHF) to optimize the performance of Llama-2 Chat. In RLHF, the model generates responses in a dialogue, and these responses are then compared to a reference or human-generated response. The reward model assigns a reward score based on the similarity or quality of the model's response compared to the reference. Reinforcement learning algorithms, such as Proximal Policy Optimization (PPO), are then used to update the model's parameters to maximize the expected rewards. This process iterates to improve the model's conversational abilities over time.</a:t>
            </a:r>
          </a:p>
          <a:p>
            <a:pPr algn="l"/>
            <a:endParaRPr lang="en-US" sz="1400" b="0" i="0" dirty="0">
              <a:solidFill>
                <a:srgbClr val="374151"/>
              </a:solidFill>
              <a:effectLst/>
            </a:endParaRPr>
          </a:p>
          <a:p>
            <a:pPr algn="l"/>
            <a:r>
              <a:rPr lang="en-US" sz="1400" b="0" i="0" dirty="0">
                <a:solidFill>
                  <a:srgbClr val="374151"/>
                </a:solidFill>
                <a:effectLst/>
              </a:rPr>
              <a:t>In summary, reward models play a crucial role in training Llama-2 Chat by providing quality scores for responses and guiding the model's learning process through reinforcement learning. They help the model generate more relevant and coherent responses by optimizing its behavior based on the feedback provided by human evaluators.</a:t>
            </a:r>
          </a:p>
        </p:txBody>
      </p:sp>
    </p:spTree>
    <p:extLst>
      <p:ext uri="{BB962C8B-B14F-4D97-AF65-F5344CB8AC3E}">
        <p14:creationId xmlns:p14="http://schemas.microsoft.com/office/powerpoint/2010/main" val="823937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Gradient Boost?</a:t>
            </a:r>
            <a:br>
              <a:rPr lang="en-US" b="1" i="0">
                <a:effectLst/>
                <a:latin typeface="-apple-system"/>
              </a:rPr>
            </a:br>
            <a:r>
              <a:rPr lang="en-US" b="1" i="0">
                <a:effectLst/>
                <a:latin typeface="-apple-system"/>
              </a:rPr>
              <a:t>A.In each stage, introduce a new regression tree to compensate shortcomings</a:t>
            </a:r>
            <a:br>
              <a:rPr lang="en-US" b="1" i="0">
                <a:effectLst/>
                <a:latin typeface="-apple-system"/>
              </a:rPr>
            </a:br>
            <a:r>
              <a:rPr lang="en-US" b="1" i="0">
                <a:effectLst/>
                <a:latin typeface="-apple-system"/>
              </a:rPr>
              <a:t>B.Helps minimize loss function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4512845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a:t>
            </a:r>
            <a:br>
              <a:rPr lang="en-US" b="1" i="0">
                <a:effectLst/>
                <a:latin typeface="-apple-system"/>
              </a:rPr>
            </a:br>
            <a:r>
              <a:rPr lang="en-US" b="1" i="0">
                <a:effectLst/>
                <a:latin typeface="-apple-system"/>
              </a:rPr>
              <a:t>The bagging is suitable for high variance low bias models.</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0292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A.TRUE</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B.FALSE</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C.Could be TRUE or FALSE</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D.Cannot say!!</a:t>
            </a:r>
            <a:endParaRPr lang="en-US" b="1" i="0" dirty="0">
              <a:effectLst/>
              <a:latin typeface="-apple-system"/>
            </a:endParaRPr>
          </a:p>
        </p:txBody>
      </p:sp>
    </p:spTree>
    <p:extLst>
      <p:ext uri="{BB962C8B-B14F-4D97-AF65-F5344CB8AC3E}">
        <p14:creationId xmlns:p14="http://schemas.microsoft.com/office/powerpoint/2010/main" val="746298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4-input neuron has weights 1,2,3,4. Transfer fxn is linear with constant of proportionality 2. Inputs are 4,10,5 and 20. Compute the output?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76</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119</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238</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123</a:t>
            </a:r>
            <a:endParaRPr lang="en-US" b="1" i="0" dirty="0">
              <a:effectLst/>
              <a:latin typeface="-apple-system"/>
            </a:endParaRPr>
          </a:p>
        </p:txBody>
      </p:sp>
    </p:spTree>
    <p:extLst>
      <p:ext uri="{BB962C8B-B14F-4D97-AF65-F5344CB8AC3E}">
        <p14:creationId xmlns:p14="http://schemas.microsoft.com/office/powerpoint/2010/main" val="11074148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9B0AC-C64D-47BF-B4F9-522EFA10DBCE}"/>
              </a:ext>
            </a:extLst>
          </p:cNvPr>
          <p:cNvSpPr txBox="1"/>
          <p:nvPr/>
        </p:nvSpPr>
        <p:spPr>
          <a:xfrm>
            <a:off x="820132" y="1955535"/>
            <a:ext cx="10944520" cy="2062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TRUE.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Bagging (Bootstrap Aggregating) is indeed suitable for high variance low bias models. The primary purpose of bagging is to reduce variance without increasing bias. By averaging or aggregating predictions from multiple models, each trained on different bootstrapped subsets of the data, bagging helps mitigate the overfitting tendencies of models like decision trees, which typically have low bias but high variance.</a:t>
            </a:r>
          </a:p>
        </p:txBody>
      </p:sp>
    </p:spTree>
    <p:extLst>
      <p:ext uri="{BB962C8B-B14F-4D97-AF65-F5344CB8AC3E}">
        <p14:creationId xmlns:p14="http://schemas.microsoft.com/office/powerpoint/2010/main" val="17521449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In linguistic morphology, _______. Is the process for reducing inflected words to their root form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Rooting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12064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Text-proofing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Both rooting &amp; stemming</a:t>
            </a:r>
            <a:endParaRPr lang="en-US" b="1" i="0" dirty="0">
              <a:effectLst/>
              <a:latin typeface="-apple-system"/>
            </a:endParaRPr>
          </a:p>
        </p:txBody>
      </p:sp>
    </p:spTree>
    <p:extLst>
      <p:ext uri="{BB962C8B-B14F-4D97-AF65-F5344CB8AC3E}">
        <p14:creationId xmlns:p14="http://schemas.microsoft.com/office/powerpoint/2010/main" val="36219783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2DE15A-EA33-4643-9C35-94C7E6D3AE4C}"/>
              </a:ext>
            </a:extLst>
          </p:cNvPr>
          <p:cNvSpPr txBox="1"/>
          <p:nvPr/>
        </p:nvSpPr>
        <p:spPr>
          <a:xfrm>
            <a:off x="461913" y="1305342"/>
            <a:ext cx="11180190" cy="4247317"/>
          </a:xfrm>
          <a:prstGeom prst="rect">
            <a:avLst/>
          </a:prstGeom>
          <a:noFill/>
        </p:spPr>
        <p:txBody>
          <a:bodyPr wrap="square">
            <a:spAutoFit/>
          </a:bodyPr>
          <a:lstStyle/>
          <a:p>
            <a:pPr algn="l"/>
            <a:r>
              <a:rPr lang="en-US" b="1" i="0" dirty="0">
                <a:effectLst/>
                <a:latin typeface="Söhne"/>
              </a:rPr>
              <a:t>Main Concepts:</a:t>
            </a:r>
          </a:p>
          <a:p>
            <a:pPr algn="l"/>
            <a:r>
              <a:rPr lang="en-US" b="1" i="0" dirty="0">
                <a:solidFill>
                  <a:srgbClr val="374151"/>
                </a:solidFill>
                <a:effectLst/>
                <a:latin typeface="Söhne"/>
              </a:rPr>
              <a:t>Stemming</a:t>
            </a:r>
            <a:r>
              <a:rPr lang="en-US" b="0" i="0" dirty="0">
                <a:solidFill>
                  <a:srgbClr val="374151"/>
                </a:solidFill>
                <a:effectLst/>
                <a:latin typeface="Söhne"/>
              </a:rPr>
              <a:t>: Stemming is a process in natural language processing and information retrieval where words are reduced to their base or root form. For example, the stem of the word "running" might be "run". The main purpose of stemming is to reduce the dimensionality of text data and to treat similar words as the same, which can be helpful in text analysis tasks like search and classification.</a:t>
            </a:r>
          </a:p>
          <a:p>
            <a:pPr algn="l"/>
            <a:r>
              <a:rPr lang="en-US" b="1" i="0" dirty="0">
                <a:effectLst/>
                <a:latin typeface="Söhne"/>
              </a:rPr>
              <a:t>Study Notes:</a:t>
            </a:r>
          </a:p>
          <a:p>
            <a:pPr algn="l">
              <a:buFont typeface="+mj-lt"/>
              <a:buAutoNum type="arabicPeriod"/>
            </a:pPr>
            <a:r>
              <a:rPr lang="en-US" b="1" i="0" dirty="0">
                <a:solidFill>
                  <a:srgbClr val="374151"/>
                </a:solidFill>
                <a:effectLst/>
                <a:latin typeface="Söhne"/>
              </a:rPr>
              <a:t>Types of Stemmers</a:t>
            </a:r>
            <a:r>
              <a:rPr lang="en-US" b="0" i="0" dirty="0">
                <a:solidFill>
                  <a:srgbClr val="374151"/>
                </a:solidFill>
                <a:effectLst/>
                <a:latin typeface="Söhne"/>
              </a:rPr>
              <a:t>: Popular algorithms include the Porter stemmer and Snowball stemmer.</a:t>
            </a:r>
          </a:p>
          <a:p>
            <a:pPr algn="l">
              <a:buFont typeface="+mj-lt"/>
              <a:buAutoNum type="arabicPeriod"/>
            </a:pPr>
            <a:r>
              <a:rPr lang="en-US" b="1" i="0" dirty="0">
                <a:solidFill>
                  <a:srgbClr val="374151"/>
                </a:solidFill>
                <a:effectLst/>
                <a:latin typeface="Söhne"/>
              </a:rPr>
              <a:t>Limitations</a:t>
            </a:r>
            <a:r>
              <a:rPr lang="en-US" b="0" i="0" dirty="0">
                <a:solidFill>
                  <a:srgbClr val="374151"/>
                </a:solidFill>
                <a:effectLst/>
                <a:latin typeface="Söhne"/>
              </a:rPr>
              <a:t>: Stemming can sometimes produce non-real words. For instance, "happiness" might be stemmed to "</a:t>
            </a:r>
            <a:r>
              <a:rPr lang="en-US" b="0" i="0" dirty="0" err="1">
                <a:solidFill>
                  <a:srgbClr val="374151"/>
                </a:solidFill>
                <a:effectLst/>
                <a:latin typeface="Söhne"/>
              </a:rPr>
              <a:t>happi</a:t>
            </a:r>
            <a:r>
              <a:rPr lang="en-US" b="0" i="0" dirty="0">
                <a:solidFill>
                  <a:srgbClr val="374151"/>
                </a:solidFill>
                <a:effectLst/>
                <a:latin typeface="Söhne"/>
              </a:rPr>
              <a:t>". This is unlike lemmatization, another NLP process, which ensures the reduced form is a real word.</a:t>
            </a:r>
          </a:p>
          <a:p>
            <a:pPr algn="l">
              <a:buFont typeface="+mj-lt"/>
              <a:buAutoNum type="arabicPeriod"/>
            </a:pPr>
            <a:r>
              <a:rPr lang="en-US" b="1" i="0" dirty="0">
                <a:solidFill>
                  <a:srgbClr val="374151"/>
                </a:solidFill>
                <a:effectLst/>
                <a:latin typeface="Söhne"/>
              </a:rPr>
              <a:t>Application</a:t>
            </a:r>
            <a:r>
              <a:rPr lang="en-US" b="0" i="0" dirty="0">
                <a:solidFill>
                  <a:srgbClr val="374151"/>
                </a:solidFill>
                <a:effectLst/>
                <a:latin typeface="Söhne"/>
              </a:rPr>
              <a:t>: Used in search engines, information retrieval systems, and text classification tasks.</a:t>
            </a:r>
          </a:p>
          <a:p>
            <a:pPr algn="l"/>
            <a:r>
              <a:rPr lang="en-US" b="1" i="0" dirty="0">
                <a:effectLst/>
                <a:latin typeface="Söhne"/>
              </a:rPr>
              <a:t>Examples:</a:t>
            </a:r>
          </a:p>
          <a:p>
            <a:pPr algn="l">
              <a:buFont typeface="+mj-lt"/>
              <a:buAutoNum type="arabicPeriod"/>
            </a:pPr>
            <a:r>
              <a:rPr lang="en-US" b="1" i="0" dirty="0">
                <a:solidFill>
                  <a:srgbClr val="374151"/>
                </a:solidFill>
                <a:effectLst/>
                <a:latin typeface="Söhne"/>
              </a:rPr>
              <a:t>Words and their stems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"flying" -&gt; "fly"</a:t>
            </a:r>
          </a:p>
          <a:p>
            <a:pPr marL="742950" lvl="1" indent="-285750" algn="l">
              <a:buFont typeface="+mj-lt"/>
              <a:buAutoNum type="arabicPeriod"/>
            </a:pPr>
            <a:r>
              <a:rPr lang="en-US" b="0" i="0" dirty="0">
                <a:solidFill>
                  <a:srgbClr val="374151"/>
                </a:solidFill>
                <a:effectLst/>
                <a:latin typeface="Söhne"/>
              </a:rPr>
              <a:t>"flies" -&gt; "</a:t>
            </a:r>
            <a:r>
              <a:rPr lang="en-US" b="0" i="0" dirty="0" err="1">
                <a:solidFill>
                  <a:srgbClr val="374151"/>
                </a:solidFill>
                <a:effectLst/>
                <a:latin typeface="Söhne"/>
              </a:rPr>
              <a:t>fli</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"happily" -&gt; "</a:t>
            </a:r>
            <a:r>
              <a:rPr lang="en-US" b="0" i="0" dirty="0" err="1">
                <a:solidFill>
                  <a:srgbClr val="374151"/>
                </a:solidFill>
                <a:effectLst/>
                <a:latin typeface="Söhne"/>
              </a:rPr>
              <a:t>happili</a:t>
            </a:r>
            <a:r>
              <a:rPr lang="en-US" b="0" i="0" dirty="0">
                <a:solidFill>
                  <a:srgbClr val="374151"/>
                </a:solidFill>
                <a:effectLst/>
                <a:latin typeface="Söhne"/>
              </a:rPr>
              <a:t>"</a:t>
            </a:r>
          </a:p>
        </p:txBody>
      </p:sp>
    </p:spTree>
    <p:extLst>
      <p:ext uri="{BB962C8B-B14F-4D97-AF65-F5344CB8AC3E}">
        <p14:creationId xmlns:p14="http://schemas.microsoft.com/office/powerpoint/2010/main" val="12042984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0BCD0-E31D-46B0-9700-094DD9441B32}"/>
              </a:ext>
            </a:extLst>
          </p:cNvPr>
          <p:cNvSpPr txBox="1"/>
          <p:nvPr/>
        </p:nvSpPr>
        <p:spPr>
          <a:xfrm>
            <a:off x="556180" y="818249"/>
            <a:ext cx="11057643" cy="5632311"/>
          </a:xfrm>
          <a:prstGeom prst="rect">
            <a:avLst/>
          </a:prstGeom>
          <a:noFill/>
        </p:spPr>
        <p:txBody>
          <a:bodyPr wrap="square">
            <a:spAutoFit/>
          </a:bodyPr>
          <a:lstStyle/>
          <a:p>
            <a:pPr algn="l"/>
            <a:r>
              <a:rPr lang="en-US" b="1" i="0" dirty="0">
                <a:effectLst/>
                <a:latin typeface="Söhne"/>
              </a:rPr>
              <a:t>Analogies:</a:t>
            </a:r>
          </a:p>
          <a:p>
            <a:pPr algn="l"/>
            <a:r>
              <a:rPr lang="en-US" b="0" i="0" dirty="0">
                <a:solidFill>
                  <a:srgbClr val="374151"/>
                </a:solidFill>
                <a:effectLst/>
                <a:latin typeface="Söhne"/>
              </a:rPr>
              <a:t>Imagine a tree with many branches and leaves. Each leaf can represent a variation of a word, while the main trunk or bigger branches represent the core meaning or stem. Regardless of how the leaves (word forms) might look different, they are all connected to the same core branch (stem).</a:t>
            </a:r>
          </a:p>
          <a:p>
            <a:pPr algn="l"/>
            <a:r>
              <a:rPr lang="en-US" b="1" i="0" dirty="0">
                <a:effectLst/>
                <a:latin typeface="Söhne"/>
              </a:rPr>
              <a:t>Math:</a:t>
            </a:r>
          </a:p>
          <a:p>
            <a:pPr algn="l"/>
            <a:r>
              <a:rPr lang="en-US" b="0" i="0" dirty="0">
                <a:solidFill>
                  <a:srgbClr val="374151"/>
                </a:solidFill>
                <a:effectLst/>
                <a:latin typeface="Söhne"/>
              </a:rPr>
              <a:t>Stemming doesn't typically involve mathematical operations. It's more about pattern recognition and rule-based reduction.</a:t>
            </a:r>
          </a:p>
          <a:p>
            <a:pPr algn="l"/>
            <a:r>
              <a:rPr lang="en-US" b="1" i="0" dirty="0">
                <a:effectLst/>
                <a:latin typeface="Söhne"/>
              </a:rPr>
              <a:t>Application:</a:t>
            </a:r>
          </a:p>
          <a:p>
            <a:pPr algn="l"/>
            <a:r>
              <a:rPr lang="en-US" b="0" i="0" dirty="0">
                <a:solidFill>
                  <a:srgbClr val="374151"/>
                </a:solidFill>
                <a:effectLst/>
                <a:latin typeface="Söhne"/>
              </a:rPr>
              <a:t>In search engines: If someone searches for "running", the search engine, using stemming, might also show results for "runner", "ran", and "run" since they share the same stem.</a:t>
            </a:r>
          </a:p>
          <a:p>
            <a:pPr algn="l"/>
            <a:r>
              <a:rPr lang="en-US" b="1" i="0" dirty="0">
                <a:effectLst/>
                <a:latin typeface="Söhne"/>
              </a:rPr>
              <a:t>Practice Problem:</a:t>
            </a:r>
          </a:p>
          <a:p>
            <a:pPr algn="l"/>
            <a:r>
              <a:rPr lang="en-US" b="1" i="0" dirty="0">
                <a:solidFill>
                  <a:srgbClr val="374151"/>
                </a:solidFill>
                <a:effectLst/>
                <a:latin typeface="Söhne"/>
              </a:rPr>
              <a:t>Question</a:t>
            </a:r>
            <a:r>
              <a:rPr lang="en-US" b="0" i="0" dirty="0">
                <a:solidFill>
                  <a:srgbClr val="374151"/>
                </a:solidFill>
                <a:effectLst/>
                <a:latin typeface="Söhne"/>
              </a:rPr>
              <a:t>: What is the stem of the following words based on a general stemming approach?</a:t>
            </a:r>
          </a:p>
          <a:p>
            <a:pPr algn="l">
              <a:buFont typeface="+mj-lt"/>
              <a:buAutoNum type="arabicPeriod"/>
            </a:pPr>
            <a:r>
              <a:rPr lang="en-US" b="0" i="0" dirty="0">
                <a:solidFill>
                  <a:srgbClr val="374151"/>
                </a:solidFill>
                <a:effectLst/>
                <a:latin typeface="Söhne"/>
              </a:rPr>
              <a:t>"dancing"</a:t>
            </a:r>
          </a:p>
          <a:p>
            <a:pPr algn="l">
              <a:buFont typeface="+mj-lt"/>
              <a:buAutoNum type="arabicPeriod"/>
            </a:pPr>
            <a:r>
              <a:rPr lang="en-US" b="0" i="0" dirty="0">
                <a:solidFill>
                  <a:srgbClr val="374151"/>
                </a:solidFill>
                <a:effectLst/>
                <a:latin typeface="Söhne"/>
              </a:rPr>
              <a:t>"computers"</a:t>
            </a:r>
          </a:p>
          <a:p>
            <a:pPr algn="l">
              <a:buFont typeface="+mj-lt"/>
              <a:buAutoNum type="arabicPeriod"/>
            </a:pPr>
            <a:r>
              <a:rPr lang="en-US" b="0" i="0" dirty="0">
                <a:solidFill>
                  <a:srgbClr val="374151"/>
                </a:solidFill>
                <a:effectLst/>
                <a:latin typeface="Söhne"/>
              </a:rPr>
              <a:t>"largely"</a:t>
            </a:r>
          </a:p>
          <a:p>
            <a:pPr algn="l"/>
            <a:r>
              <a:rPr lang="en-US" b="1" i="0" dirty="0">
                <a:solidFill>
                  <a:srgbClr val="374151"/>
                </a:solidFill>
                <a:effectLst/>
                <a:latin typeface="Söhne"/>
              </a:rPr>
              <a:t>Solution</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danc</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comput</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larg</a:t>
            </a:r>
            <a:r>
              <a:rPr lang="en-US" b="0" i="0" dirty="0">
                <a:solidFill>
                  <a:srgbClr val="374151"/>
                </a:solidFill>
                <a:effectLst/>
                <a:latin typeface="Söhne"/>
              </a:rPr>
              <a:t>"</a:t>
            </a:r>
          </a:p>
          <a:p>
            <a:pPr algn="l"/>
            <a:r>
              <a:rPr lang="en-US" b="0" i="0" dirty="0">
                <a:solidFill>
                  <a:srgbClr val="374151"/>
                </a:solidFill>
                <a:effectLst/>
                <a:latin typeface="Söhne"/>
              </a:rPr>
              <a:t>Keep in mind that the exact results might vary based on the stemming algorithm used.</a:t>
            </a:r>
          </a:p>
        </p:txBody>
      </p:sp>
    </p:spTree>
    <p:extLst>
      <p:ext uri="{BB962C8B-B14F-4D97-AF65-F5344CB8AC3E}">
        <p14:creationId xmlns:p14="http://schemas.microsoft.com/office/powerpoint/2010/main" val="17310185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Generative Adversarial Network (GAN) makes use of two neural networks, namely: _________ and ________.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decoder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B.Self-attention, decoder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C.Generator, discriminator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D.Generator, decoder</a:t>
            </a:r>
            <a:endParaRPr lang="en-US" b="1" i="0" dirty="0">
              <a:effectLst/>
              <a:latin typeface="-apple-system"/>
            </a:endParaRPr>
          </a:p>
        </p:txBody>
      </p:sp>
    </p:spTree>
    <p:extLst>
      <p:ext uri="{BB962C8B-B14F-4D97-AF65-F5344CB8AC3E}">
        <p14:creationId xmlns:p14="http://schemas.microsoft.com/office/powerpoint/2010/main" val="786292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43761-8AE8-4708-A4BF-EF89A1BF6EBB}"/>
              </a:ext>
            </a:extLst>
          </p:cNvPr>
          <p:cNvSpPr txBox="1"/>
          <p:nvPr/>
        </p:nvSpPr>
        <p:spPr>
          <a:xfrm>
            <a:off x="341722" y="376601"/>
            <a:ext cx="11686880" cy="3416320"/>
          </a:xfrm>
          <a:prstGeom prst="rect">
            <a:avLst/>
          </a:prstGeom>
          <a:noFill/>
        </p:spPr>
        <p:txBody>
          <a:bodyPr wrap="square">
            <a:spAutoFit/>
          </a:bodyPr>
          <a:lstStyle/>
          <a:p>
            <a:r>
              <a:rPr lang="en-US" sz="1200" b="1" i="0" dirty="0">
                <a:effectLst/>
                <a:latin typeface="Söhne"/>
              </a:rPr>
              <a:t>Introduction:</a:t>
            </a:r>
            <a:r>
              <a:rPr lang="en-US" sz="1200" b="0" i="0" dirty="0">
                <a:solidFill>
                  <a:srgbClr val="374151"/>
                </a:solidFill>
                <a:effectLst/>
                <a:latin typeface="Söhne"/>
              </a:rPr>
              <a:t> Generative Adversarial Networks (GANs) are a powerful class of machine learning models used in various applications, including image generation, style transfer, and data augmentation. GANs consist of two neural networks, the Generator and the Discriminator, which work in a competitive manner to produce realistic data.</a:t>
            </a:r>
          </a:p>
          <a:p>
            <a:endParaRPr lang="en-US" sz="1200" dirty="0">
              <a:solidFill>
                <a:srgbClr val="374151"/>
              </a:solidFill>
              <a:latin typeface="Söhne"/>
            </a:endParaRPr>
          </a:p>
          <a:p>
            <a:endParaRPr lang="en-US" sz="1200" dirty="0">
              <a:solidFill>
                <a:srgbClr val="374151"/>
              </a:solidFill>
              <a:latin typeface="Söhne"/>
            </a:endParaRPr>
          </a:p>
          <a:p>
            <a:pPr algn="l">
              <a:buFont typeface="+mj-lt"/>
              <a:buAutoNum type="arabicPeriod"/>
            </a:pPr>
            <a:r>
              <a:rPr lang="en-US" sz="1200" b="1" i="0" dirty="0">
                <a:solidFill>
                  <a:srgbClr val="374151"/>
                </a:solidFill>
                <a:effectLst/>
                <a:latin typeface="Söhne"/>
              </a:rPr>
              <a:t>Generator:</a:t>
            </a:r>
            <a:r>
              <a:rPr lang="en-US" sz="1200" b="0" i="0" dirty="0">
                <a:solidFill>
                  <a:srgbClr val="374151"/>
                </a:solidFill>
                <a:effectLst/>
                <a:latin typeface="Söhne"/>
              </a:rPr>
              <a:t> The Generator is responsible for creating data samples, such as images or text, that resemble real data. It takes random noise or some initial input and transforms it into data that ideally cannot be distinguished from genuine data. The Generator is like an artist trying to produce counterfeit money that is so realistic that it's hard to tell it apart from real currency.</a:t>
            </a:r>
          </a:p>
          <a:p>
            <a:pPr algn="l">
              <a:buFont typeface="+mj-lt"/>
              <a:buAutoNum type="arabicPeriod"/>
            </a:pPr>
            <a:r>
              <a:rPr lang="en-US" sz="1200" b="1" i="0" dirty="0">
                <a:solidFill>
                  <a:srgbClr val="374151"/>
                </a:solidFill>
                <a:effectLst/>
                <a:latin typeface="Söhne"/>
              </a:rPr>
              <a:t>Discriminator:</a:t>
            </a:r>
            <a:r>
              <a:rPr lang="en-US" sz="1200" b="0" i="0" dirty="0">
                <a:solidFill>
                  <a:srgbClr val="374151"/>
                </a:solidFill>
                <a:effectLst/>
                <a:latin typeface="Söhne"/>
              </a:rPr>
              <a:t> The Discriminator acts as a detective trying to distinguish between real and fake data. It evaluates the data it receives and assigns a probability that it is real. The Discriminator aims to become more accurate over time. It's like an expert who can detect counterfeit money and becomes better at it as they see more examples.</a:t>
            </a:r>
          </a:p>
          <a:p>
            <a:endParaRPr lang="en-US" sz="1200" dirty="0">
              <a:solidFill>
                <a:srgbClr val="374151"/>
              </a:solidFill>
              <a:latin typeface="Söhne"/>
            </a:endParaRPr>
          </a:p>
          <a:p>
            <a:pPr algn="l"/>
            <a:r>
              <a:rPr lang="en-US" sz="1200" b="1" i="0" dirty="0">
                <a:solidFill>
                  <a:srgbClr val="374151"/>
                </a:solidFill>
                <a:effectLst/>
                <a:latin typeface="Söhne"/>
              </a:rPr>
              <a:t>Math:</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are based on game theory, with the two networks competing in a minimax game. The Generator aims to minimize the probability that the Discriminator correctly classifies its generated data as fake, while the Discriminator tries to maximize this probability.</a:t>
            </a:r>
          </a:p>
          <a:p>
            <a:pPr algn="l"/>
            <a:r>
              <a:rPr lang="en-US" sz="1200" b="1" i="0" dirty="0">
                <a:solidFill>
                  <a:srgbClr val="374151"/>
                </a:solidFill>
                <a:effectLst/>
                <a:latin typeface="Söhne"/>
              </a:rPr>
              <a:t>Applications: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have a wide range of applications, including:</a:t>
            </a:r>
          </a:p>
          <a:p>
            <a:pPr marL="742950" lvl="1" indent="-285750" algn="l">
              <a:buFont typeface="Arial" panose="020B0604020202020204" pitchFamily="34" charset="0"/>
              <a:buChar char="•"/>
            </a:pPr>
            <a:r>
              <a:rPr lang="en-US" sz="1200" b="0" i="0" dirty="0">
                <a:solidFill>
                  <a:srgbClr val="374151"/>
                </a:solidFill>
                <a:effectLst/>
                <a:latin typeface="Söhne"/>
              </a:rPr>
              <a:t>Image Generation: Creating high-resolution and realistic images, such as faces, artworks, and scenes.</a:t>
            </a:r>
          </a:p>
          <a:p>
            <a:pPr marL="742950" lvl="1" indent="-285750" algn="l">
              <a:buFont typeface="Arial" panose="020B0604020202020204" pitchFamily="34" charset="0"/>
              <a:buChar char="•"/>
            </a:pPr>
            <a:r>
              <a:rPr lang="en-US" sz="1200" b="0" i="0" dirty="0">
                <a:solidFill>
                  <a:srgbClr val="374151"/>
                </a:solidFill>
                <a:effectLst/>
                <a:latin typeface="Söhne"/>
              </a:rPr>
              <a:t>Style Transfer: Transforming the style of images, for example, converting photographs into paintings in the style of famous artists.</a:t>
            </a:r>
          </a:p>
          <a:p>
            <a:endParaRPr lang="en-US" sz="1200" dirty="0"/>
          </a:p>
        </p:txBody>
      </p:sp>
    </p:spTree>
    <p:extLst>
      <p:ext uri="{BB962C8B-B14F-4D97-AF65-F5344CB8AC3E}">
        <p14:creationId xmlns:p14="http://schemas.microsoft.com/office/powerpoint/2010/main" val="1652680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869D5-7F22-45AB-87D7-21F00C5676F3}"/>
              </a:ext>
            </a:extLst>
          </p:cNvPr>
          <p:cNvSpPr txBox="1"/>
          <p:nvPr/>
        </p:nvSpPr>
        <p:spPr>
          <a:xfrm>
            <a:off x="208960" y="396946"/>
            <a:ext cx="11774079" cy="4524315"/>
          </a:xfrm>
          <a:prstGeom prst="rect">
            <a:avLst/>
          </a:prstGeom>
          <a:noFill/>
        </p:spPr>
        <p:txBody>
          <a:bodyPr wrap="square">
            <a:spAutoFit/>
          </a:bodyPr>
          <a:lstStyle/>
          <a:p>
            <a:pPr marL="742950" lvl="1" indent="-285750" algn="l">
              <a:buFont typeface="Arial" panose="020B0604020202020204" pitchFamily="34" charset="0"/>
              <a:buChar char="•"/>
            </a:pPr>
            <a:r>
              <a:rPr lang="en-US" sz="1200" b="0" i="0" dirty="0">
                <a:solidFill>
                  <a:srgbClr val="374151"/>
                </a:solidFill>
                <a:effectLst/>
                <a:latin typeface="Söhne"/>
              </a:rPr>
              <a:t>Data Augmentation: Generating additional data for training machine learning models, which helps improve model performance.</a:t>
            </a:r>
          </a:p>
          <a:p>
            <a:pPr marL="742950" lvl="1" indent="-285750" algn="l">
              <a:buFont typeface="Arial" panose="020B0604020202020204" pitchFamily="34" charset="0"/>
              <a:buChar char="•"/>
            </a:pPr>
            <a:r>
              <a:rPr lang="en-US" sz="1200" b="0" i="0" dirty="0">
                <a:solidFill>
                  <a:srgbClr val="374151"/>
                </a:solidFill>
                <a:effectLst/>
                <a:latin typeface="Söhne"/>
              </a:rPr>
              <a:t>Super-Resolution: Enhancing the resolution and quality of images and videos.</a:t>
            </a:r>
          </a:p>
          <a:p>
            <a:pPr algn="l"/>
            <a:r>
              <a:rPr lang="en-US" sz="1200" b="1" i="0" dirty="0">
                <a:solidFill>
                  <a:srgbClr val="374151"/>
                </a:solidFill>
                <a:effectLst/>
                <a:latin typeface="Söhne"/>
              </a:rPr>
              <a:t>Practice Problem:</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Problem: In a GAN, what is the role of the Generator and the Discriminator?</a:t>
            </a:r>
          </a:p>
          <a:p>
            <a:pPr algn="l">
              <a:buFont typeface="Arial" panose="020B0604020202020204" pitchFamily="34" charset="0"/>
              <a:buChar char="•"/>
            </a:pPr>
            <a:r>
              <a:rPr lang="en-US" sz="1200" b="0" i="0" dirty="0">
                <a:solidFill>
                  <a:srgbClr val="374151"/>
                </a:solidFill>
                <a:effectLst/>
                <a:latin typeface="Söhne"/>
              </a:rPr>
              <a:t>Solution: The Generator creates fake data, while the Discriminator evaluates the data to distinguish between real and fake samples. They compete to improve the quality of the generated data.</a:t>
            </a:r>
          </a:p>
          <a:p>
            <a:pPr algn="l"/>
            <a:r>
              <a:rPr lang="en-US" sz="1200" b="1" i="0" dirty="0">
                <a:solidFill>
                  <a:srgbClr val="374151"/>
                </a:solidFill>
                <a:effectLst/>
                <a:latin typeface="Söhne"/>
              </a:rPr>
              <a:t>Analogies: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Think of a GAN as a forger (Generator) trying to create counterfeit money and a detective (Discriminator) attempting to detect the fake money. The forger gets better at creating realistic counterfeit money, and the detective improves at identifying fakes.</a:t>
            </a:r>
          </a:p>
          <a:p>
            <a:pPr algn="l"/>
            <a:r>
              <a:rPr lang="en-US" sz="1200" b="1" i="0" dirty="0">
                <a:solidFill>
                  <a:srgbClr val="374151"/>
                </a:solidFill>
                <a:effectLst/>
                <a:latin typeface="Söhne"/>
              </a:rPr>
              <a:t>Conclusion:</a:t>
            </a:r>
            <a:r>
              <a:rPr lang="en-US" sz="1200" b="0" i="0" dirty="0">
                <a:solidFill>
                  <a:srgbClr val="374151"/>
                </a:solidFill>
                <a:effectLst/>
                <a:latin typeface="Söhne"/>
              </a:rPr>
              <a:t> Generative Adversarial Networks (GANs) are a fascinating and powerful concept in machine learning. They consist of a Generator and a Discriminator that compete in a game to generate highly realistic data. GANs have a wide range of applications and have significantly advanced the field of generative modeling. Understanding their components and dynamics is essential for anyone working in the field of deep learning and artificial intelligence.</a:t>
            </a:r>
          </a:p>
          <a:p>
            <a:pPr algn="l"/>
            <a:endParaRPr lang="en-US" sz="1200" dirty="0">
              <a:solidFill>
                <a:srgbClr val="374151"/>
              </a:solidFill>
              <a:latin typeface="Söhne"/>
            </a:endParaRPr>
          </a:p>
          <a:p>
            <a:pPr algn="l"/>
            <a:r>
              <a:rPr lang="en-US" sz="1200" b="0" i="0" dirty="0">
                <a:solidFill>
                  <a:srgbClr val="374151"/>
                </a:solidFill>
                <a:effectLst/>
                <a:latin typeface="Söhne"/>
              </a:rPr>
              <a:t>The options A and B are not the correct answers for the roles of the two neural networks in a Generative Adversarial Network (GAN) for the following reasons:</a:t>
            </a:r>
          </a:p>
          <a:p>
            <a:pPr algn="l"/>
            <a:r>
              <a:rPr lang="en-US" sz="1200" b="0" i="0" dirty="0">
                <a:solidFill>
                  <a:srgbClr val="374151"/>
                </a:solidFill>
                <a:effectLst/>
                <a:latin typeface="Söhne"/>
              </a:rPr>
              <a:t>A. </a:t>
            </a:r>
            <a:r>
              <a:rPr lang="en-US" sz="1200" b="1" i="0" dirty="0">
                <a:solidFill>
                  <a:srgbClr val="374151"/>
                </a:solidFill>
                <a:effectLst/>
                <a:latin typeface="Söhne"/>
              </a:rPr>
              <a:t>Encoder, Decoder:</a:t>
            </a:r>
            <a:r>
              <a:rPr lang="en-US" sz="1200" b="0" i="0" dirty="0">
                <a:solidFill>
                  <a:srgbClr val="374151"/>
                </a:solidFill>
                <a:effectLst/>
                <a:latin typeface="Söhne"/>
              </a:rPr>
              <a:t> This pair of terms typically represents the components of autoencoders, not GANs. In autoencoders, an encoder network compresses input data into a lower-dimensional representation, and a decoder network reconstructs the original data from this representation. In contrast, GANs consist of a Generator that creates new data samples and a Discriminator that evaluates the authenticity of these samples. While some variations of GANs can incorporate autoencoders, the primary structure of a GAN involves a Generator and a Discriminator.</a:t>
            </a:r>
          </a:p>
          <a:p>
            <a:pPr algn="l"/>
            <a:r>
              <a:rPr lang="en-US" sz="1200" b="0" i="0" dirty="0">
                <a:solidFill>
                  <a:srgbClr val="374151"/>
                </a:solidFill>
                <a:effectLst/>
                <a:latin typeface="Söhne"/>
              </a:rPr>
              <a:t>B. </a:t>
            </a:r>
            <a:r>
              <a:rPr lang="en-US" sz="1200" b="1" i="0" dirty="0">
                <a:solidFill>
                  <a:srgbClr val="374151"/>
                </a:solidFill>
                <a:effectLst/>
                <a:latin typeface="Söhne"/>
              </a:rPr>
              <a:t>Self-Attention, Decoder:</a:t>
            </a:r>
            <a:r>
              <a:rPr lang="en-US" sz="1200" b="0" i="0" dirty="0">
                <a:solidFill>
                  <a:srgbClr val="374151"/>
                </a:solidFill>
                <a:effectLst/>
                <a:latin typeface="Söhne"/>
              </a:rPr>
              <a:t> Self-attention mechanisms are commonly associated with transformer-based models, such as the Transformer architecture used in natural language processing tasks. Self-attention allows models to weigh the importance of different parts of the input sequence when making predictions. In the context of GANs, self-attention is not a direct component; GANs primarily involve a Generator and a Discriminator, as explained earlier.</a:t>
            </a:r>
          </a:p>
          <a:p>
            <a:pPr algn="l"/>
            <a:r>
              <a:rPr lang="en-US" sz="1200" b="0" i="0" dirty="0">
                <a:solidFill>
                  <a:srgbClr val="374151"/>
                </a:solidFill>
                <a:effectLst/>
                <a:latin typeface="Söhne"/>
              </a:rPr>
              <a:t>In summary, while autoencoders and self-attention mechanisms are valuable components in machine learning, they are not the core components of a GAN. The primary structure of a GAN consists of a Generator and a Discriminator, as they play the central roles in the adversarial training process of creating realistic data samples.</a:t>
            </a:r>
          </a:p>
          <a:p>
            <a:pPr algn="l"/>
            <a:endParaRPr lang="en-US" sz="1200" b="0" i="0" dirty="0">
              <a:solidFill>
                <a:srgbClr val="374151"/>
              </a:solidFill>
              <a:effectLst/>
              <a:latin typeface="Söhne"/>
            </a:endParaRPr>
          </a:p>
        </p:txBody>
      </p:sp>
    </p:spTree>
    <p:extLst>
      <p:ext uri="{BB962C8B-B14F-4D97-AF65-F5344CB8AC3E}">
        <p14:creationId xmlns:p14="http://schemas.microsoft.com/office/powerpoint/2010/main" val="2128901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16D6D-5A56-4FFE-8C4A-B711CB1FDE9A}"/>
              </a:ext>
            </a:extLst>
          </p:cNvPr>
          <p:cNvSpPr txBox="1"/>
          <p:nvPr/>
        </p:nvSpPr>
        <p:spPr>
          <a:xfrm>
            <a:off x="480767" y="1030699"/>
            <a:ext cx="11349872" cy="3970318"/>
          </a:xfrm>
          <a:prstGeom prst="rect">
            <a:avLst/>
          </a:prstGeom>
          <a:noFill/>
        </p:spPr>
        <p:txBody>
          <a:bodyPr wrap="square">
            <a:spAutoFit/>
          </a:bodyPr>
          <a:lstStyle/>
          <a:p>
            <a:pPr algn="l"/>
            <a:r>
              <a:rPr lang="en-US" b="0" i="0" dirty="0">
                <a:solidFill>
                  <a:srgbClr val="374151"/>
                </a:solidFill>
                <a:effectLst/>
                <a:latin typeface="Söhne"/>
              </a:rPr>
              <a:t>To compute the output of a neuron with four inputs, each with corresponding weights and a linear transfer function, you can use the formula for the output of a neuron:</a:t>
            </a:r>
          </a:p>
          <a:p>
            <a:pPr algn="l"/>
            <a:r>
              <a:rPr lang="en-US" b="0" i="0" dirty="0">
                <a:solidFill>
                  <a:srgbClr val="374151"/>
                </a:solidFill>
                <a:effectLst/>
                <a:latin typeface="Söhne"/>
              </a:rPr>
              <a:t>Output = Weighted Sum of Inputs * Constant of Proportionality</a:t>
            </a:r>
          </a:p>
          <a:p>
            <a:pPr algn="l"/>
            <a:r>
              <a:rPr lang="en-US" b="0" i="0" dirty="0">
                <a:solidFill>
                  <a:srgbClr val="374151"/>
                </a:solidFill>
                <a:effectLst/>
                <a:latin typeface="Söhne"/>
              </a:rPr>
              <a:t>In this case, you have the following information:</a:t>
            </a:r>
          </a:p>
          <a:p>
            <a:pPr algn="l">
              <a:buFont typeface="Arial" panose="020B0604020202020204" pitchFamily="34" charset="0"/>
              <a:buChar char="•"/>
            </a:pPr>
            <a:r>
              <a:rPr lang="en-US" b="0" i="0" dirty="0">
                <a:solidFill>
                  <a:srgbClr val="374151"/>
                </a:solidFill>
                <a:effectLst/>
                <a:latin typeface="Söhne"/>
              </a:rPr>
              <a:t>Weights: 1, 2, 3, 4</a:t>
            </a:r>
          </a:p>
          <a:p>
            <a:pPr algn="l">
              <a:buFont typeface="Arial" panose="020B0604020202020204" pitchFamily="34" charset="0"/>
              <a:buChar char="•"/>
            </a:pPr>
            <a:r>
              <a:rPr lang="en-US" b="0" i="0" dirty="0">
                <a:solidFill>
                  <a:srgbClr val="374151"/>
                </a:solidFill>
                <a:effectLst/>
                <a:latin typeface="Söhne"/>
              </a:rPr>
              <a:t>Inputs: 4, 10, 5, 20</a:t>
            </a:r>
          </a:p>
          <a:p>
            <a:pPr algn="l">
              <a:buFont typeface="Arial" panose="020B0604020202020204" pitchFamily="34" charset="0"/>
              <a:buChar char="•"/>
            </a:pPr>
            <a:r>
              <a:rPr lang="en-US" b="0" i="0" dirty="0">
                <a:solidFill>
                  <a:srgbClr val="374151"/>
                </a:solidFill>
                <a:effectLst/>
                <a:latin typeface="Söhne"/>
              </a:rPr>
              <a:t>Constant of Proportionality: 2</a:t>
            </a:r>
          </a:p>
          <a:p>
            <a:pPr algn="l"/>
            <a:r>
              <a:rPr lang="en-US" b="0" i="0" dirty="0">
                <a:solidFill>
                  <a:srgbClr val="374151"/>
                </a:solidFill>
                <a:effectLst/>
                <a:latin typeface="Söhne"/>
              </a:rPr>
              <a:t>Let's calculate the output step by step:</a:t>
            </a:r>
          </a:p>
          <a:p>
            <a:pPr algn="l">
              <a:buFont typeface="+mj-lt"/>
              <a:buAutoNum type="arabicPeriod"/>
            </a:pPr>
            <a:r>
              <a:rPr lang="en-US" b="0" i="0" dirty="0">
                <a:solidFill>
                  <a:srgbClr val="374151"/>
                </a:solidFill>
                <a:effectLst/>
                <a:latin typeface="Söhne"/>
              </a:rPr>
              <a:t>Calculate the weighted sum of inputs: Weighted Sum = (Weight1 * Input1) + (Weight2 * Input2) + (Weight3 * Input3) + (Weight4 * Input4) Weighted Sum = (1 * 4) + (2 * 10) + (3 * 5) + (4 * 20) Weighted Sum = 4 + 20 + 15 + 80 Weighted Sum = 119</a:t>
            </a:r>
          </a:p>
          <a:p>
            <a:pPr algn="l">
              <a:buFont typeface="+mj-lt"/>
              <a:buAutoNum type="arabicPeriod"/>
            </a:pPr>
            <a:r>
              <a:rPr lang="en-US" b="0" i="0" dirty="0">
                <a:solidFill>
                  <a:srgbClr val="374151"/>
                </a:solidFill>
                <a:effectLst/>
                <a:latin typeface="Söhne"/>
              </a:rPr>
              <a:t>Apply the constant of proportionality to the weighted sum: Output = Weighted Sum * Constant of Proportionality Output = 119 * 2 Output = 238</a:t>
            </a:r>
          </a:p>
          <a:p>
            <a:pPr algn="l"/>
            <a:r>
              <a:rPr lang="en-US" b="0" i="0" dirty="0">
                <a:solidFill>
                  <a:srgbClr val="374151"/>
                </a:solidFill>
                <a:effectLst/>
                <a:latin typeface="Söhne"/>
              </a:rPr>
              <a:t>So, the output of the neuron is 238.</a:t>
            </a:r>
          </a:p>
        </p:txBody>
      </p:sp>
    </p:spTree>
    <p:extLst>
      <p:ext uri="{BB962C8B-B14F-4D97-AF65-F5344CB8AC3E}">
        <p14:creationId xmlns:p14="http://schemas.microsoft.com/office/powerpoint/2010/main" val="1328751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4627</Words>
  <Application>Microsoft Office PowerPoint</Application>
  <PresentationFormat>Widescreen</PresentationFormat>
  <Paragraphs>312</Paragraphs>
  <Slides>56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56</vt:i4>
      </vt:variant>
    </vt:vector>
  </HeadingPairs>
  <TitlesOfParts>
    <vt:vector size="66" baseType="lpstr">
      <vt:lpstr>Arial Unicode MS</vt:lpstr>
      <vt:lpstr>-apple-system</vt:lpstr>
      <vt:lpstr>Arial</vt:lpstr>
      <vt:lpstr>Calibri</vt:lpstr>
      <vt:lpstr>Calibri Light</vt:lpstr>
      <vt:lpstr>SFMono-Regular</vt:lpstr>
      <vt:lpstr>Söhne</vt:lpstr>
      <vt:lpstr>Söhne Mono</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Uzma</cp:lastModifiedBy>
  <cp:revision>44</cp:revision>
  <dcterms:created xsi:type="dcterms:W3CDTF">2023-04-18T14:49:17Z</dcterms:created>
  <dcterms:modified xsi:type="dcterms:W3CDTF">2023-10-10T23:37:06Z</dcterms:modified>
</cp:coreProperties>
</file>