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4" r:id="rId2"/>
    <p:sldId id="363" r:id="rId3"/>
    <p:sldId id="362" r:id="rId4"/>
    <p:sldId id="361" r:id="rId5"/>
    <p:sldId id="360" r:id="rId6"/>
    <p:sldId id="359" r:id="rId7"/>
    <p:sldId id="358" r:id="rId8"/>
    <p:sldId id="357" r:id="rId9"/>
    <p:sldId id="475" r:id="rId10"/>
    <p:sldId id="476" r:id="rId11"/>
    <p:sldId id="473" r:id="rId12"/>
    <p:sldId id="474" r:id="rId13"/>
    <p:sldId id="471" r:id="rId14"/>
    <p:sldId id="472" r:id="rId15"/>
    <p:sldId id="469" r:id="rId16"/>
    <p:sldId id="470" r:id="rId17"/>
    <p:sldId id="465" r:id="rId18"/>
    <p:sldId id="468" r:id="rId19"/>
    <p:sldId id="431" r:id="rId20"/>
    <p:sldId id="432" r:id="rId21"/>
    <p:sldId id="356" r:id="rId22"/>
    <p:sldId id="427" r:id="rId23"/>
    <p:sldId id="354" r:id="rId24"/>
    <p:sldId id="355" r:id="rId25"/>
    <p:sldId id="352" r:id="rId26"/>
    <p:sldId id="353" r:id="rId27"/>
    <p:sldId id="306" r:id="rId28"/>
    <p:sldId id="351" r:id="rId29"/>
    <p:sldId id="350" r:id="rId30"/>
    <p:sldId id="349" r:id="rId31"/>
    <p:sldId id="348" r:id="rId32"/>
    <p:sldId id="347" r:id="rId33"/>
    <p:sldId id="346" r:id="rId34"/>
    <p:sldId id="345" r:id="rId35"/>
    <p:sldId id="344" r:id="rId36"/>
    <p:sldId id="343" r:id="rId37"/>
    <p:sldId id="342" r:id="rId38"/>
    <p:sldId id="341" r:id="rId39"/>
    <p:sldId id="340" r:id="rId40"/>
    <p:sldId id="339" r:id="rId41"/>
    <p:sldId id="338" r:id="rId42"/>
    <p:sldId id="337" r:id="rId43"/>
    <p:sldId id="336" r:id="rId44"/>
    <p:sldId id="335" r:id="rId45"/>
    <p:sldId id="334" r:id="rId46"/>
    <p:sldId id="333" r:id="rId47"/>
    <p:sldId id="332" r:id="rId48"/>
    <p:sldId id="331" r:id="rId49"/>
    <p:sldId id="330" r:id="rId50"/>
    <p:sldId id="329" r:id="rId51"/>
    <p:sldId id="328" r:id="rId52"/>
    <p:sldId id="327" r:id="rId53"/>
    <p:sldId id="326" r:id="rId54"/>
    <p:sldId id="325" r:id="rId55"/>
    <p:sldId id="324" r:id="rId56"/>
    <p:sldId id="323" r:id="rId57"/>
    <p:sldId id="322" r:id="rId58"/>
    <p:sldId id="321" r:id="rId59"/>
    <p:sldId id="320" r:id="rId60"/>
    <p:sldId id="319" r:id="rId61"/>
    <p:sldId id="318" r:id="rId62"/>
    <p:sldId id="317" r:id="rId63"/>
    <p:sldId id="316" r:id="rId64"/>
    <p:sldId id="315" r:id="rId65"/>
    <p:sldId id="314" r:id="rId66"/>
    <p:sldId id="313" r:id="rId67"/>
    <p:sldId id="312" r:id="rId68"/>
    <p:sldId id="311" r:id="rId69"/>
    <p:sldId id="310" r:id="rId70"/>
    <p:sldId id="309" r:id="rId71"/>
    <p:sldId id="308" r:id="rId72"/>
    <p:sldId id="307" r:id="rId73"/>
    <p:sldId id="256" r:id="rId74"/>
    <p:sldId id="257" r:id="rId75"/>
    <p:sldId id="258" r:id="rId76"/>
    <p:sldId id="259" r:id="rId77"/>
    <p:sldId id="260" r:id="rId78"/>
    <p:sldId id="261" r:id="rId79"/>
    <p:sldId id="262" r:id="rId80"/>
    <p:sldId id="266" r:id="rId81"/>
    <p:sldId id="263" r:id="rId82"/>
    <p:sldId id="264" r:id="rId83"/>
    <p:sldId id="265" r:id="rId84"/>
    <p:sldId id="267" r:id="rId85"/>
    <p:sldId id="268" r:id="rId86"/>
    <p:sldId id="269" r:id="rId87"/>
    <p:sldId id="270" r:id="rId88"/>
    <p:sldId id="271" r:id="rId89"/>
    <p:sldId id="272" r:id="rId90"/>
    <p:sldId id="273" r:id="rId91"/>
    <p:sldId id="274" r:id="rId92"/>
    <p:sldId id="275" r:id="rId93"/>
    <p:sldId id="276" r:id="rId94"/>
    <p:sldId id="277" r:id="rId95"/>
    <p:sldId id="278" r:id="rId96"/>
    <p:sldId id="279" r:id="rId97"/>
    <p:sldId id="280" r:id="rId98"/>
    <p:sldId id="281" r:id="rId99"/>
    <p:sldId id="282" r:id="rId100"/>
    <p:sldId id="283" r:id="rId101"/>
    <p:sldId id="284" r:id="rId102"/>
    <p:sldId id="285" r:id="rId103"/>
    <p:sldId id="286" r:id="rId104"/>
    <p:sldId id="287" r:id="rId105"/>
    <p:sldId id="288" r:id="rId106"/>
    <p:sldId id="289" r:id="rId107"/>
    <p:sldId id="294" r:id="rId108"/>
    <p:sldId id="295" r:id="rId109"/>
    <p:sldId id="296" r:id="rId110"/>
    <p:sldId id="297" r:id="rId111"/>
    <p:sldId id="290" r:id="rId112"/>
    <p:sldId id="298" r:id="rId113"/>
    <p:sldId id="291" r:id="rId114"/>
    <p:sldId id="299" r:id="rId115"/>
    <p:sldId id="300" r:id="rId116"/>
    <p:sldId id="292" r:id="rId117"/>
    <p:sldId id="301" r:id="rId118"/>
    <p:sldId id="302" r:id="rId119"/>
    <p:sldId id="293" r:id="rId120"/>
    <p:sldId id="303" r:id="rId121"/>
    <p:sldId id="304" r:id="rId122"/>
    <p:sldId id="305" r:id="rId1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handle the problem of mode collapse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Gradient Penalty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Dropout</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3990602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B6AF50-9C38-4C82-B188-21641C452D1E}"/>
              </a:ext>
            </a:extLst>
          </p:cNvPr>
          <p:cNvSpPr>
            <a:spLocks noChangeArrowheads="1"/>
          </p:cNvSpPr>
          <p:nvPr/>
        </p:nvSpPr>
        <p:spPr bwMode="auto">
          <a:xfrm>
            <a:off x="955962" y="1219528"/>
            <a:ext cx="9975274" cy="467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The statement is TRUE. The dot product attention mechanism with </a:t>
            </a:r>
            <a:r>
              <a:rPr lang="en-US" altLang="en-US" b="1" dirty="0" err="1">
                <a:solidFill>
                  <a:srgbClr val="374151"/>
                </a:solidFill>
                <a:latin typeface="Söhne"/>
              </a:rPr>
              <a:t>Softmax</a:t>
            </a:r>
            <a:r>
              <a:rPr lang="en-US" altLang="en-US" b="1" dirty="0">
                <a:solidFill>
                  <a:srgbClr val="374151"/>
                </a:solidFill>
                <a:latin typeface="Söhne"/>
              </a:rPr>
              <a:t> activation function, as used in transformer models, can indeed be conceptualized as a soft form of dictionary lookup over matrices.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Here's why: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In a typical dictionary lookup, you would retrieve a value corresponding to a specific key. In the context of attention mechanisms, the queries act like keys that are used to retrieve values.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dot product attention computes the similarity between queries and keys, which is akin to looking up the most relevant content based on those keys.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a:t>
            </a:r>
            <a:r>
              <a:rPr lang="en-US" altLang="en-US" b="1" dirty="0" err="1">
                <a:solidFill>
                  <a:srgbClr val="374151"/>
                </a:solidFill>
                <a:latin typeface="Söhne"/>
              </a:rPr>
              <a:t>Softmax</a:t>
            </a:r>
            <a:r>
              <a:rPr lang="en-US" altLang="en-US" b="1" dirty="0">
                <a:solidFill>
                  <a:srgbClr val="374151"/>
                </a:solidFill>
                <a:latin typeface="Söhne"/>
              </a:rPr>
              <a:t> function is then applied to the dot products to obtain a probability distribution (weights) that represents how much each key-value pair should contribute to the output. This "soft" weighting allows every element to contribute, albeit to varying degrees, rather than selecting a single element as in a hard lookup.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Thus, dot product attention with </a:t>
            </a:r>
            <a:r>
              <a:rPr lang="en-US" altLang="en-US" b="1" dirty="0" err="1">
                <a:solidFill>
                  <a:srgbClr val="374151"/>
                </a:solidFill>
                <a:latin typeface="Söhne"/>
              </a:rPr>
              <a:t>Softmax</a:t>
            </a:r>
            <a:r>
              <a:rPr lang="en-US" altLang="en-US" b="1" dirty="0">
                <a:solidFill>
                  <a:srgbClr val="374151"/>
                </a:solidFill>
                <a:latin typeface="Söhne"/>
              </a:rPr>
              <a:t> allows for a weighted sum of value vectors, which can be seen as retrieving a weighted combination of information from a set of key-value pairs, similar to a lookup operation but with soft selection.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3496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The advantages of transformers over RNN are: A.Better at learning long-range dependencies B.Require few parameters to achieve same result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32944423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022CA-C4F6-4806-94BB-F47B287483E5}"/>
              </a:ext>
            </a:extLst>
          </p:cNvPr>
          <p:cNvSpPr txBox="1"/>
          <p:nvPr/>
        </p:nvSpPr>
        <p:spPr>
          <a:xfrm>
            <a:off x="935181" y="1028343"/>
            <a:ext cx="9736281" cy="4801314"/>
          </a:xfrm>
          <a:prstGeom prst="rect">
            <a:avLst/>
          </a:prstGeom>
          <a:noFill/>
        </p:spPr>
        <p:txBody>
          <a:bodyPr wrap="square">
            <a:spAutoFit/>
          </a:bodyPr>
          <a:lstStyle/>
          <a:p>
            <a:pPr algn="l"/>
            <a:r>
              <a:rPr lang="en-US" b="0" i="0" dirty="0">
                <a:solidFill>
                  <a:srgbClr val="374151"/>
                </a:solidFill>
                <a:effectLst/>
                <a:latin typeface="Söhne"/>
              </a:rPr>
              <a:t>Transformers have several advantages over Recurrent Neural Networks (RNNs), particularly in processing sequences for tasks such as language modeling and translation:</a:t>
            </a:r>
          </a:p>
          <a:p>
            <a:pPr algn="l"/>
            <a:r>
              <a:rPr lang="en-US" b="0" i="0" dirty="0">
                <a:solidFill>
                  <a:srgbClr val="374151"/>
                </a:solidFill>
                <a:effectLst/>
                <a:latin typeface="Söhne"/>
              </a:rPr>
              <a:t>A. </a:t>
            </a:r>
            <a:r>
              <a:rPr lang="en-US" b="1" i="0" dirty="0">
                <a:solidFill>
                  <a:srgbClr val="374151"/>
                </a:solidFill>
                <a:effectLst/>
                <a:latin typeface="Söhne"/>
              </a:rPr>
              <a:t>Better at learning long-range dependencies</a:t>
            </a:r>
            <a:r>
              <a:rPr lang="en-US" b="0" i="0" dirty="0">
                <a:solidFill>
                  <a:srgbClr val="374151"/>
                </a:solidFill>
                <a:effectLst/>
                <a:latin typeface="Söhne"/>
              </a:rPr>
              <a:t> - Transformers are designed to handle long-range dependencies between elements in a sequence much more effectively than RNNs. They achieve this through the self-attention mechanism, which allows the model to weigh the influence of all other tokens in the sequence directly, no matter the distance between them. This statement is true.</a:t>
            </a:r>
          </a:p>
          <a:p>
            <a:pPr algn="l"/>
            <a:r>
              <a:rPr lang="en-US" b="0" i="0" dirty="0">
                <a:solidFill>
                  <a:srgbClr val="374151"/>
                </a:solidFill>
                <a:effectLst/>
                <a:latin typeface="Söhne"/>
              </a:rPr>
              <a:t>B. </a:t>
            </a:r>
            <a:r>
              <a:rPr lang="en-US" b="1" i="0" dirty="0">
                <a:solidFill>
                  <a:srgbClr val="374151"/>
                </a:solidFill>
                <a:effectLst/>
                <a:latin typeface="Söhne"/>
              </a:rPr>
              <a:t>Require fewer parameters to achieve the same result</a:t>
            </a:r>
            <a:r>
              <a:rPr lang="en-US" b="0" i="0" dirty="0">
                <a:solidFill>
                  <a:srgbClr val="374151"/>
                </a:solidFill>
                <a:effectLst/>
                <a:latin typeface="Söhne"/>
              </a:rPr>
              <a:t> - This statement is not inherently true. Transformers do not necessarily require fewer parameters to achieve the same results as RNNs; in fact, transformer models often have a large number of parameters. However, they are more efficient in computation because they process data in parallel rather than sequentially, which is a significant advantage over RNNs. This efficiency can translate to needing fewer training iterations to achieve better performance on tasks involving long sequences.</a:t>
            </a:r>
          </a:p>
          <a:p>
            <a:pPr algn="l"/>
            <a:r>
              <a:rPr lang="en-US" b="0" i="0" dirty="0">
                <a:solidFill>
                  <a:srgbClr val="374151"/>
                </a:solidFill>
                <a:effectLst/>
                <a:latin typeface="Söhne"/>
              </a:rPr>
              <a:t>The most accurate statement, considering the common understanding of these concepts, is that only A is TRUE. Transformers are indeed better at learning long-range dependencies, which is a key advantage over RNNs. The statement about requiring fewer parameters is not necessarily true as transformers can have a large number of parameters but are more parallelizable and can handle sequences more efficiently.</a:t>
            </a:r>
          </a:p>
        </p:txBody>
      </p:sp>
    </p:spTree>
    <p:extLst>
      <p:ext uri="{BB962C8B-B14F-4D97-AF65-F5344CB8AC3E}">
        <p14:creationId xmlns:p14="http://schemas.microsoft.com/office/powerpoint/2010/main" val="187605410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TRUE for weak learners in Ensemble method? A.Don’t usually overfit B.Have high bias, cannot solve complex problems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57213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F1C28-7DB0-4EEB-8F15-B9606BC9D4C0}"/>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In the context of ensemble methods, weak learners are individual models that are combined to create a stronger predictive model. The characteristics of weak learners are:</a:t>
            </a:r>
          </a:p>
          <a:p>
            <a:pPr algn="l"/>
            <a:r>
              <a:rPr lang="en-US" b="0" i="0" dirty="0">
                <a:solidFill>
                  <a:srgbClr val="374151"/>
                </a:solidFill>
                <a:effectLst/>
                <a:latin typeface="Söhne"/>
              </a:rPr>
              <a:t>A. </a:t>
            </a:r>
            <a:r>
              <a:rPr lang="en-US" b="1" i="0" dirty="0">
                <a:solidFill>
                  <a:srgbClr val="374151"/>
                </a:solidFill>
                <a:effectLst/>
                <a:latin typeface="Söhne"/>
              </a:rPr>
              <a:t>Don’t usually overfit</a:t>
            </a:r>
            <a:r>
              <a:rPr lang="en-US" b="0" i="0" dirty="0">
                <a:solidFill>
                  <a:srgbClr val="374151"/>
                </a:solidFill>
                <a:effectLst/>
                <a:latin typeface="Söhne"/>
              </a:rPr>
              <a:t> - Weak learners are models that have a limited capacity to fit the data. They are designed to ensure that they do not capture the noise in the training data, which means they are less prone to overfitting. So, this statement is generally true.</a:t>
            </a:r>
          </a:p>
          <a:p>
            <a:pPr algn="l"/>
            <a:r>
              <a:rPr lang="en-US" b="0" i="0" dirty="0">
                <a:solidFill>
                  <a:srgbClr val="374151"/>
                </a:solidFill>
                <a:effectLst/>
                <a:latin typeface="Söhne"/>
              </a:rPr>
              <a:t>B. </a:t>
            </a:r>
            <a:r>
              <a:rPr lang="en-US" b="1" i="0" dirty="0">
                <a:solidFill>
                  <a:srgbClr val="374151"/>
                </a:solidFill>
                <a:effectLst/>
                <a:latin typeface="Söhne"/>
              </a:rPr>
              <a:t>Have high bias, cannot solve complex problems</a:t>
            </a:r>
            <a:r>
              <a:rPr lang="en-US" b="0" i="0" dirty="0">
                <a:solidFill>
                  <a:srgbClr val="374151"/>
                </a:solidFill>
                <a:effectLst/>
                <a:latin typeface="Söhne"/>
              </a:rPr>
              <a:t> - Weak learners typically have a high bias because they are not complex models and make more simplifying assumptions about the data. Their simplicity means they cannot capture complex patterns and hence cannot solve complex problems on their own. This statement is also true.</a:t>
            </a:r>
          </a:p>
          <a:p>
            <a:pPr algn="l"/>
            <a:r>
              <a:rPr lang="en-US" b="0" i="0" dirty="0">
                <a:solidFill>
                  <a:srgbClr val="374151"/>
                </a:solidFill>
                <a:effectLst/>
                <a:latin typeface="Söhne"/>
              </a:rPr>
              <a:t>Given these characteristics, the correct statement is that both A and B are TRUE for weak learners in the context of ensemble methods. They are generally simple models that do not overfit and have a high bias, which makes them unable to solve complex problems individually. However, when combined, they can overcome these limitations and form a strong ensemble model.</a:t>
            </a:r>
          </a:p>
        </p:txBody>
      </p:sp>
    </p:spTree>
    <p:extLst>
      <p:ext uri="{BB962C8B-B14F-4D97-AF65-F5344CB8AC3E}">
        <p14:creationId xmlns:p14="http://schemas.microsoft.com/office/powerpoint/2010/main" val="2225122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Adding a non-important feature to a linear regression model may result in: </a:t>
            </a:r>
            <a:r>
              <a:rPr lang="en-US" b="1" i="0" dirty="0" err="1">
                <a:effectLst/>
                <a:latin typeface="-apple-system"/>
              </a:rPr>
              <a:t>A.Increase</a:t>
            </a:r>
            <a:r>
              <a:rPr lang="en-US" b="1" i="0" dirty="0">
                <a:effectLst/>
                <a:latin typeface="-apple-system"/>
              </a:rPr>
              <a:t> in R-square </a:t>
            </a:r>
            <a:r>
              <a:rPr lang="en-US" b="1" i="0" dirty="0" err="1">
                <a:effectLst/>
                <a:latin typeface="-apple-system"/>
              </a:rPr>
              <a:t>B.Decrease</a:t>
            </a:r>
            <a:r>
              <a:rPr lang="en-US" b="1" i="0" dirty="0">
                <a:effectLst/>
                <a:latin typeface="-apple-system"/>
              </a:rPr>
              <a:t> in R-square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Either A or B are TRUE</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918602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A5FEE-C509-41AE-BB2B-BADD44CED734}"/>
              </a:ext>
            </a:extLst>
          </p:cNvPr>
          <p:cNvSpPr txBox="1"/>
          <p:nvPr/>
        </p:nvSpPr>
        <p:spPr>
          <a:xfrm>
            <a:off x="457199" y="612845"/>
            <a:ext cx="11326091" cy="3139321"/>
          </a:xfrm>
          <a:prstGeom prst="rect">
            <a:avLst/>
          </a:prstGeom>
          <a:noFill/>
        </p:spPr>
        <p:txBody>
          <a:bodyPr wrap="square">
            <a:spAutoFit/>
          </a:bodyPr>
          <a:lstStyle/>
          <a:p>
            <a:pPr algn="l"/>
            <a:r>
              <a:rPr lang="en-US" b="0" i="0" dirty="0">
                <a:solidFill>
                  <a:srgbClr val="374151"/>
                </a:solidFill>
                <a:effectLst/>
                <a:latin typeface="Söhne"/>
              </a:rPr>
              <a:t>Adding a non-important feature to a linear regression model typically results in:</a:t>
            </a:r>
          </a:p>
          <a:p>
            <a:pPr algn="l"/>
            <a:r>
              <a:rPr lang="en-US" b="0" i="0" dirty="0">
                <a:solidFill>
                  <a:srgbClr val="374151"/>
                </a:solidFill>
                <a:effectLst/>
                <a:latin typeface="Söhne"/>
              </a:rPr>
              <a:t>A. </a:t>
            </a:r>
            <a:r>
              <a:rPr lang="en-US" b="1" i="0" dirty="0">
                <a:solidFill>
                  <a:srgbClr val="374151"/>
                </a:solidFill>
                <a:effectLst/>
                <a:latin typeface="Söhne"/>
              </a:rPr>
              <a:t>Increase in R-square</a:t>
            </a:r>
            <a:r>
              <a:rPr lang="en-US" b="0" i="0" dirty="0">
                <a:solidFill>
                  <a:srgbClr val="374151"/>
                </a:solidFill>
                <a:effectLst/>
                <a:latin typeface="Söhne"/>
              </a:rPr>
              <a:t> - The R-squared value represents the proportion of the variance for the dependent variable that's explained by the independent variables in the model. Adding another variable to the model will always increase the R-squared value or keep it the same because the model can explain more variance, even if it is just by chance or through overfitting.</a:t>
            </a:r>
          </a:p>
          <a:p>
            <a:pPr algn="l"/>
            <a:r>
              <a:rPr lang="en-US" b="0" i="0" dirty="0">
                <a:solidFill>
                  <a:srgbClr val="374151"/>
                </a:solidFill>
                <a:effectLst/>
                <a:latin typeface="Söhne"/>
              </a:rPr>
              <a:t>B. </a:t>
            </a:r>
            <a:r>
              <a:rPr lang="en-US" b="1" i="0" dirty="0">
                <a:solidFill>
                  <a:srgbClr val="374151"/>
                </a:solidFill>
                <a:effectLst/>
                <a:latin typeface="Söhne"/>
              </a:rPr>
              <a:t>Decrease in R-square</a:t>
            </a:r>
            <a:r>
              <a:rPr lang="en-US" b="0" i="0" dirty="0">
                <a:solidFill>
                  <a:srgbClr val="374151"/>
                </a:solidFill>
                <a:effectLst/>
                <a:latin typeface="Söhne"/>
              </a:rPr>
              <a:t> - This statement is not true for R-squared; it does not decrease when a new variable is added. However, adjusted R-squared, which is a modified version of R-squared that takes into account the number of predictors in the model, can decrease if the added variable does not contribute enough to the model to offset the penalty for adding an additional predictor.</a:t>
            </a:r>
          </a:p>
          <a:p>
            <a:pPr algn="l"/>
            <a:r>
              <a:rPr lang="en-US" b="0" i="0" dirty="0">
                <a:solidFill>
                  <a:srgbClr val="374151"/>
                </a:solidFill>
                <a:effectLst/>
                <a:latin typeface="Söhne"/>
              </a:rPr>
              <a:t>Hence, the most accurate response from the given options is that only A is TRUE. Adding a non-important feature to a linear regression model will not decrease the R-squared; it can either increase it or leave it unchanged.</a:t>
            </a:r>
          </a:p>
        </p:txBody>
      </p:sp>
    </p:spTree>
    <p:extLst>
      <p:ext uri="{BB962C8B-B14F-4D97-AF65-F5344CB8AC3E}">
        <p14:creationId xmlns:p14="http://schemas.microsoft.com/office/powerpoint/2010/main" val="1583554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GPT is which type of model? A. Autoregressive Language Model B. Autoencoding Language Model</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above </a:t>
            </a:r>
            <a:endParaRPr lang="en-US" b="0" i="0" dirty="0">
              <a:effectLst/>
              <a:latin typeface="-apple-system"/>
            </a:endParaRPr>
          </a:p>
        </p:txBody>
      </p:sp>
    </p:spTree>
    <p:extLst>
      <p:ext uri="{BB962C8B-B14F-4D97-AF65-F5344CB8AC3E}">
        <p14:creationId xmlns:p14="http://schemas.microsoft.com/office/powerpoint/2010/main" val="2842792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1BC4E-9FAC-4E44-8096-6DB611DCEF7D}"/>
              </a:ext>
            </a:extLst>
          </p:cNvPr>
          <p:cNvSpPr>
            <a:spLocks noChangeArrowheads="1"/>
          </p:cNvSpPr>
          <p:nvPr/>
        </p:nvSpPr>
        <p:spPr bwMode="auto">
          <a:xfrm>
            <a:off x="723900" y="1859340"/>
            <a:ext cx="10744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GPT (Generative Pretrained Transformer) is an example of an A.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Autoregressive models predict future values in a sequence based on past values. In the context of language models like GPT, this means predicting the next word in a sentence given all the previous words. GPT models generate text by processing all the previous tokens (words) and predicting the next token in the sequence, thus generating text one token at a time. This is characteristic of autoregressive behavior.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On the other hand, autoencoding models, like BERT (Bidirectional Encoder Representations from Transformers), work differently. They are trained to predict missing words or tokens within a given sequence, learning to understand the context in both directions (before and after a given token in a sentence).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Therefore, the correct answer is "Only A" - GPT is an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024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distinguishes Variational Autoencoders from other Autoencoders? A.VAEs are generative models B.VAEs learn distribution of training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413247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4C8D05-992E-4195-87C4-036673269F4D}"/>
              </a:ext>
            </a:extLst>
          </p:cNvPr>
          <p:cNvSpPr txBox="1"/>
          <p:nvPr/>
        </p:nvSpPr>
        <p:spPr>
          <a:xfrm>
            <a:off x="654626" y="1014811"/>
            <a:ext cx="9653155" cy="3970318"/>
          </a:xfrm>
          <a:prstGeom prst="rect">
            <a:avLst/>
          </a:prstGeom>
          <a:noFill/>
        </p:spPr>
        <p:txBody>
          <a:bodyPr wrap="square">
            <a:spAutoFit/>
          </a:bodyPr>
          <a:lstStyle/>
          <a:p>
            <a:pPr algn="l"/>
            <a:r>
              <a:rPr lang="en-US" b="0" i="0" dirty="0">
                <a:solidFill>
                  <a:srgbClr val="374151"/>
                </a:solidFill>
                <a:effectLst/>
                <a:latin typeface="Söhne"/>
              </a:rPr>
              <a:t>Mode collapse in Generative Adversarial Networks (GANs) refers to the problem where the generator learns to produce a limited diversity of outputs, or even the same output, regardless of the input noise. Various techniques have been proposed to address mode collapse:</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 This technique can help to stabilize the learning process and lead to more diverse outputs by normalizing the input layer by adjusting and scaling the activations.</a:t>
            </a:r>
          </a:p>
          <a:p>
            <a:pPr algn="l"/>
            <a:r>
              <a:rPr lang="en-US" b="0" i="0" dirty="0">
                <a:solidFill>
                  <a:srgbClr val="374151"/>
                </a:solidFill>
                <a:effectLst/>
                <a:latin typeface="Söhne"/>
              </a:rPr>
              <a:t>B. </a:t>
            </a:r>
            <a:r>
              <a:rPr lang="en-US" b="1" i="0" dirty="0">
                <a:solidFill>
                  <a:srgbClr val="374151"/>
                </a:solidFill>
                <a:effectLst/>
                <a:latin typeface="Söhne"/>
              </a:rPr>
              <a:t>Gradient Penalty</a:t>
            </a:r>
            <a:r>
              <a:rPr lang="en-US" b="0" i="0" dirty="0">
                <a:solidFill>
                  <a:srgbClr val="374151"/>
                </a:solidFill>
                <a:effectLst/>
                <a:latin typeface="Söhne"/>
              </a:rPr>
              <a:t> - Adding a gradient penalty to the loss function can prevent the generator from collapsing to a parameter space where it always generates the same output. This is often used in Wasserstein GANs (WGANs) with the gradient penalty term (WGAN-GP) to enforce a soft version of the Lipschitz constraint.</a:t>
            </a:r>
          </a:p>
          <a:p>
            <a:pPr algn="l"/>
            <a:r>
              <a:rPr lang="en-US" b="0" i="0" dirty="0">
                <a:solidFill>
                  <a:srgbClr val="374151"/>
                </a:solidFill>
                <a:effectLst/>
                <a:latin typeface="Söhne"/>
              </a:rPr>
              <a:t>C. </a:t>
            </a:r>
            <a:r>
              <a:rPr lang="en-US" b="1" i="0" dirty="0">
                <a:solidFill>
                  <a:srgbClr val="374151"/>
                </a:solidFill>
                <a:effectLst/>
                <a:latin typeface="Söhne"/>
              </a:rPr>
              <a:t>Dropout</a:t>
            </a:r>
            <a:r>
              <a:rPr lang="en-US" b="0" i="0" dirty="0">
                <a:solidFill>
                  <a:srgbClr val="374151"/>
                </a:solidFill>
                <a:effectLst/>
                <a:latin typeface="Söhne"/>
              </a:rPr>
              <a:t> - Applying dropout in the discriminator can introduce noise into the learning process, which can prevent overfitting and encourage the generator to explore a more diverse set of outputs.</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 Since all the listed techniques can contribute to alleviating mode collapse in their own ways, this is the correct choice. Each one can help ensure that the generator produces a variety of outputs and doesn't just settle on a small set of modes.</a:t>
            </a:r>
          </a:p>
        </p:txBody>
      </p:sp>
    </p:spTree>
    <p:extLst>
      <p:ext uri="{BB962C8B-B14F-4D97-AF65-F5344CB8AC3E}">
        <p14:creationId xmlns:p14="http://schemas.microsoft.com/office/powerpoint/2010/main" val="2766849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BBD36-9741-4F08-8DC4-6E2CD64CF5DB}"/>
              </a:ext>
            </a:extLst>
          </p:cNvPr>
          <p:cNvSpPr txBox="1"/>
          <p:nvPr/>
        </p:nvSpPr>
        <p:spPr>
          <a:xfrm>
            <a:off x="768927" y="1582341"/>
            <a:ext cx="10931237" cy="3693319"/>
          </a:xfrm>
          <a:prstGeom prst="rect">
            <a:avLst/>
          </a:prstGeom>
          <a:noFill/>
        </p:spPr>
        <p:txBody>
          <a:bodyPr wrap="square">
            <a:spAutoFit/>
          </a:bodyPr>
          <a:lstStyle/>
          <a:p>
            <a:pPr algn="l"/>
            <a:r>
              <a:rPr lang="en-US" b="0" i="0" dirty="0">
                <a:effectLst/>
                <a:latin typeface="Söhne"/>
              </a:rPr>
              <a:t>Variational Autoencoders (VAEs) do have distinct characteristics that differentiate them from other types of autoencoders:</a:t>
            </a:r>
          </a:p>
          <a:p>
            <a:pPr algn="l"/>
            <a:r>
              <a:rPr lang="en-US" b="0" i="0" dirty="0">
                <a:effectLst/>
                <a:latin typeface="Söhne"/>
              </a:rPr>
              <a:t>A. VAEs are generative models: This is true. Variational Autoencoders are a type of generative model. Unlike standard autoencoders, which focus on encoding and then decoding input data, VAEs are designed to </a:t>
            </a:r>
            <a:r>
              <a:rPr lang="en-US" b="0" i="0" dirty="0">
                <a:solidFill>
                  <a:srgbClr val="FF0000"/>
                </a:solidFill>
                <a:effectLst/>
                <a:latin typeface="Söhne"/>
              </a:rPr>
              <a:t>generate new data that's similar to the training data</a:t>
            </a:r>
            <a:r>
              <a:rPr lang="en-US" b="0" i="0" dirty="0">
                <a:effectLst/>
                <a:latin typeface="Söhne"/>
              </a:rPr>
              <a:t>. They do this by learning the distribution of the training data and then sampling from this distribution to generate new data points.</a:t>
            </a:r>
          </a:p>
          <a:p>
            <a:pPr algn="l"/>
            <a:r>
              <a:rPr lang="en-US" b="0" i="0" dirty="0">
                <a:effectLst/>
                <a:latin typeface="Söhne"/>
              </a:rPr>
              <a:t>B. VAEs learn the distribution of training data: This is also true. A key feature of VAEs is their ability to </a:t>
            </a:r>
            <a:r>
              <a:rPr lang="en-US" b="0" i="0" dirty="0">
                <a:solidFill>
                  <a:srgbClr val="FF0000"/>
                </a:solidFill>
                <a:effectLst/>
                <a:latin typeface="Söhne"/>
              </a:rPr>
              <a:t>learn the underlying probability distribution </a:t>
            </a:r>
            <a:r>
              <a:rPr lang="en-US" b="0" i="0" dirty="0">
                <a:effectLst/>
                <a:latin typeface="Söhne"/>
              </a:rPr>
              <a:t>of the input data. They achieve this by </a:t>
            </a:r>
            <a:r>
              <a:rPr lang="en-US" b="0" i="0" dirty="0">
                <a:solidFill>
                  <a:srgbClr val="FF0000"/>
                </a:solidFill>
                <a:effectLst/>
                <a:latin typeface="Söhne"/>
              </a:rPr>
              <a:t>introducing a stochastic encoding process, </a:t>
            </a:r>
            <a:r>
              <a:rPr lang="en-US" b="0" i="0" dirty="0">
                <a:effectLst/>
                <a:latin typeface="Söhne"/>
              </a:rPr>
              <a:t>where they don't just learn a single point in the latent space for each input (as in a standard autoencoder) but rather a distribution over the latent space. This allows them to generate new samples from the learned distribution, contributing to their capabilities as generative models.</a:t>
            </a:r>
          </a:p>
          <a:p>
            <a:pPr algn="l"/>
            <a:r>
              <a:rPr lang="en-US" b="0" i="0" dirty="0">
                <a:effectLst/>
                <a:latin typeface="Söhne"/>
              </a:rPr>
              <a:t>Given these points, the correct choice is "Both A and B." VAEs are distinguished from other autoencoders by being generative models that learn the distribution of the training data, allowing them to generate new, similar data.</a:t>
            </a:r>
          </a:p>
        </p:txBody>
      </p:sp>
    </p:spTree>
    <p:extLst>
      <p:ext uri="{BB962C8B-B14F-4D97-AF65-F5344CB8AC3E}">
        <p14:creationId xmlns:p14="http://schemas.microsoft.com/office/powerpoint/2010/main" val="2128488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given statement TRUE or FALSE, The bagging is suitable for high variance low bias models.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0" i="0" dirty="0">
              <a:effectLst/>
              <a:latin typeface="-apple-system"/>
            </a:endParaRPr>
          </a:p>
        </p:txBody>
      </p:sp>
    </p:spTree>
    <p:extLst>
      <p:ext uri="{BB962C8B-B14F-4D97-AF65-F5344CB8AC3E}">
        <p14:creationId xmlns:p14="http://schemas.microsoft.com/office/powerpoint/2010/main" val="2245827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E7FAE-A2D5-4EB4-8917-0CD828DB4ADD}"/>
              </a:ext>
            </a:extLst>
          </p:cNvPr>
          <p:cNvSpPr txBox="1"/>
          <p:nvPr/>
        </p:nvSpPr>
        <p:spPr>
          <a:xfrm>
            <a:off x="755073" y="1720840"/>
            <a:ext cx="10681854" cy="3416320"/>
          </a:xfrm>
          <a:prstGeom prst="rect">
            <a:avLst/>
          </a:prstGeom>
          <a:noFill/>
        </p:spPr>
        <p:txBody>
          <a:bodyPr wrap="square">
            <a:spAutoFit/>
          </a:bodyPr>
          <a:lstStyle/>
          <a:p>
            <a:pPr algn="l"/>
            <a:r>
              <a:rPr lang="en-US" b="0" i="0" dirty="0">
                <a:effectLst/>
                <a:latin typeface="Söhne"/>
              </a:rPr>
              <a:t>The statement that "bagging is suitable for high variance low bias models" is TRUE.</a:t>
            </a:r>
          </a:p>
          <a:p>
            <a:pPr algn="l"/>
            <a:r>
              <a:rPr lang="en-US" b="0" i="0" dirty="0">
                <a:effectLst/>
                <a:latin typeface="Söhne"/>
              </a:rPr>
              <a:t>Bagging, which stands for Bootstrap Aggregating, is a technique used in machine learning to improve the stability and accuracy of models, particularly those that are prone to high variance. It works by creating multiple versions of a predictor model (like decision trees) and training each one on a slightly different set of data. These models are then combined by averaging their predictions (for regression tasks) or by a majority vote (for classification tasks).</a:t>
            </a:r>
          </a:p>
          <a:p>
            <a:pPr algn="l"/>
            <a:r>
              <a:rPr lang="en-US" b="0" i="0" dirty="0">
                <a:effectLst/>
                <a:latin typeface="Söhne"/>
              </a:rPr>
              <a:t>High variance low bias models, like decision trees, tend to overfit the training data, meaning they capture the noise along with the signal. This leads to great performance on the training data but poor generalization to new, unseen data. Bagging helps to reduce this variance without substantially increasing bias, making it particularly suitable for these kinds of models.</a:t>
            </a:r>
          </a:p>
          <a:p>
            <a:pPr algn="l"/>
            <a:r>
              <a:rPr lang="en-US" b="0" i="0" dirty="0">
                <a:effectLst/>
                <a:latin typeface="Söhne"/>
              </a:rPr>
              <a:t>So, in the context of high variance low bias models, bagging can be very effective in improving model performance, particularly in terms of generalization. Therefore, the answer is A. TRUE.</a:t>
            </a:r>
          </a:p>
        </p:txBody>
      </p:sp>
    </p:spTree>
    <p:extLst>
      <p:ext uri="{BB962C8B-B14F-4D97-AF65-F5344CB8AC3E}">
        <p14:creationId xmlns:p14="http://schemas.microsoft.com/office/powerpoint/2010/main" val="2899390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one of the important step(s) to pre-process text data in NLP? A.Stemming B.Stop word removal C.Object standardization</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727284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DB81A-2979-40FE-B0AE-6219085E6698}"/>
              </a:ext>
            </a:extLst>
          </p:cNvPr>
          <p:cNvSpPr txBox="1"/>
          <p:nvPr/>
        </p:nvSpPr>
        <p:spPr>
          <a:xfrm>
            <a:off x="3047134" y="751344"/>
            <a:ext cx="6094268" cy="5355312"/>
          </a:xfrm>
          <a:prstGeom prst="rect">
            <a:avLst/>
          </a:prstGeom>
          <a:noFill/>
        </p:spPr>
        <p:txBody>
          <a:bodyPr wrap="square">
            <a:spAutoFit/>
          </a:bodyPr>
          <a:lstStyle/>
          <a:p>
            <a:pPr algn="l"/>
            <a:r>
              <a:rPr lang="en-US" b="0" i="0" dirty="0">
                <a:solidFill>
                  <a:srgbClr val="374151"/>
                </a:solidFill>
                <a:effectLst/>
                <a:latin typeface="Söhne"/>
              </a:rPr>
              <a:t>All three options listed are important steps in the pre-processing of text data for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Stemming</a:t>
            </a:r>
            <a:r>
              <a:rPr lang="en-US" b="0" i="0" dirty="0">
                <a:solidFill>
                  <a:srgbClr val="374151"/>
                </a:solidFill>
                <a:effectLst/>
                <a:latin typeface="Söhne"/>
              </a:rPr>
              <a:t> - This is a process of reducing words to their word stem, base or root form. For example, "fishing," "fished," "fisher" all reduce to the stem "fish." It helps in reducing the complexity of the text data and consolidates different forms of a word into a single item.</a:t>
            </a:r>
          </a:p>
          <a:p>
            <a:pPr algn="l"/>
            <a:r>
              <a:rPr lang="en-US" b="0" i="0" dirty="0">
                <a:solidFill>
                  <a:srgbClr val="374151"/>
                </a:solidFill>
                <a:effectLst/>
                <a:latin typeface="Söhne"/>
              </a:rPr>
              <a:t>B. </a:t>
            </a:r>
            <a:r>
              <a:rPr lang="en-US" b="1" i="0" dirty="0">
                <a:solidFill>
                  <a:srgbClr val="374151"/>
                </a:solidFill>
                <a:effectLst/>
                <a:latin typeface="Söhne"/>
              </a:rPr>
              <a:t>Stop word removal</a:t>
            </a:r>
            <a:r>
              <a:rPr lang="en-US" b="0" i="0" dirty="0">
                <a:solidFill>
                  <a:srgbClr val="374151"/>
                </a:solidFill>
                <a:effectLst/>
                <a:latin typeface="Söhne"/>
              </a:rPr>
              <a:t> - Stop words are common words that are usually filtered out during the processing of text data because they are considered to be of little value in the task at hand. Examples include "and," "the," and "a." Removing these can help focus on important information.</a:t>
            </a:r>
          </a:p>
          <a:p>
            <a:pPr algn="l"/>
            <a:r>
              <a:rPr lang="en-US" b="0" i="0" dirty="0">
                <a:solidFill>
                  <a:srgbClr val="374151"/>
                </a:solidFill>
                <a:effectLst/>
                <a:latin typeface="Söhne"/>
              </a:rPr>
              <a:t>C. </a:t>
            </a:r>
            <a:r>
              <a:rPr lang="en-US" b="1" i="0" dirty="0">
                <a:solidFill>
                  <a:srgbClr val="374151"/>
                </a:solidFill>
                <a:effectLst/>
                <a:latin typeface="Söhne"/>
              </a:rPr>
              <a:t>Object standardization</a:t>
            </a:r>
            <a:r>
              <a:rPr lang="en-US" b="0" i="0" dirty="0">
                <a:solidFill>
                  <a:srgbClr val="374151"/>
                </a:solidFill>
                <a:effectLst/>
                <a:latin typeface="Söhne"/>
              </a:rPr>
              <a:t> - Text data often includes words or phrases that are not in standard dictionaries (e.g., "brb" for "be right back"). Object standardization refers to the process of converting these non-standard words/phrases into a standardized form that the algorithm can understand.</a:t>
            </a:r>
          </a:p>
          <a:p>
            <a:pPr algn="l"/>
            <a:r>
              <a:rPr lang="en-US" b="0" i="0" dirty="0">
                <a:solidFill>
                  <a:srgbClr val="374151"/>
                </a:solidFill>
                <a:effectLst/>
                <a:latin typeface="Söhne"/>
              </a:rPr>
              <a:t>Considering these processes, A, B, and C are all important steps to pre-process text data in NLP.</a:t>
            </a:r>
          </a:p>
        </p:txBody>
      </p:sp>
    </p:spTree>
    <p:extLst>
      <p:ext uri="{BB962C8B-B14F-4D97-AF65-F5344CB8AC3E}">
        <p14:creationId xmlns:p14="http://schemas.microsoft.com/office/powerpoint/2010/main" val="27587843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is discriminatorRegularization used? A.Prevent overfitting in discriminator B.Control learningRate in training C.Adjust weights &amp; biases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5925688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0642DC-4767-4F41-AF2D-93CC18AF6886}"/>
              </a:ext>
            </a:extLst>
          </p:cNvPr>
          <p:cNvSpPr txBox="1"/>
          <p:nvPr/>
        </p:nvSpPr>
        <p:spPr>
          <a:xfrm>
            <a:off x="3047134" y="335846"/>
            <a:ext cx="6094268" cy="6186309"/>
          </a:xfrm>
          <a:prstGeom prst="rect">
            <a:avLst/>
          </a:prstGeom>
          <a:noFill/>
        </p:spPr>
        <p:txBody>
          <a:bodyPr wrap="square">
            <a:spAutoFit/>
          </a:bodyPr>
          <a:lstStyle/>
          <a:p>
            <a:pPr algn="l"/>
            <a:r>
              <a:rPr lang="en-US" b="0" i="0" dirty="0">
                <a:solidFill>
                  <a:srgbClr val="374151"/>
                </a:solidFill>
                <a:effectLst/>
                <a:latin typeface="Söhne"/>
              </a:rPr>
              <a:t>Discriminator regularization is typically used in the context of Generative Adversarial Networks (GANs):</a:t>
            </a:r>
          </a:p>
          <a:p>
            <a:pPr algn="l"/>
            <a:r>
              <a:rPr lang="en-US" b="0" i="0" dirty="0">
                <a:solidFill>
                  <a:srgbClr val="374151"/>
                </a:solidFill>
                <a:effectLst/>
                <a:latin typeface="Söhne"/>
              </a:rPr>
              <a:t>A. </a:t>
            </a:r>
            <a:r>
              <a:rPr lang="en-US" b="1" i="0" dirty="0">
                <a:solidFill>
                  <a:srgbClr val="374151"/>
                </a:solidFill>
                <a:effectLst/>
                <a:latin typeface="Söhne"/>
              </a:rPr>
              <a:t>Prevent overfitting in discriminator</a:t>
            </a:r>
            <a:r>
              <a:rPr lang="en-US" b="0" i="0" dirty="0">
                <a:solidFill>
                  <a:srgbClr val="374151"/>
                </a:solidFill>
                <a:effectLst/>
                <a:latin typeface="Söhne"/>
              </a:rPr>
              <a:t> - Regularization techniques, such as dropout, weight decay, or adding noise, are used in the discriminator of a GAN to prevent it from overfitting to the training data. By preventing overfitting, the discriminator doesn't get too good at distinguishing real data from fake data generated by the generator, allowing the generator to improve iteratively. This statement is true.</a:t>
            </a:r>
          </a:p>
          <a:p>
            <a:pPr algn="l"/>
            <a:r>
              <a:rPr lang="en-US" b="0" i="0" dirty="0">
                <a:solidFill>
                  <a:srgbClr val="374151"/>
                </a:solidFill>
                <a:effectLst/>
                <a:latin typeface="Söhne"/>
              </a:rPr>
              <a:t>B. </a:t>
            </a:r>
            <a:r>
              <a:rPr lang="en-US" b="1" i="0" dirty="0">
                <a:solidFill>
                  <a:srgbClr val="374151"/>
                </a:solidFill>
                <a:effectLst/>
                <a:latin typeface="Söhne"/>
              </a:rPr>
              <a:t>Control learning rate in training</a:t>
            </a:r>
            <a:r>
              <a:rPr lang="en-US" b="0" i="0" dirty="0">
                <a:solidFill>
                  <a:srgbClr val="374151"/>
                </a:solidFill>
                <a:effectLst/>
                <a:latin typeface="Söhne"/>
              </a:rPr>
              <a:t> - Regularization does not control the learning rate. The learning rate is a hyperparameter that is typically adjusted separately from regularization. This statement is not directly related to the purpose of regularization.</a:t>
            </a:r>
          </a:p>
          <a:p>
            <a:pPr algn="l"/>
            <a:r>
              <a:rPr lang="en-US" b="0" i="0" dirty="0">
                <a:solidFill>
                  <a:srgbClr val="374151"/>
                </a:solidFill>
                <a:effectLst/>
                <a:latin typeface="Söhne"/>
              </a:rPr>
              <a:t>C. </a:t>
            </a:r>
            <a:r>
              <a:rPr lang="en-US" b="1" i="0" dirty="0">
                <a:solidFill>
                  <a:srgbClr val="374151"/>
                </a:solidFill>
                <a:effectLst/>
                <a:latin typeface="Söhne"/>
              </a:rPr>
              <a:t>Adjust weights &amp; biases</a:t>
            </a:r>
            <a:r>
              <a:rPr lang="en-US" b="0" i="0" dirty="0">
                <a:solidFill>
                  <a:srgbClr val="374151"/>
                </a:solidFill>
                <a:effectLst/>
                <a:latin typeface="Söhne"/>
              </a:rPr>
              <a:t> - While regularization can influence the adjustment of weights and biases by adding a penalty to the loss function, which indirectly affects how weights and biases are updated during training, this is not the primary purpose of regularization. It's more of a secondary effect.</a:t>
            </a:r>
          </a:p>
          <a:p>
            <a:pPr algn="l"/>
            <a:r>
              <a:rPr lang="en-US" b="0" i="0" dirty="0">
                <a:solidFill>
                  <a:srgbClr val="374151"/>
                </a:solidFill>
                <a:effectLst/>
                <a:latin typeface="Söhne"/>
              </a:rPr>
              <a:t>Given these points, the most accurate response is that discriminator regularization is primarily used to prevent overfitting in the discriminator (A).</a:t>
            </a:r>
          </a:p>
        </p:txBody>
      </p:sp>
    </p:spTree>
    <p:extLst>
      <p:ext uri="{BB962C8B-B14F-4D97-AF65-F5344CB8AC3E}">
        <p14:creationId xmlns:p14="http://schemas.microsoft.com/office/powerpoint/2010/main" val="859398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To handle multi-collinear features, what would you do? A.Remove both B.Remove only one C.Use penalized regression models (Ridge or Lasso)</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0" i="0" dirty="0">
              <a:effectLst/>
              <a:latin typeface="-apple-system"/>
            </a:endParaRPr>
          </a:p>
        </p:txBody>
      </p:sp>
    </p:spTree>
    <p:extLst>
      <p:ext uri="{BB962C8B-B14F-4D97-AF65-F5344CB8AC3E}">
        <p14:creationId xmlns:p14="http://schemas.microsoft.com/office/powerpoint/2010/main" val="22854288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E10AC-007D-4D61-BC26-41EC111174E0}"/>
              </a:ext>
            </a:extLst>
          </p:cNvPr>
          <p:cNvSpPr txBox="1"/>
          <p:nvPr/>
        </p:nvSpPr>
        <p:spPr>
          <a:xfrm>
            <a:off x="789709" y="994028"/>
            <a:ext cx="9944100" cy="4524315"/>
          </a:xfrm>
          <a:prstGeom prst="rect">
            <a:avLst/>
          </a:prstGeom>
          <a:noFill/>
        </p:spPr>
        <p:txBody>
          <a:bodyPr wrap="square">
            <a:spAutoFit/>
          </a:bodyPr>
          <a:lstStyle/>
          <a:p>
            <a:pPr algn="l"/>
            <a:r>
              <a:rPr lang="en-US" b="0" i="0" dirty="0">
                <a:solidFill>
                  <a:srgbClr val="374151"/>
                </a:solidFill>
                <a:effectLst/>
                <a:latin typeface="Söhne"/>
              </a:rPr>
              <a:t>In the context of multicollinearity in statistical models:</a:t>
            </a:r>
          </a:p>
          <a:p>
            <a:pPr algn="l"/>
            <a:r>
              <a:rPr lang="en-US" b="0" i="0" dirty="0">
                <a:solidFill>
                  <a:srgbClr val="374151"/>
                </a:solidFill>
                <a:effectLst/>
                <a:latin typeface="Söhne"/>
              </a:rPr>
              <a:t>A. </a:t>
            </a:r>
            <a:r>
              <a:rPr lang="en-US" b="1" i="0" dirty="0">
                <a:solidFill>
                  <a:srgbClr val="374151"/>
                </a:solidFill>
                <a:effectLst/>
                <a:latin typeface="Söhne"/>
              </a:rPr>
              <a:t>Remove both</a:t>
            </a:r>
            <a:r>
              <a:rPr lang="en-US" b="0" i="0" dirty="0">
                <a:solidFill>
                  <a:srgbClr val="374151"/>
                </a:solidFill>
                <a:effectLst/>
                <a:latin typeface="Söhne"/>
              </a:rPr>
              <a:t> - Removing both features that are collinear can be excessive because it might lead to the loss of useful information.</a:t>
            </a:r>
          </a:p>
          <a:p>
            <a:pPr algn="l"/>
            <a:r>
              <a:rPr lang="en-US" b="0" i="0" dirty="0">
                <a:solidFill>
                  <a:srgbClr val="374151"/>
                </a:solidFill>
                <a:effectLst/>
                <a:latin typeface="Söhne"/>
              </a:rPr>
              <a:t>B. </a:t>
            </a:r>
            <a:r>
              <a:rPr lang="en-US" b="1" i="0" dirty="0">
                <a:solidFill>
                  <a:srgbClr val="374151"/>
                </a:solidFill>
                <a:effectLst/>
                <a:latin typeface="Söhne"/>
              </a:rPr>
              <a:t>Remove only one</a:t>
            </a:r>
            <a:r>
              <a:rPr lang="en-US" b="0" i="0" dirty="0">
                <a:solidFill>
                  <a:srgbClr val="374151"/>
                </a:solidFill>
                <a:effectLst/>
                <a:latin typeface="Söhne"/>
              </a:rPr>
              <a:t> - This is a common approach to multicollinearity. By removing one of the highly correlated variables, you reduce multicollinearity, simplifying the model without losing significant information.</a:t>
            </a:r>
          </a:p>
          <a:p>
            <a:pPr algn="l"/>
            <a:r>
              <a:rPr lang="en-US" b="0" i="0" dirty="0">
                <a:solidFill>
                  <a:srgbClr val="374151"/>
                </a:solidFill>
                <a:effectLst/>
                <a:latin typeface="Söhne"/>
              </a:rPr>
              <a:t>C. </a:t>
            </a:r>
            <a:r>
              <a:rPr lang="en-US" b="1" i="0" dirty="0">
                <a:solidFill>
                  <a:srgbClr val="374151"/>
                </a:solidFill>
                <a:effectLst/>
                <a:latin typeface="Söhne"/>
              </a:rPr>
              <a:t>Use penalized regression models (Ridge or Lasso)</a:t>
            </a:r>
            <a:r>
              <a:rPr lang="en-US" b="0" i="0" dirty="0">
                <a:solidFill>
                  <a:srgbClr val="374151"/>
                </a:solidFill>
                <a:effectLst/>
                <a:latin typeface="Söhne"/>
              </a:rPr>
              <a:t> - Penalized regression models like Ridge or Lasso can handle multicollinearity by adding a penalty term to the loss function. Ridge regression adds a squared magnitude of coefficient as penalty term to the loss function, while Lasso adds an absolute value of the magnitude of coefficient. These methods can reduce the effect of multicollinear features by shrinking their coefficients, often pushing some of them towards zero (especially with Lasso), which is effectively similar to variable selection.</a:t>
            </a:r>
          </a:p>
          <a:p>
            <a:pPr algn="l"/>
            <a:r>
              <a:rPr lang="en-US" b="0" i="0" dirty="0">
                <a:solidFill>
                  <a:srgbClr val="374151"/>
                </a:solidFill>
                <a:effectLst/>
                <a:latin typeface="Söhne"/>
              </a:rPr>
              <a:t>Given these options, the most comprehensive approach would be to either remove one of the multicollinear features (B) or to use penalized regression models (C), or potentially both depending on the situation. Thus, B and C is the most appropriate choice, allowing for flexibility in approach based on the specific circumstances of the data and modeling goals.</a:t>
            </a:r>
          </a:p>
        </p:txBody>
      </p:sp>
    </p:spTree>
    <p:extLst>
      <p:ext uri="{BB962C8B-B14F-4D97-AF65-F5344CB8AC3E}">
        <p14:creationId xmlns:p14="http://schemas.microsoft.com/office/powerpoint/2010/main" val="2969388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 The dot product attention with Softmax activation fxn can be seen as soft form of dictionary lookup over matrices.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2557798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194</TotalTime>
  <Words>13810</Words>
  <Application>Microsoft Office PowerPoint</Application>
  <PresentationFormat>Widescreen</PresentationFormat>
  <Paragraphs>662</Paragraphs>
  <Slides>122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122</vt:i4>
      </vt:variant>
    </vt:vector>
  </HeadingPairs>
  <TitlesOfParts>
    <vt:vector size="132"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102</cp:revision>
  <dcterms:created xsi:type="dcterms:W3CDTF">2023-04-18T14:49:17Z</dcterms:created>
  <dcterms:modified xsi:type="dcterms:W3CDTF">2023-12-25T00:46:26Z</dcterms:modified>
</cp:coreProperties>
</file>