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8" r:id="rId2"/>
    <p:sldId id="367" r:id="rId3"/>
    <p:sldId id="366" r:id="rId4"/>
    <p:sldId id="365" r:id="rId5"/>
    <p:sldId id="364" r:id="rId6"/>
    <p:sldId id="363" r:id="rId7"/>
    <p:sldId id="362" r:id="rId8"/>
    <p:sldId id="361" r:id="rId9"/>
    <p:sldId id="360" r:id="rId10"/>
    <p:sldId id="359" r:id="rId11"/>
    <p:sldId id="358" r:id="rId12"/>
    <p:sldId id="357" r:id="rId13"/>
    <p:sldId id="475" r:id="rId14"/>
    <p:sldId id="476" r:id="rId15"/>
    <p:sldId id="473" r:id="rId16"/>
    <p:sldId id="474" r:id="rId17"/>
    <p:sldId id="471" r:id="rId18"/>
    <p:sldId id="472" r:id="rId19"/>
    <p:sldId id="469" r:id="rId20"/>
    <p:sldId id="470" r:id="rId21"/>
    <p:sldId id="465" r:id="rId22"/>
    <p:sldId id="468" r:id="rId23"/>
    <p:sldId id="431" r:id="rId24"/>
    <p:sldId id="432" r:id="rId25"/>
    <p:sldId id="356" r:id="rId26"/>
    <p:sldId id="427" r:id="rId27"/>
    <p:sldId id="354" r:id="rId28"/>
    <p:sldId id="355" r:id="rId29"/>
    <p:sldId id="352" r:id="rId30"/>
    <p:sldId id="353" r:id="rId31"/>
    <p:sldId id="306" r:id="rId32"/>
    <p:sldId id="351" r:id="rId33"/>
    <p:sldId id="350" r:id="rId34"/>
    <p:sldId id="349" r:id="rId35"/>
    <p:sldId id="348" r:id="rId36"/>
    <p:sldId id="347" r:id="rId37"/>
    <p:sldId id="346" r:id="rId38"/>
    <p:sldId id="345" r:id="rId39"/>
    <p:sldId id="344" r:id="rId40"/>
    <p:sldId id="343" r:id="rId41"/>
    <p:sldId id="342" r:id="rId42"/>
    <p:sldId id="341" r:id="rId43"/>
    <p:sldId id="340" r:id="rId44"/>
    <p:sldId id="339" r:id="rId45"/>
    <p:sldId id="338" r:id="rId46"/>
    <p:sldId id="337" r:id="rId47"/>
    <p:sldId id="336" r:id="rId48"/>
    <p:sldId id="335" r:id="rId49"/>
    <p:sldId id="334" r:id="rId50"/>
    <p:sldId id="333" r:id="rId51"/>
    <p:sldId id="332" r:id="rId52"/>
    <p:sldId id="331" r:id="rId53"/>
    <p:sldId id="330" r:id="rId54"/>
    <p:sldId id="329" r:id="rId55"/>
    <p:sldId id="328" r:id="rId56"/>
    <p:sldId id="327" r:id="rId57"/>
    <p:sldId id="326" r:id="rId58"/>
    <p:sldId id="325" r:id="rId59"/>
    <p:sldId id="324" r:id="rId60"/>
    <p:sldId id="323" r:id="rId61"/>
    <p:sldId id="322" r:id="rId62"/>
    <p:sldId id="321" r:id="rId63"/>
    <p:sldId id="320" r:id="rId64"/>
    <p:sldId id="319" r:id="rId65"/>
    <p:sldId id="318" r:id="rId66"/>
    <p:sldId id="317" r:id="rId67"/>
    <p:sldId id="316" r:id="rId68"/>
    <p:sldId id="315" r:id="rId69"/>
    <p:sldId id="314" r:id="rId70"/>
    <p:sldId id="313" r:id="rId71"/>
    <p:sldId id="312" r:id="rId72"/>
    <p:sldId id="311" r:id="rId73"/>
    <p:sldId id="310" r:id="rId74"/>
    <p:sldId id="309" r:id="rId75"/>
    <p:sldId id="308" r:id="rId76"/>
    <p:sldId id="307" r:id="rId77"/>
    <p:sldId id="256" r:id="rId78"/>
    <p:sldId id="257" r:id="rId79"/>
    <p:sldId id="258" r:id="rId80"/>
    <p:sldId id="259" r:id="rId81"/>
    <p:sldId id="260" r:id="rId82"/>
    <p:sldId id="261" r:id="rId83"/>
    <p:sldId id="262" r:id="rId84"/>
    <p:sldId id="266" r:id="rId85"/>
    <p:sldId id="263" r:id="rId86"/>
    <p:sldId id="264" r:id="rId87"/>
    <p:sldId id="265" r:id="rId88"/>
    <p:sldId id="267" r:id="rId89"/>
    <p:sldId id="268" r:id="rId90"/>
    <p:sldId id="269" r:id="rId91"/>
    <p:sldId id="270" r:id="rId92"/>
    <p:sldId id="271" r:id="rId93"/>
    <p:sldId id="272" r:id="rId94"/>
    <p:sldId id="273" r:id="rId95"/>
    <p:sldId id="274" r:id="rId96"/>
    <p:sldId id="275" r:id="rId97"/>
    <p:sldId id="276" r:id="rId98"/>
    <p:sldId id="277" r:id="rId99"/>
    <p:sldId id="278" r:id="rId100"/>
    <p:sldId id="279" r:id="rId101"/>
    <p:sldId id="280" r:id="rId102"/>
    <p:sldId id="281" r:id="rId103"/>
    <p:sldId id="282" r:id="rId104"/>
    <p:sldId id="283" r:id="rId105"/>
    <p:sldId id="284" r:id="rId106"/>
    <p:sldId id="285" r:id="rId107"/>
    <p:sldId id="286" r:id="rId108"/>
    <p:sldId id="287" r:id="rId109"/>
    <p:sldId id="288" r:id="rId110"/>
    <p:sldId id="289" r:id="rId111"/>
    <p:sldId id="294" r:id="rId112"/>
    <p:sldId id="295" r:id="rId113"/>
    <p:sldId id="296" r:id="rId114"/>
    <p:sldId id="297" r:id="rId115"/>
    <p:sldId id="290" r:id="rId116"/>
    <p:sldId id="298" r:id="rId117"/>
    <p:sldId id="291" r:id="rId118"/>
    <p:sldId id="299" r:id="rId119"/>
    <p:sldId id="300" r:id="rId120"/>
    <p:sldId id="292" r:id="rId121"/>
    <p:sldId id="301" r:id="rId122"/>
    <p:sldId id="302" r:id="rId123"/>
    <p:sldId id="293" r:id="rId124"/>
    <p:sldId id="303" r:id="rId125"/>
    <p:sldId id="304" r:id="rId126"/>
    <p:sldId id="305" r:id="rId1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techniques can be used to address the problem of mode collapse in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Batch normalization</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Gradient Penalty</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Dropout</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 </a:t>
            </a:r>
            <a:endParaRPr lang="en-US" b="0" i="0" dirty="0">
              <a:effectLst/>
              <a:latin typeface="-apple-system"/>
            </a:endParaRPr>
          </a:p>
        </p:txBody>
      </p:sp>
    </p:spTree>
    <p:extLst>
      <p:ext uri="{BB962C8B-B14F-4D97-AF65-F5344CB8AC3E}">
        <p14:creationId xmlns:p14="http://schemas.microsoft.com/office/powerpoint/2010/main" val="2714245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0642DC-4767-4F41-AF2D-93CC18AF6886}"/>
              </a:ext>
            </a:extLst>
          </p:cNvPr>
          <p:cNvSpPr txBox="1"/>
          <p:nvPr/>
        </p:nvSpPr>
        <p:spPr>
          <a:xfrm>
            <a:off x="3047134" y="335846"/>
            <a:ext cx="6094268" cy="6186309"/>
          </a:xfrm>
          <a:prstGeom prst="rect">
            <a:avLst/>
          </a:prstGeom>
          <a:noFill/>
        </p:spPr>
        <p:txBody>
          <a:bodyPr wrap="square">
            <a:spAutoFit/>
          </a:bodyPr>
          <a:lstStyle/>
          <a:p>
            <a:pPr algn="l"/>
            <a:r>
              <a:rPr lang="en-US" b="0" i="0" dirty="0">
                <a:solidFill>
                  <a:srgbClr val="374151"/>
                </a:solidFill>
                <a:effectLst/>
                <a:latin typeface="Söhne"/>
              </a:rPr>
              <a:t>Discriminator regularization is typically used in the context of Generative Adversarial Networks (GANs):</a:t>
            </a:r>
          </a:p>
          <a:p>
            <a:pPr algn="l"/>
            <a:r>
              <a:rPr lang="en-US" b="0" i="0" dirty="0">
                <a:solidFill>
                  <a:srgbClr val="374151"/>
                </a:solidFill>
                <a:effectLst/>
                <a:latin typeface="Söhne"/>
              </a:rPr>
              <a:t>A. </a:t>
            </a:r>
            <a:r>
              <a:rPr lang="en-US" b="1" i="0" dirty="0">
                <a:solidFill>
                  <a:srgbClr val="374151"/>
                </a:solidFill>
                <a:effectLst/>
                <a:latin typeface="Söhne"/>
              </a:rPr>
              <a:t>Prevent overfitting in discriminator</a:t>
            </a:r>
            <a:r>
              <a:rPr lang="en-US" b="0" i="0" dirty="0">
                <a:solidFill>
                  <a:srgbClr val="374151"/>
                </a:solidFill>
                <a:effectLst/>
                <a:latin typeface="Söhne"/>
              </a:rPr>
              <a:t> - Regularization techniques, such as dropout, weight decay, or adding noise, are used in the discriminator of a GAN to prevent it from overfitting to the training data. By preventing overfitting, the discriminator doesn't get too good at distinguishing real data from fake data generated by the generator, allowing the generator to improve iteratively. This statement is true.</a:t>
            </a:r>
          </a:p>
          <a:p>
            <a:pPr algn="l"/>
            <a:r>
              <a:rPr lang="en-US" b="0" i="0" dirty="0">
                <a:solidFill>
                  <a:srgbClr val="374151"/>
                </a:solidFill>
                <a:effectLst/>
                <a:latin typeface="Söhne"/>
              </a:rPr>
              <a:t>B. </a:t>
            </a:r>
            <a:r>
              <a:rPr lang="en-US" b="1" i="0" dirty="0">
                <a:solidFill>
                  <a:srgbClr val="374151"/>
                </a:solidFill>
                <a:effectLst/>
                <a:latin typeface="Söhne"/>
              </a:rPr>
              <a:t>Control learning rate in training</a:t>
            </a:r>
            <a:r>
              <a:rPr lang="en-US" b="0" i="0" dirty="0">
                <a:solidFill>
                  <a:srgbClr val="374151"/>
                </a:solidFill>
                <a:effectLst/>
                <a:latin typeface="Söhne"/>
              </a:rPr>
              <a:t> - Regularization does not control the learning rate. The learning rate is a hyperparameter that is typically adjusted separately from regularization. This statement is not directly related to the purpose of regularization.</a:t>
            </a:r>
          </a:p>
          <a:p>
            <a:pPr algn="l"/>
            <a:r>
              <a:rPr lang="en-US" b="0" i="0" dirty="0">
                <a:solidFill>
                  <a:srgbClr val="374151"/>
                </a:solidFill>
                <a:effectLst/>
                <a:latin typeface="Söhne"/>
              </a:rPr>
              <a:t>C. </a:t>
            </a:r>
            <a:r>
              <a:rPr lang="en-US" b="1" i="0" dirty="0">
                <a:solidFill>
                  <a:srgbClr val="374151"/>
                </a:solidFill>
                <a:effectLst/>
                <a:latin typeface="Söhne"/>
              </a:rPr>
              <a:t>Adjust weights &amp; biases</a:t>
            </a:r>
            <a:r>
              <a:rPr lang="en-US" b="0" i="0" dirty="0">
                <a:solidFill>
                  <a:srgbClr val="374151"/>
                </a:solidFill>
                <a:effectLst/>
                <a:latin typeface="Söhne"/>
              </a:rPr>
              <a:t> - While regularization can influence the adjustment of weights and biases by adding a penalty to the loss function, which indirectly affects how weights and biases are updated during training, this is not the primary purpose of regularization. It's more of a secondary effect.</a:t>
            </a:r>
          </a:p>
          <a:p>
            <a:pPr algn="l"/>
            <a:r>
              <a:rPr lang="en-US" b="0" i="0" dirty="0">
                <a:solidFill>
                  <a:srgbClr val="374151"/>
                </a:solidFill>
                <a:effectLst/>
                <a:latin typeface="Söhne"/>
              </a:rPr>
              <a:t>Given these points, the most accurate response is that discriminator regularization is primarily used to prevent overfitting in the discriminator (A).</a:t>
            </a:r>
          </a:p>
        </p:txBody>
      </p:sp>
    </p:spTree>
    <p:extLst>
      <p:ext uri="{BB962C8B-B14F-4D97-AF65-F5344CB8AC3E}">
        <p14:creationId xmlns:p14="http://schemas.microsoft.com/office/powerpoint/2010/main" val="8593986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To handle multi-collinear features, what would you do? A.Remove both B.Remove only one C.Use penalized regression models (Ridge or Lasso)</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C</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C</a:t>
            </a:r>
            <a:endParaRPr lang="en-US" b="0" i="0" dirty="0">
              <a:effectLst/>
              <a:latin typeface="-apple-system"/>
            </a:endParaRPr>
          </a:p>
        </p:txBody>
      </p:sp>
    </p:spTree>
    <p:extLst>
      <p:ext uri="{BB962C8B-B14F-4D97-AF65-F5344CB8AC3E}">
        <p14:creationId xmlns:p14="http://schemas.microsoft.com/office/powerpoint/2010/main" val="228542881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7E10AC-007D-4D61-BC26-41EC111174E0}"/>
              </a:ext>
            </a:extLst>
          </p:cNvPr>
          <p:cNvSpPr txBox="1"/>
          <p:nvPr/>
        </p:nvSpPr>
        <p:spPr>
          <a:xfrm>
            <a:off x="789709" y="994028"/>
            <a:ext cx="9944100" cy="4524315"/>
          </a:xfrm>
          <a:prstGeom prst="rect">
            <a:avLst/>
          </a:prstGeom>
          <a:noFill/>
        </p:spPr>
        <p:txBody>
          <a:bodyPr wrap="square">
            <a:spAutoFit/>
          </a:bodyPr>
          <a:lstStyle/>
          <a:p>
            <a:pPr algn="l"/>
            <a:r>
              <a:rPr lang="en-US" b="0" i="0" dirty="0">
                <a:solidFill>
                  <a:srgbClr val="374151"/>
                </a:solidFill>
                <a:effectLst/>
                <a:latin typeface="Söhne"/>
              </a:rPr>
              <a:t>In the context of multicollinearity in statistical models:</a:t>
            </a:r>
          </a:p>
          <a:p>
            <a:pPr algn="l"/>
            <a:r>
              <a:rPr lang="en-US" b="0" i="0" dirty="0">
                <a:solidFill>
                  <a:srgbClr val="374151"/>
                </a:solidFill>
                <a:effectLst/>
                <a:latin typeface="Söhne"/>
              </a:rPr>
              <a:t>A. </a:t>
            </a:r>
            <a:r>
              <a:rPr lang="en-US" b="1" i="0" dirty="0">
                <a:solidFill>
                  <a:srgbClr val="374151"/>
                </a:solidFill>
                <a:effectLst/>
                <a:latin typeface="Söhne"/>
              </a:rPr>
              <a:t>Remove both</a:t>
            </a:r>
            <a:r>
              <a:rPr lang="en-US" b="0" i="0" dirty="0">
                <a:solidFill>
                  <a:srgbClr val="374151"/>
                </a:solidFill>
                <a:effectLst/>
                <a:latin typeface="Söhne"/>
              </a:rPr>
              <a:t> - Removing both features that are collinear can be excessive because it might lead to the loss of useful information.</a:t>
            </a:r>
          </a:p>
          <a:p>
            <a:pPr algn="l"/>
            <a:r>
              <a:rPr lang="en-US" b="0" i="0" dirty="0">
                <a:solidFill>
                  <a:srgbClr val="374151"/>
                </a:solidFill>
                <a:effectLst/>
                <a:latin typeface="Söhne"/>
              </a:rPr>
              <a:t>B. </a:t>
            </a:r>
            <a:r>
              <a:rPr lang="en-US" b="1" i="0" dirty="0">
                <a:solidFill>
                  <a:srgbClr val="374151"/>
                </a:solidFill>
                <a:effectLst/>
                <a:latin typeface="Söhne"/>
              </a:rPr>
              <a:t>Remove only one</a:t>
            </a:r>
            <a:r>
              <a:rPr lang="en-US" b="0" i="0" dirty="0">
                <a:solidFill>
                  <a:srgbClr val="374151"/>
                </a:solidFill>
                <a:effectLst/>
                <a:latin typeface="Söhne"/>
              </a:rPr>
              <a:t> - This is a common approach to multicollinearity. By removing one of the highly correlated variables, you reduce multicollinearity, simplifying the model without losing significant information.</a:t>
            </a:r>
          </a:p>
          <a:p>
            <a:pPr algn="l"/>
            <a:r>
              <a:rPr lang="en-US" b="0" i="0" dirty="0">
                <a:solidFill>
                  <a:srgbClr val="374151"/>
                </a:solidFill>
                <a:effectLst/>
                <a:latin typeface="Söhne"/>
              </a:rPr>
              <a:t>C. </a:t>
            </a:r>
            <a:r>
              <a:rPr lang="en-US" b="1" i="0" dirty="0">
                <a:solidFill>
                  <a:srgbClr val="374151"/>
                </a:solidFill>
                <a:effectLst/>
                <a:latin typeface="Söhne"/>
              </a:rPr>
              <a:t>Use penalized regression models (Ridge or Lasso)</a:t>
            </a:r>
            <a:r>
              <a:rPr lang="en-US" b="0" i="0" dirty="0">
                <a:solidFill>
                  <a:srgbClr val="374151"/>
                </a:solidFill>
                <a:effectLst/>
                <a:latin typeface="Söhne"/>
              </a:rPr>
              <a:t> - Penalized regression models like Ridge or Lasso can handle multicollinearity by adding a penalty term to the loss function. Ridge regression adds a squared magnitude of coefficient as penalty term to the loss function, while Lasso adds an absolute value of the magnitude of coefficient. These methods can reduce the effect of multicollinear features by shrinking their coefficients, often pushing some of them towards zero (especially with Lasso), which is effectively similar to variable selection.</a:t>
            </a:r>
          </a:p>
          <a:p>
            <a:pPr algn="l"/>
            <a:r>
              <a:rPr lang="en-US" b="0" i="0" dirty="0">
                <a:solidFill>
                  <a:srgbClr val="374151"/>
                </a:solidFill>
                <a:effectLst/>
                <a:latin typeface="Söhne"/>
              </a:rPr>
              <a:t>Given these options, the most comprehensive approach would be to either remove one of the multicollinear features (B) or to use penalized regression models (C), or potentially both depending on the situation. Thus, B and C is the most appropriate choice, allowing for flexibility in approach based on the specific circumstances of the data and modeling goals.</a:t>
            </a:r>
          </a:p>
        </p:txBody>
      </p:sp>
    </p:spTree>
    <p:extLst>
      <p:ext uri="{BB962C8B-B14F-4D97-AF65-F5344CB8AC3E}">
        <p14:creationId xmlns:p14="http://schemas.microsoft.com/office/powerpoint/2010/main" val="29693880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 The dot product attention with Softmax activation fxn can be seen as soft form of dictionary lookup over matrices.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TRUE</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FALSE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Cannot say!!</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255779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B6AF50-9C38-4C82-B188-21641C452D1E}"/>
              </a:ext>
            </a:extLst>
          </p:cNvPr>
          <p:cNvSpPr>
            <a:spLocks noChangeArrowheads="1"/>
          </p:cNvSpPr>
          <p:nvPr/>
        </p:nvSpPr>
        <p:spPr bwMode="auto">
          <a:xfrm>
            <a:off x="955962" y="1219528"/>
            <a:ext cx="9975274" cy="467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The statement is TRUE. The dot product attention mechanism with </a:t>
            </a:r>
            <a:r>
              <a:rPr lang="en-US" altLang="en-US" b="1" dirty="0" err="1">
                <a:solidFill>
                  <a:srgbClr val="374151"/>
                </a:solidFill>
                <a:latin typeface="Söhne"/>
              </a:rPr>
              <a:t>Softmax</a:t>
            </a:r>
            <a:r>
              <a:rPr lang="en-US" altLang="en-US" b="1" dirty="0">
                <a:solidFill>
                  <a:srgbClr val="374151"/>
                </a:solidFill>
                <a:latin typeface="Söhne"/>
              </a:rPr>
              <a:t> activation function, as used in transformer models, can indeed be conceptualized as a soft form of dictionary lookup over matrices.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Here's why: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In a typical dictionary lookup, you would retrieve a value corresponding to a specific key. In the context of attention mechanisms, the queries act like keys that are used to retrieve values.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The dot product attention computes the similarity between queries and keys, which is akin to looking up the most relevant content based on those keys.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The </a:t>
            </a:r>
            <a:r>
              <a:rPr lang="en-US" altLang="en-US" b="1" dirty="0" err="1">
                <a:solidFill>
                  <a:srgbClr val="374151"/>
                </a:solidFill>
                <a:latin typeface="Söhne"/>
              </a:rPr>
              <a:t>Softmax</a:t>
            </a:r>
            <a:r>
              <a:rPr lang="en-US" altLang="en-US" b="1" dirty="0">
                <a:solidFill>
                  <a:srgbClr val="374151"/>
                </a:solidFill>
                <a:latin typeface="Söhne"/>
              </a:rPr>
              <a:t> function is then applied to the dot products to obtain a probability distribution (weights) that represents how much each key-value pair should contribute to the output. This "soft" weighting allows every element to contribute, albeit to varying degrees, rather than selecting a single element as in a hard lookup.</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Thus, dot product attention with </a:t>
            </a:r>
            <a:r>
              <a:rPr lang="en-US" altLang="en-US" b="1" dirty="0" err="1">
                <a:solidFill>
                  <a:srgbClr val="374151"/>
                </a:solidFill>
                <a:latin typeface="Söhne"/>
              </a:rPr>
              <a:t>Softmax</a:t>
            </a:r>
            <a:r>
              <a:rPr lang="en-US" altLang="en-US" b="1" dirty="0">
                <a:solidFill>
                  <a:srgbClr val="374151"/>
                </a:solidFill>
                <a:latin typeface="Söhne"/>
              </a:rPr>
              <a:t> allows for a weighted sum of value vectors, which can be seen as retrieving a weighted combination of information from a set of key-value pairs, similar to a lookup operation but with soft selection.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5349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The advantages of transformers over RNN are: A.Better at learning long-range dependencies B.Require few parameters to achieve same result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Both </a:t>
            </a:r>
            <a:r>
              <a:rPr lang="en-US" b="1" i="0" dirty="0">
                <a:effectLst/>
                <a:latin typeface="-apple-system"/>
              </a:rPr>
              <a:t>A or B are TRUE</a:t>
            </a: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3294442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3022CA-C4F6-4806-94BB-F47B287483E5}"/>
              </a:ext>
            </a:extLst>
          </p:cNvPr>
          <p:cNvSpPr txBox="1"/>
          <p:nvPr/>
        </p:nvSpPr>
        <p:spPr>
          <a:xfrm>
            <a:off x="935181" y="1028343"/>
            <a:ext cx="9736281" cy="4801314"/>
          </a:xfrm>
          <a:prstGeom prst="rect">
            <a:avLst/>
          </a:prstGeom>
          <a:noFill/>
        </p:spPr>
        <p:txBody>
          <a:bodyPr wrap="square">
            <a:spAutoFit/>
          </a:bodyPr>
          <a:lstStyle/>
          <a:p>
            <a:pPr algn="l"/>
            <a:r>
              <a:rPr lang="en-US" b="0" i="0" dirty="0">
                <a:solidFill>
                  <a:srgbClr val="374151"/>
                </a:solidFill>
                <a:effectLst/>
                <a:latin typeface="Söhne"/>
              </a:rPr>
              <a:t>Transformers have several advantages over Recurrent Neural Networks (RNNs), particularly in processing sequences for tasks such as language modeling and translation:</a:t>
            </a:r>
          </a:p>
          <a:p>
            <a:pPr algn="l"/>
            <a:r>
              <a:rPr lang="en-US" b="0" i="0" dirty="0">
                <a:solidFill>
                  <a:srgbClr val="374151"/>
                </a:solidFill>
                <a:effectLst/>
                <a:latin typeface="Söhne"/>
              </a:rPr>
              <a:t>A. </a:t>
            </a:r>
            <a:r>
              <a:rPr lang="en-US" b="1" i="0" dirty="0">
                <a:solidFill>
                  <a:srgbClr val="374151"/>
                </a:solidFill>
                <a:effectLst/>
                <a:latin typeface="Söhne"/>
              </a:rPr>
              <a:t>Better at learning long-range dependencies</a:t>
            </a:r>
            <a:r>
              <a:rPr lang="en-US" b="0" i="0" dirty="0">
                <a:solidFill>
                  <a:srgbClr val="374151"/>
                </a:solidFill>
                <a:effectLst/>
                <a:latin typeface="Söhne"/>
              </a:rPr>
              <a:t> - Transformers are designed to handle long-range dependencies between elements in a sequence much more effectively than RNNs. They achieve this through the self-attention mechanism, which allows the model to weigh the influence of all other tokens in the sequence directly, no matter the distance between them. This statement is true.</a:t>
            </a:r>
          </a:p>
          <a:p>
            <a:pPr algn="l"/>
            <a:r>
              <a:rPr lang="en-US" b="0" i="0" dirty="0">
                <a:solidFill>
                  <a:srgbClr val="374151"/>
                </a:solidFill>
                <a:effectLst/>
                <a:latin typeface="Söhne"/>
              </a:rPr>
              <a:t>B. </a:t>
            </a:r>
            <a:r>
              <a:rPr lang="en-US" b="1" i="0" dirty="0">
                <a:solidFill>
                  <a:srgbClr val="374151"/>
                </a:solidFill>
                <a:effectLst/>
                <a:latin typeface="Söhne"/>
              </a:rPr>
              <a:t>Require fewer parameters to achieve the same result</a:t>
            </a:r>
            <a:r>
              <a:rPr lang="en-US" b="0" i="0" dirty="0">
                <a:solidFill>
                  <a:srgbClr val="374151"/>
                </a:solidFill>
                <a:effectLst/>
                <a:latin typeface="Söhne"/>
              </a:rPr>
              <a:t> - This statement is not inherently true. Transformers do not necessarily require fewer parameters to achieve the same results as RNNs; in fact, transformer models often have a large number of parameters. However, they are more efficient in computation because they process data in parallel rather than sequentially, which is a significant advantage over RNNs. This efficiency can translate to needing fewer training iterations to achieve better performance on tasks involving long sequences.</a:t>
            </a:r>
          </a:p>
          <a:p>
            <a:pPr algn="l"/>
            <a:r>
              <a:rPr lang="en-US" b="0" i="0" dirty="0">
                <a:solidFill>
                  <a:srgbClr val="374151"/>
                </a:solidFill>
                <a:effectLst/>
                <a:latin typeface="Söhne"/>
              </a:rPr>
              <a:t>The most accurate statement, considering the common understanding of these concepts, is that only A is TRUE. Transformers are indeed better at learning long-range dependencies, which is a key advantage over RNNs. The statement about requiring fewer parameters is not necessarily true as transformers can have a large number of parameters but are more parallelizable and can handle sequences more efficiently.</a:t>
            </a:r>
          </a:p>
        </p:txBody>
      </p:sp>
    </p:spTree>
    <p:extLst>
      <p:ext uri="{BB962C8B-B14F-4D97-AF65-F5344CB8AC3E}">
        <p14:creationId xmlns:p14="http://schemas.microsoft.com/office/powerpoint/2010/main" val="1876054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TRUE for weak learners in Ensemble method? A.Don’t usually overfit B.Have high bias, cannot solve complex problems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Both </a:t>
            </a:r>
            <a:r>
              <a:rPr lang="en-US" b="1" i="0" dirty="0">
                <a:effectLst/>
                <a:latin typeface="-apple-system"/>
              </a:rPr>
              <a:t>A or B are TRUE</a:t>
            </a: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57213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EF1C28-7DB0-4EEB-8F15-B9606BC9D4C0}"/>
              </a:ext>
            </a:extLst>
          </p:cNvPr>
          <p:cNvSpPr txBox="1"/>
          <p:nvPr/>
        </p:nvSpPr>
        <p:spPr>
          <a:xfrm>
            <a:off x="3047134" y="474345"/>
            <a:ext cx="6094268" cy="5909310"/>
          </a:xfrm>
          <a:prstGeom prst="rect">
            <a:avLst/>
          </a:prstGeom>
          <a:noFill/>
        </p:spPr>
        <p:txBody>
          <a:bodyPr wrap="square">
            <a:spAutoFit/>
          </a:bodyPr>
          <a:lstStyle/>
          <a:p>
            <a:pPr algn="l"/>
            <a:r>
              <a:rPr lang="en-US" b="0" i="0" dirty="0">
                <a:solidFill>
                  <a:srgbClr val="374151"/>
                </a:solidFill>
                <a:effectLst/>
                <a:latin typeface="Söhne"/>
              </a:rPr>
              <a:t>In the context of ensemble methods, weak learners are individual models that are combined to create a stronger predictive model. The characteristics of weak learners are:</a:t>
            </a:r>
          </a:p>
          <a:p>
            <a:pPr algn="l"/>
            <a:r>
              <a:rPr lang="en-US" b="0" i="0" dirty="0">
                <a:solidFill>
                  <a:srgbClr val="374151"/>
                </a:solidFill>
                <a:effectLst/>
                <a:latin typeface="Söhne"/>
              </a:rPr>
              <a:t>A. </a:t>
            </a:r>
            <a:r>
              <a:rPr lang="en-US" b="1" i="0" dirty="0">
                <a:solidFill>
                  <a:srgbClr val="374151"/>
                </a:solidFill>
                <a:effectLst/>
                <a:latin typeface="Söhne"/>
              </a:rPr>
              <a:t>Don’t usually overfit</a:t>
            </a:r>
            <a:r>
              <a:rPr lang="en-US" b="0" i="0" dirty="0">
                <a:solidFill>
                  <a:srgbClr val="374151"/>
                </a:solidFill>
                <a:effectLst/>
                <a:latin typeface="Söhne"/>
              </a:rPr>
              <a:t> - Weak learners are models that have a limited capacity to fit the data. They are designed to ensure that they do not capture the noise in the training data, which means they are less prone to overfitting. So, this statement is generally true.</a:t>
            </a:r>
          </a:p>
          <a:p>
            <a:pPr algn="l"/>
            <a:r>
              <a:rPr lang="en-US" b="0" i="0" dirty="0">
                <a:solidFill>
                  <a:srgbClr val="374151"/>
                </a:solidFill>
                <a:effectLst/>
                <a:latin typeface="Söhne"/>
              </a:rPr>
              <a:t>B. </a:t>
            </a:r>
            <a:r>
              <a:rPr lang="en-US" b="1" i="0" dirty="0">
                <a:solidFill>
                  <a:srgbClr val="374151"/>
                </a:solidFill>
                <a:effectLst/>
                <a:latin typeface="Söhne"/>
              </a:rPr>
              <a:t>Have high bias, cannot solve complex problems</a:t>
            </a:r>
            <a:r>
              <a:rPr lang="en-US" b="0" i="0" dirty="0">
                <a:solidFill>
                  <a:srgbClr val="374151"/>
                </a:solidFill>
                <a:effectLst/>
                <a:latin typeface="Söhne"/>
              </a:rPr>
              <a:t> - Weak learners typically have a high bias because they are not complex models and make more simplifying assumptions about the data. Their simplicity means they cannot capture complex patterns and hence cannot solve complex problems on their own. This statement is also true.</a:t>
            </a:r>
          </a:p>
          <a:p>
            <a:pPr algn="l"/>
            <a:r>
              <a:rPr lang="en-US" b="0" i="0" dirty="0">
                <a:solidFill>
                  <a:srgbClr val="374151"/>
                </a:solidFill>
                <a:effectLst/>
                <a:latin typeface="Söhne"/>
              </a:rPr>
              <a:t>Given these characteristics, the correct statement is that both A and B are TRUE for weak learners in the context of ensemble methods. They are generally simple models that do not overfit and have a high bias, which makes them unable to solve complex problems individually. However, when combined, they can overcome these limitations and form a strong ensemble model.</a:t>
            </a:r>
          </a:p>
        </p:txBody>
      </p:sp>
    </p:spTree>
    <p:extLst>
      <p:ext uri="{BB962C8B-B14F-4D97-AF65-F5344CB8AC3E}">
        <p14:creationId xmlns:p14="http://schemas.microsoft.com/office/powerpoint/2010/main" val="2225122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Adding a non-important feature to a linear regression model may result in: </a:t>
            </a:r>
            <a:r>
              <a:rPr lang="en-US" b="1" i="0" dirty="0" err="1">
                <a:effectLst/>
                <a:latin typeface="-apple-system"/>
              </a:rPr>
              <a:t>A.Increase</a:t>
            </a:r>
            <a:r>
              <a:rPr lang="en-US" b="1" i="0" dirty="0">
                <a:effectLst/>
                <a:latin typeface="-apple-system"/>
              </a:rPr>
              <a:t> in R-square </a:t>
            </a:r>
            <a:r>
              <a:rPr lang="en-US" b="1" i="0" dirty="0" err="1">
                <a:effectLst/>
                <a:latin typeface="-apple-system"/>
              </a:rPr>
              <a:t>B.Decrease</a:t>
            </a:r>
            <a:r>
              <a:rPr lang="en-US" b="1" i="0" dirty="0">
                <a:effectLst/>
                <a:latin typeface="-apple-system"/>
              </a:rPr>
              <a:t> in R-square</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Either A or B are TRUE</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918602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7F6DAB-6E34-4223-8B58-A5CD463DBB80}"/>
              </a:ext>
            </a:extLst>
          </p:cNvPr>
          <p:cNvSpPr txBox="1"/>
          <p:nvPr/>
        </p:nvSpPr>
        <p:spPr>
          <a:xfrm>
            <a:off x="581891" y="1392439"/>
            <a:ext cx="9975273" cy="4247317"/>
          </a:xfrm>
          <a:prstGeom prst="rect">
            <a:avLst/>
          </a:prstGeom>
          <a:noFill/>
        </p:spPr>
        <p:txBody>
          <a:bodyPr wrap="square">
            <a:spAutoFit/>
          </a:bodyPr>
          <a:lstStyle/>
          <a:p>
            <a:pPr algn="l"/>
            <a:r>
              <a:rPr lang="en-US" b="0" i="0" dirty="0">
                <a:solidFill>
                  <a:srgbClr val="374151"/>
                </a:solidFill>
                <a:effectLst/>
                <a:latin typeface="Söhne"/>
              </a:rPr>
              <a:t>The problem of mode collapse in Generative Adversarial Networks (GANs) is when the generator starts producing a limited set of outputs, instead of a diverse range that represents the target distribution. Here are the techniques mentioned and their relevance to addressing mode collapse:</a:t>
            </a:r>
          </a:p>
          <a:p>
            <a:pPr algn="l"/>
            <a:r>
              <a:rPr lang="en-US" b="0" i="0" dirty="0">
                <a:solidFill>
                  <a:srgbClr val="374151"/>
                </a:solidFill>
                <a:effectLst/>
                <a:latin typeface="Söhne"/>
              </a:rPr>
              <a:t>A. </a:t>
            </a:r>
            <a:r>
              <a:rPr lang="en-US" b="1" i="0" dirty="0">
                <a:solidFill>
                  <a:srgbClr val="374151"/>
                </a:solidFill>
                <a:effectLst/>
                <a:latin typeface="Söhne"/>
              </a:rPr>
              <a:t>Batch normalization</a:t>
            </a:r>
            <a:r>
              <a:rPr lang="en-US" b="0" i="0" dirty="0">
                <a:solidFill>
                  <a:srgbClr val="374151"/>
                </a:solidFill>
                <a:effectLst/>
                <a:latin typeface="Söhne"/>
              </a:rPr>
              <a:t>: This can help in stabilizing the learning process by normalizing the output of each layer to have a mean of zero and a variance of one. This encourages the model to explore and learn a more diverse set of functions and can potentially help mitigate mode collapse.</a:t>
            </a:r>
          </a:p>
          <a:p>
            <a:pPr algn="l"/>
            <a:r>
              <a:rPr lang="en-US" b="0" i="0" dirty="0">
                <a:solidFill>
                  <a:srgbClr val="374151"/>
                </a:solidFill>
                <a:effectLst/>
                <a:latin typeface="Söhne"/>
              </a:rPr>
              <a:t>B. </a:t>
            </a:r>
            <a:r>
              <a:rPr lang="en-US" b="1" i="0" dirty="0">
                <a:solidFill>
                  <a:srgbClr val="374151"/>
                </a:solidFill>
                <a:effectLst/>
                <a:latin typeface="Söhne"/>
              </a:rPr>
              <a:t>Gradient Penalty</a:t>
            </a:r>
            <a:r>
              <a:rPr lang="en-US" b="0" i="0" dirty="0">
                <a:solidFill>
                  <a:srgbClr val="374151"/>
                </a:solidFill>
                <a:effectLst/>
                <a:latin typeface="Söhne"/>
              </a:rPr>
              <a:t>: This is a technique used to improve the training of GANs by enforcing a Lipschitz constraint on the discriminator, which can encourage the generator to produce more diverse samples. It's particularly used in the Wasserstein GAN with Gradient Penalty (WGAN-GP) to counteract mode collapse.</a:t>
            </a:r>
          </a:p>
          <a:p>
            <a:pPr algn="l"/>
            <a:r>
              <a:rPr lang="en-US" b="0" i="0" dirty="0">
                <a:solidFill>
                  <a:srgbClr val="374151"/>
                </a:solidFill>
                <a:effectLst/>
                <a:latin typeface="Söhne"/>
              </a:rPr>
              <a:t>C. </a:t>
            </a:r>
            <a:r>
              <a:rPr lang="en-US" b="1" i="0" dirty="0">
                <a:solidFill>
                  <a:srgbClr val="374151"/>
                </a:solidFill>
                <a:effectLst/>
                <a:latin typeface="Söhne"/>
              </a:rPr>
              <a:t>Dropout</a:t>
            </a:r>
            <a:r>
              <a:rPr lang="en-US" b="0" i="0" dirty="0">
                <a:solidFill>
                  <a:srgbClr val="374151"/>
                </a:solidFill>
                <a:effectLst/>
                <a:latin typeface="Söhne"/>
              </a:rPr>
              <a:t>: Applying dropout in GANs can introduce noise into the discriminator, which can prevent it from becoming too confident about its predictions. This can also help the generator to explore more diverse parts of the input space, potentially reducing mode collapse.</a:t>
            </a:r>
          </a:p>
          <a:p>
            <a:pPr algn="l"/>
            <a:r>
              <a:rPr lang="en-US" b="0" i="0" dirty="0">
                <a:solidFill>
                  <a:srgbClr val="374151"/>
                </a:solidFill>
                <a:effectLst/>
                <a:latin typeface="Söhne"/>
              </a:rPr>
              <a:t>D. </a:t>
            </a:r>
            <a:r>
              <a:rPr lang="en-US" b="1" i="0" dirty="0">
                <a:solidFill>
                  <a:srgbClr val="374151"/>
                </a:solidFill>
                <a:effectLst/>
                <a:latin typeface="Söhne"/>
              </a:rPr>
              <a:t>All of the above</a:t>
            </a:r>
            <a:r>
              <a:rPr lang="en-US" b="0" i="0" dirty="0">
                <a:solidFill>
                  <a:srgbClr val="374151"/>
                </a:solidFill>
                <a:effectLst/>
                <a:latin typeface="Söhne"/>
              </a:rPr>
              <a:t>: Since all these techniques can be used to address mode collapse in GANs to some extent, this is the correct answer. They can be used individually or in combination to encourage diversity in the generator's output and to stabilize GAN training.</a:t>
            </a:r>
          </a:p>
        </p:txBody>
      </p:sp>
    </p:spTree>
    <p:extLst>
      <p:ext uri="{BB962C8B-B14F-4D97-AF65-F5344CB8AC3E}">
        <p14:creationId xmlns:p14="http://schemas.microsoft.com/office/powerpoint/2010/main" val="2859766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3A5FEE-C509-41AE-BB2B-BADD44CED734}"/>
              </a:ext>
            </a:extLst>
          </p:cNvPr>
          <p:cNvSpPr txBox="1"/>
          <p:nvPr/>
        </p:nvSpPr>
        <p:spPr>
          <a:xfrm>
            <a:off x="457199" y="612845"/>
            <a:ext cx="11326091" cy="3139321"/>
          </a:xfrm>
          <a:prstGeom prst="rect">
            <a:avLst/>
          </a:prstGeom>
          <a:noFill/>
        </p:spPr>
        <p:txBody>
          <a:bodyPr wrap="square">
            <a:spAutoFit/>
          </a:bodyPr>
          <a:lstStyle/>
          <a:p>
            <a:pPr algn="l"/>
            <a:r>
              <a:rPr lang="en-US" b="0" i="0" dirty="0">
                <a:solidFill>
                  <a:srgbClr val="374151"/>
                </a:solidFill>
                <a:effectLst/>
                <a:latin typeface="Söhne"/>
              </a:rPr>
              <a:t>Adding a non-important feature to a linear regression model typically results in:</a:t>
            </a:r>
          </a:p>
          <a:p>
            <a:pPr algn="l"/>
            <a:r>
              <a:rPr lang="en-US" b="0" i="0" dirty="0">
                <a:solidFill>
                  <a:srgbClr val="374151"/>
                </a:solidFill>
                <a:effectLst/>
                <a:latin typeface="Söhne"/>
              </a:rPr>
              <a:t>A. </a:t>
            </a:r>
            <a:r>
              <a:rPr lang="en-US" b="1" i="0" dirty="0">
                <a:solidFill>
                  <a:srgbClr val="374151"/>
                </a:solidFill>
                <a:effectLst/>
                <a:latin typeface="Söhne"/>
              </a:rPr>
              <a:t>Increase in R-square</a:t>
            </a:r>
            <a:r>
              <a:rPr lang="en-US" b="0" i="0" dirty="0">
                <a:solidFill>
                  <a:srgbClr val="374151"/>
                </a:solidFill>
                <a:effectLst/>
                <a:latin typeface="Söhne"/>
              </a:rPr>
              <a:t> - The R-squared value represents the proportion of the variance for the dependent variable that's explained by the independent variables in the model. Adding another variable to the model will always increase the R-squared value or keep it the same because the model can explain more variance, even if it is just by chance or through overfitting.</a:t>
            </a:r>
          </a:p>
          <a:p>
            <a:pPr algn="l"/>
            <a:r>
              <a:rPr lang="en-US" b="0" i="0" dirty="0">
                <a:solidFill>
                  <a:srgbClr val="374151"/>
                </a:solidFill>
                <a:effectLst/>
                <a:latin typeface="Söhne"/>
              </a:rPr>
              <a:t>B. </a:t>
            </a:r>
            <a:r>
              <a:rPr lang="en-US" b="1" i="0" dirty="0">
                <a:solidFill>
                  <a:srgbClr val="374151"/>
                </a:solidFill>
                <a:effectLst/>
                <a:latin typeface="Söhne"/>
              </a:rPr>
              <a:t>Decrease in R-square</a:t>
            </a:r>
            <a:r>
              <a:rPr lang="en-US" b="0" i="0" dirty="0">
                <a:solidFill>
                  <a:srgbClr val="374151"/>
                </a:solidFill>
                <a:effectLst/>
                <a:latin typeface="Söhne"/>
              </a:rPr>
              <a:t> - This statement is not true for R-squared; it does not decrease when a new variable is added. However, adjusted R-squared, which is a modified version of R-squared that takes into account the number of predictors in the model, can decrease if the added variable does not contribute enough to the model to offset the penalty for adding an additional predictor.</a:t>
            </a:r>
          </a:p>
          <a:p>
            <a:pPr algn="l"/>
            <a:r>
              <a:rPr lang="en-US" b="0" i="0" dirty="0">
                <a:solidFill>
                  <a:srgbClr val="374151"/>
                </a:solidFill>
                <a:effectLst/>
                <a:latin typeface="Söhne"/>
              </a:rPr>
              <a:t>Hence, the most accurate response from the given options is that only A is TRUE. Adding a non-important feature to a linear regression model will not decrease the R-squared; it can either increase it or leave it unchanged.</a:t>
            </a:r>
          </a:p>
        </p:txBody>
      </p:sp>
    </p:spTree>
    <p:extLst>
      <p:ext uri="{BB962C8B-B14F-4D97-AF65-F5344CB8AC3E}">
        <p14:creationId xmlns:p14="http://schemas.microsoft.com/office/powerpoint/2010/main" val="1583554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GPT is which type of model? A. Autoregressive Language Model B. Autoencoding Language Model</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above </a:t>
            </a:r>
            <a:endParaRPr lang="en-US" b="0" i="0" dirty="0">
              <a:effectLst/>
              <a:latin typeface="-apple-system"/>
            </a:endParaRPr>
          </a:p>
        </p:txBody>
      </p:sp>
    </p:spTree>
    <p:extLst>
      <p:ext uri="{BB962C8B-B14F-4D97-AF65-F5344CB8AC3E}">
        <p14:creationId xmlns:p14="http://schemas.microsoft.com/office/powerpoint/2010/main" val="2842792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31BC4E-9FAC-4E44-8096-6DB611DCEF7D}"/>
              </a:ext>
            </a:extLst>
          </p:cNvPr>
          <p:cNvSpPr>
            <a:spLocks noChangeArrowheads="1"/>
          </p:cNvSpPr>
          <p:nvPr/>
        </p:nvSpPr>
        <p:spPr bwMode="auto">
          <a:xfrm>
            <a:off x="723900" y="1859340"/>
            <a:ext cx="107442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GPT (Generative Pretrained Transformer) is an example of an A.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Autoregressive models predict future values in a sequence based on past values. In the context of language models like GPT, this means predicting the next word in a sentence given all the previous words. GPT models generate text by processing all the previous tokens (words) and predicting the next token in the sequence, thus generating text one token at a time. This is characteristic of autoregressive behavior.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On the other hand, autoencoding models, like BERT (Bidirectional Encoder Representations from Transformers), work differently. They are trained to predict missing words or tokens within a given sequence, learning to understand the context in both directions (before and after a given token in a sentence).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Therefore, the correct answer is "Only A" - GPT is an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6024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distinguishes Variational Autoencoders from other Autoencoders? A.VAEs are generative models B.VAEs learn distribution of training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4132479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4BBD36-9741-4F08-8DC4-6E2CD64CF5DB}"/>
              </a:ext>
            </a:extLst>
          </p:cNvPr>
          <p:cNvSpPr txBox="1"/>
          <p:nvPr/>
        </p:nvSpPr>
        <p:spPr>
          <a:xfrm>
            <a:off x="768927" y="1582341"/>
            <a:ext cx="10931237" cy="3693319"/>
          </a:xfrm>
          <a:prstGeom prst="rect">
            <a:avLst/>
          </a:prstGeom>
          <a:noFill/>
        </p:spPr>
        <p:txBody>
          <a:bodyPr wrap="square">
            <a:spAutoFit/>
          </a:bodyPr>
          <a:lstStyle/>
          <a:p>
            <a:pPr algn="l"/>
            <a:r>
              <a:rPr lang="en-US" b="0" i="0" dirty="0">
                <a:effectLst/>
                <a:latin typeface="Söhne"/>
              </a:rPr>
              <a:t>Variational Autoencoders (VAEs) do have distinct characteristics that differentiate them from other types of autoencoders:</a:t>
            </a:r>
          </a:p>
          <a:p>
            <a:pPr algn="l"/>
            <a:r>
              <a:rPr lang="en-US" b="0" i="0" dirty="0">
                <a:effectLst/>
                <a:latin typeface="Söhne"/>
              </a:rPr>
              <a:t>A. VAEs are generative models: This is true. Variational Autoencoders are a type of generative model. Unlike standard autoencoders, which focus on encoding and then decoding input data, VAEs are designed to </a:t>
            </a:r>
            <a:r>
              <a:rPr lang="en-US" b="0" i="0" dirty="0">
                <a:solidFill>
                  <a:srgbClr val="FF0000"/>
                </a:solidFill>
                <a:effectLst/>
                <a:latin typeface="Söhne"/>
              </a:rPr>
              <a:t>generate new data that's similar to the training data</a:t>
            </a:r>
            <a:r>
              <a:rPr lang="en-US" b="0" i="0" dirty="0">
                <a:effectLst/>
                <a:latin typeface="Söhne"/>
              </a:rPr>
              <a:t>. They do this by learning the distribution of the training data and then sampling from this distribution to generate new data points.</a:t>
            </a:r>
          </a:p>
          <a:p>
            <a:pPr algn="l"/>
            <a:r>
              <a:rPr lang="en-US" b="0" i="0" dirty="0">
                <a:effectLst/>
                <a:latin typeface="Söhne"/>
              </a:rPr>
              <a:t>B. VAEs learn the distribution of training data: This is also true. A key feature of VAEs is their ability to </a:t>
            </a:r>
            <a:r>
              <a:rPr lang="en-US" b="0" i="0" dirty="0">
                <a:solidFill>
                  <a:srgbClr val="FF0000"/>
                </a:solidFill>
                <a:effectLst/>
                <a:latin typeface="Söhne"/>
              </a:rPr>
              <a:t>learn the underlying probability distribution </a:t>
            </a:r>
            <a:r>
              <a:rPr lang="en-US" b="0" i="0" dirty="0">
                <a:effectLst/>
                <a:latin typeface="Söhne"/>
              </a:rPr>
              <a:t>of the input data. They achieve this by </a:t>
            </a:r>
            <a:r>
              <a:rPr lang="en-US" b="0" i="0" dirty="0">
                <a:solidFill>
                  <a:srgbClr val="FF0000"/>
                </a:solidFill>
                <a:effectLst/>
                <a:latin typeface="Söhne"/>
              </a:rPr>
              <a:t>introducing a stochastic encoding process, </a:t>
            </a:r>
            <a:r>
              <a:rPr lang="en-US" b="0" i="0" dirty="0">
                <a:effectLst/>
                <a:latin typeface="Söhne"/>
              </a:rPr>
              <a:t>where they don't just learn a single point in the latent space for each input (as in a standard autoencoder) but rather a distribution over the latent space. This allows them to generate new samples from the learned distribution, contributing to their capabilities as generative models.</a:t>
            </a:r>
          </a:p>
          <a:p>
            <a:pPr algn="l"/>
            <a:r>
              <a:rPr lang="en-US" b="0" i="0" dirty="0">
                <a:effectLst/>
                <a:latin typeface="Söhne"/>
              </a:rPr>
              <a:t>Given these points, the correct choice is "Both A and B." VAEs are distinguished from other autoencoders by being generative models that learn the distribution of the training data, allowing them to generate new, similar data.</a:t>
            </a:r>
          </a:p>
        </p:txBody>
      </p:sp>
    </p:spTree>
    <p:extLst>
      <p:ext uri="{BB962C8B-B14F-4D97-AF65-F5344CB8AC3E}">
        <p14:creationId xmlns:p14="http://schemas.microsoft.com/office/powerpoint/2010/main" val="2128488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given statement TRUE or FALSE, The bagging is suitable for high variance low bias models.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0" i="0" dirty="0">
              <a:effectLst/>
              <a:latin typeface="-apple-system"/>
            </a:endParaRPr>
          </a:p>
        </p:txBody>
      </p:sp>
    </p:spTree>
    <p:extLst>
      <p:ext uri="{BB962C8B-B14F-4D97-AF65-F5344CB8AC3E}">
        <p14:creationId xmlns:p14="http://schemas.microsoft.com/office/powerpoint/2010/main" val="2245827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E7FAE-A2D5-4EB4-8917-0CD828DB4ADD}"/>
              </a:ext>
            </a:extLst>
          </p:cNvPr>
          <p:cNvSpPr txBox="1"/>
          <p:nvPr/>
        </p:nvSpPr>
        <p:spPr>
          <a:xfrm>
            <a:off x="755073" y="1720840"/>
            <a:ext cx="10681854" cy="3416320"/>
          </a:xfrm>
          <a:prstGeom prst="rect">
            <a:avLst/>
          </a:prstGeom>
          <a:noFill/>
        </p:spPr>
        <p:txBody>
          <a:bodyPr wrap="square">
            <a:spAutoFit/>
          </a:bodyPr>
          <a:lstStyle/>
          <a:p>
            <a:pPr algn="l"/>
            <a:r>
              <a:rPr lang="en-US" b="0" i="0" dirty="0">
                <a:effectLst/>
                <a:latin typeface="Söhne"/>
              </a:rPr>
              <a:t>The statement that "bagging is suitable for high variance low bias models" is TRUE.</a:t>
            </a:r>
          </a:p>
          <a:p>
            <a:pPr algn="l"/>
            <a:r>
              <a:rPr lang="en-US" b="0" i="0" dirty="0">
                <a:effectLst/>
                <a:latin typeface="Söhne"/>
              </a:rPr>
              <a:t>Bagging, which stands for Bootstrap Aggregating, is a technique used in machine learning to improve the stability and accuracy of models, particularly those that are prone to high variance. It works by creating multiple versions of a predictor model (like decision trees) and training each one on a slightly different set of data. These models are then combined by averaging their predictions (for regression tasks) or by a majority vote (for classification tasks).</a:t>
            </a:r>
          </a:p>
          <a:p>
            <a:pPr algn="l"/>
            <a:r>
              <a:rPr lang="en-US" b="0" i="0" dirty="0">
                <a:effectLst/>
                <a:latin typeface="Söhne"/>
              </a:rPr>
              <a:t>High variance low bias models, like decision trees, tend to overfit the training data, meaning they capture the noise along with the signal. This leads to great performance on the training data but poor generalization to new, unseen data. Bagging helps to reduce this variance without substantially increasing bias, making it particularly suitable for these kinds of models.</a:t>
            </a:r>
          </a:p>
          <a:p>
            <a:pPr algn="l"/>
            <a:r>
              <a:rPr lang="en-US" b="0" i="0" dirty="0">
                <a:effectLst/>
                <a:latin typeface="Söhne"/>
              </a:rPr>
              <a:t>So, in the context of high variance low bias models, bagging can be very effective in improving model performance, particularly in terms of generalization. Therefore, the answer is A. TRUE.</a:t>
            </a:r>
          </a:p>
        </p:txBody>
      </p:sp>
    </p:spTree>
    <p:extLst>
      <p:ext uri="{BB962C8B-B14F-4D97-AF65-F5344CB8AC3E}">
        <p14:creationId xmlns:p14="http://schemas.microsoft.com/office/powerpoint/2010/main" val="2899390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parts of self-attention operation are calculated by passing inputs through an MLP? </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D</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A, B and C</a:t>
            </a:r>
          </a:p>
        </p:txBody>
      </p:sp>
    </p:spTree>
    <p:extLst>
      <p:ext uri="{BB962C8B-B14F-4D97-AF65-F5344CB8AC3E}">
        <p14:creationId xmlns:p14="http://schemas.microsoft.com/office/powerpoint/2010/main" val="2933913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3970318"/>
          </a:xfrm>
          <a:prstGeom prst="rect">
            <a:avLst/>
          </a:prstGeom>
          <a:noFill/>
        </p:spPr>
        <p:txBody>
          <a:bodyPr wrap="square">
            <a:spAutoFit/>
          </a:bodyPr>
          <a:lstStyle/>
          <a:p>
            <a:pPr algn="l"/>
            <a:r>
              <a:rPr lang="en-US" b="0" i="0" dirty="0">
                <a:solidFill>
                  <a:srgbClr val="374151"/>
                </a:solidFill>
                <a:effectLst/>
                <a:latin typeface="Söhne"/>
              </a:rPr>
              <a:t>In the self-attention operation of transformer models, inputs are passed through separate linear layers (not multi-layer </a:t>
            </a:r>
            <a:r>
              <a:rPr lang="en-US" b="0" i="0" dirty="0" err="1">
                <a:solidFill>
                  <a:srgbClr val="374151"/>
                </a:solidFill>
                <a:effectLst/>
                <a:latin typeface="Söhne"/>
              </a:rPr>
              <a:t>perceptrons</a:t>
            </a:r>
            <a:r>
              <a:rPr lang="en-US" b="0" i="0" dirty="0">
                <a:solidFill>
                  <a:srgbClr val="374151"/>
                </a:solidFill>
                <a:effectLst/>
                <a:latin typeface="Söhne"/>
              </a:rPr>
              <a:t>, MLPs) to produce values (V), keys (K), and queries (Q). Each of these components is generated by multiplying the input by a weight matrix specific to each component. Word embeddings (D) are typically the input to the self-attention mechanism but are not produced by it; instead, they are usually created earlier in the model's architecture, often by another linear transformation of the tokenized input.</a:t>
            </a:r>
          </a:p>
          <a:p>
            <a:pPr algn="l"/>
            <a:r>
              <a:rPr lang="en-US" b="0" i="0" dirty="0">
                <a:solidFill>
                  <a:srgbClr val="374151"/>
                </a:solidFill>
                <a:effectLst/>
                <a:latin typeface="Söhne"/>
              </a:rPr>
              <a:t>Therefore, the correct answer is that queries (C), keys (B), and values (A) are calculated by passing inputs through linear transformations (which could be considered a single-layer MLP if one is being broad in definition). Word embeddings (D) are inputs to this process and not outputs.</a:t>
            </a:r>
          </a:p>
          <a:p>
            <a:pPr algn="l"/>
            <a:r>
              <a:rPr lang="en-US" b="0" i="0" dirty="0">
                <a:solidFill>
                  <a:srgbClr val="374151"/>
                </a:solidFill>
                <a:effectLst/>
                <a:latin typeface="Söhne"/>
              </a:rPr>
              <a:t>If we consider the linear layers as simple MLPs (with a single layer), then A, B, and C would be the components calculated by passing inputs through these transformations. If we stick to the standard nomenclature where an MLP typically refers to a neural network with multiple layers, none of these would be strictly correct, as the self-attention components are generated through single-layer transformations. However, for the purpose of this question and the common understanding within the context of transformer models, A, B, and C would be the parts involved in self-attention.</a:t>
            </a:r>
          </a:p>
          <a:p>
            <a:endParaRPr lang="en-US" dirty="0"/>
          </a:p>
        </p:txBody>
      </p:sp>
    </p:spTree>
    <p:extLst>
      <p:ext uri="{BB962C8B-B14F-4D97-AF65-F5344CB8AC3E}">
        <p14:creationId xmlns:p14="http://schemas.microsoft.com/office/powerpoint/2010/main" val="3518627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2962160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following statement TRUE ? Logloss evaluation metric can have negative values.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TRUE</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FALSE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Cannot say!!</a:t>
            </a:r>
            <a:endParaRPr lang="en-US" b="1" i="0" dirty="0">
              <a:effectLst/>
              <a:latin typeface="-apple-system"/>
            </a:endParaRPr>
          </a:p>
        </p:txBody>
      </p:sp>
    </p:spTree>
    <p:extLst>
      <p:ext uri="{BB962C8B-B14F-4D97-AF65-F5344CB8AC3E}">
        <p14:creationId xmlns:p14="http://schemas.microsoft.com/office/powerpoint/2010/main" val="4002872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39942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techniques for keyword normalization?</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Lemmatization</a:t>
            </a:r>
            <a:endParaRPr lang="en-US" b="1" i="0" dirty="0">
              <a:effectLst/>
              <a:latin typeface="-apple-system"/>
            </a:endParaRP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CF6634-08D6-4405-A291-7970765670FB}"/>
              </a:ext>
            </a:extLst>
          </p:cNvPr>
          <p:cNvSpPr txBox="1"/>
          <p:nvPr/>
        </p:nvSpPr>
        <p:spPr>
          <a:xfrm>
            <a:off x="520831" y="1710121"/>
            <a:ext cx="11215540" cy="4247317"/>
          </a:xfrm>
          <a:prstGeom prst="rect">
            <a:avLst/>
          </a:prstGeom>
          <a:noFill/>
        </p:spPr>
        <p:txBody>
          <a:bodyPr wrap="square">
            <a:spAutoFit/>
          </a:bodyPr>
          <a:lstStyle/>
          <a:p>
            <a:r>
              <a:rPr lang="en-US" b="0" i="0" dirty="0">
                <a:solidFill>
                  <a:srgbClr val="374151"/>
                </a:solidFill>
                <a:effectLst/>
                <a:latin typeface="Söhne"/>
              </a:rPr>
              <a:t>C. Both A and B</a:t>
            </a:r>
          </a:p>
          <a:p>
            <a:endParaRPr lang="en-US" dirty="0">
              <a:solidFill>
                <a:srgbClr val="374151"/>
              </a:solidFill>
              <a:latin typeface="Söhne"/>
            </a:endParaRPr>
          </a:p>
          <a:p>
            <a:pPr algn="l"/>
            <a:r>
              <a:rPr lang="en-US" b="0" i="0" dirty="0">
                <a:solidFill>
                  <a:srgbClr val="374151"/>
                </a:solidFill>
                <a:effectLst/>
                <a:latin typeface="Söhne"/>
              </a:rPr>
              <a:t>Both Lemmatization and Stemming are techniques for keyword normalization in natural language processing (NLP):</a:t>
            </a:r>
          </a:p>
          <a:p>
            <a:pPr algn="l"/>
            <a:r>
              <a:rPr lang="en-US" b="0" i="0" dirty="0">
                <a:solidFill>
                  <a:srgbClr val="374151"/>
                </a:solidFill>
                <a:effectLst/>
                <a:latin typeface="Söhne"/>
              </a:rPr>
              <a:t>A. </a:t>
            </a:r>
            <a:r>
              <a:rPr lang="en-US" b="1" i="0" dirty="0">
                <a:solidFill>
                  <a:srgbClr val="374151"/>
                </a:solidFill>
                <a:effectLst/>
                <a:latin typeface="Söhne"/>
              </a:rPr>
              <a:t>Lemmatization:</a:t>
            </a:r>
            <a:r>
              <a:rPr lang="en-US" b="0" i="0" dirty="0">
                <a:solidFill>
                  <a:srgbClr val="374151"/>
                </a:solidFill>
                <a:effectLst/>
                <a:latin typeface="Söhne"/>
              </a:rPr>
              <a:t> Lemmatization is the process of reducing words to their base or dictionary form, known as the lemma. It involves removing inflections and variations to obtain the root word. For example, the lemma of "running" is "run," and the lemma of "better" is "good." Lemmatization aims to reduce words to their most basic and meaningful form.</a:t>
            </a:r>
          </a:p>
          <a:p>
            <a:pPr algn="l"/>
            <a:r>
              <a:rPr lang="en-US" b="0" i="0" dirty="0">
                <a:solidFill>
                  <a:srgbClr val="374151"/>
                </a:solidFill>
                <a:effectLst/>
                <a:latin typeface="Söhne"/>
              </a:rPr>
              <a:t>B. </a:t>
            </a:r>
            <a:r>
              <a:rPr lang="en-US" b="1" i="0" dirty="0">
                <a:solidFill>
                  <a:srgbClr val="374151"/>
                </a:solidFill>
                <a:effectLst/>
                <a:latin typeface="Söhne"/>
              </a:rPr>
              <a:t>Stemming:</a:t>
            </a:r>
            <a:r>
              <a:rPr lang="en-US" b="0" i="0" dirty="0">
                <a:solidFill>
                  <a:srgbClr val="374151"/>
                </a:solidFill>
                <a:effectLst/>
                <a:latin typeface="Söhne"/>
              </a:rPr>
              <a:t> Stemming is another technique used for keyword normalization. It involves removing suffixes or prefixes from words to obtain the root or stem. Unlike lemmatization, stemming may not always result in valid words or lemmas but is a simpler and more aggressive approach. For example, the stem of "running" is "run," and the stem of "better" is "better." Stemming is less concerned with obtaining valid dictionary words and more focused on reducing words to a common form.</a:t>
            </a:r>
          </a:p>
          <a:p>
            <a:pPr algn="l"/>
            <a:r>
              <a:rPr lang="en-US" b="0" i="0" dirty="0">
                <a:solidFill>
                  <a:srgbClr val="374151"/>
                </a:solidFill>
                <a:effectLst/>
                <a:latin typeface="Söhne"/>
              </a:rPr>
              <a:t>Both techniques aim to reduce variations in words so that similar words are treated the same way, which is particularly useful in text processing, information retrieval, and text analysis tasks.</a:t>
            </a:r>
          </a:p>
          <a:p>
            <a:endParaRPr lang="en-US" dirty="0"/>
          </a:p>
        </p:txBody>
      </p:sp>
    </p:spTree>
    <p:extLst>
      <p:ext uri="{BB962C8B-B14F-4D97-AF65-F5344CB8AC3E}">
        <p14:creationId xmlns:p14="http://schemas.microsoft.com/office/powerpoint/2010/main" val="672681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component of a GAN is responsible for generating synthetic samples?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Generator</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Discriminator</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Encoder</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Decoder</a:t>
            </a:r>
            <a:endParaRPr lang="en-US" b="1" i="0" dirty="0">
              <a:effectLst/>
              <a:latin typeface="-apple-system"/>
            </a:endParaRPr>
          </a:p>
        </p:txBody>
      </p:sp>
    </p:spTree>
    <p:extLst>
      <p:ext uri="{BB962C8B-B14F-4D97-AF65-F5344CB8AC3E}">
        <p14:creationId xmlns:p14="http://schemas.microsoft.com/office/powerpoint/2010/main" val="1371517164"/>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D251F1-624E-4AB0-BDC9-3E3FA7EB0FCB}"/>
              </a:ext>
            </a:extLst>
          </p:cNvPr>
          <p:cNvSpPr txBox="1"/>
          <p:nvPr/>
        </p:nvSpPr>
        <p:spPr>
          <a:xfrm>
            <a:off x="141401" y="216816"/>
            <a:ext cx="11783505"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Generator</a:t>
            </a:r>
          </a:p>
          <a:p>
            <a:pPr marL="342900" indent="-342900">
              <a:buAutoNum type="alphaUcPeriod"/>
            </a:pPr>
            <a:endParaRPr lang="en-US" dirty="0">
              <a:solidFill>
                <a:srgbClr val="374151"/>
              </a:solidFill>
              <a:latin typeface="Söhne"/>
            </a:endParaRPr>
          </a:p>
          <a:p>
            <a:r>
              <a:rPr lang="en-US" b="0" i="0" dirty="0">
                <a:solidFill>
                  <a:srgbClr val="374151"/>
                </a:solidFill>
                <a:effectLst/>
                <a:latin typeface="Söhne"/>
              </a:rPr>
              <a:t>In a Generative Adversarial Network (GAN), the component responsible for generating synthetic samples is the "Generator." The Generator's role is to produce data points that ideally resemble real data samples from the target distribution. It does so by mapping random noise or a latent representation into the data space, creating synthetic samples that should be indistinguishable from real samples according to the discriminator's evaluation.</a:t>
            </a:r>
          </a:p>
          <a:p>
            <a:pPr algn="l"/>
            <a:r>
              <a:rPr lang="en-US" b="0" i="0" dirty="0">
                <a:solidFill>
                  <a:srgbClr val="374151"/>
                </a:solidFill>
                <a:effectLst/>
                <a:latin typeface="Söhne"/>
              </a:rPr>
              <a:t>In a Generative Adversarial Network (GAN):</a:t>
            </a:r>
          </a:p>
          <a:p>
            <a:pPr algn="l">
              <a:buFont typeface="Arial" panose="020B0604020202020204" pitchFamily="34" charset="0"/>
              <a:buChar char="•"/>
            </a:pPr>
            <a:r>
              <a:rPr lang="en-US" b="1" i="0" dirty="0">
                <a:solidFill>
                  <a:srgbClr val="374151"/>
                </a:solidFill>
                <a:effectLst/>
                <a:latin typeface="Söhne"/>
              </a:rPr>
              <a:t>Generator (Option A):</a:t>
            </a:r>
            <a:r>
              <a:rPr lang="en-US" b="0" i="0" dirty="0">
                <a:solidFill>
                  <a:srgbClr val="374151"/>
                </a:solidFill>
                <a:effectLst/>
                <a:latin typeface="Söhne"/>
              </a:rPr>
              <a:t> As mentioned earlier, the Generator is responsible for generating synthetic samples. It takes random noise or a latent representation as input and produces synthetic data points that should resemble real data.</a:t>
            </a:r>
          </a:p>
          <a:p>
            <a:pPr algn="l">
              <a:buFont typeface="Arial" panose="020B0604020202020204" pitchFamily="34" charset="0"/>
              <a:buChar char="•"/>
            </a:pPr>
            <a:r>
              <a:rPr lang="en-US" b="1" i="0" dirty="0">
                <a:solidFill>
                  <a:srgbClr val="374151"/>
                </a:solidFill>
                <a:effectLst/>
                <a:latin typeface="Söhne"/>
              </a:rPr>
              <a:t>Discriminator (Option B):</a:t>
            </a:r>
            <a:r>
              <a:rPr lang="en-US" b="0" i="0" dirty="0">
                <a:solidFill>
                  <a:srgbClr val="374151"/>
                </a:solidFill>
                <a:effectLst/>
                <a:latin typeface="Söhne"/>
              </a:rPr>
              <a:t> The Discriminator is responsible for distinguishing between real data and synthetic data. It assesses the authenticity of the samples and tries to classify them correctly as either real or fake. It provides feedback to the Generator by indicating how well it is doing in generating realistic samples.</a:t>
            </a:r>
          </a:p>
          <a:p>
            <a:pPr algn="l">
              <a:buFont typeface="Arial" panose="020B0604020202020204" pitchFamily="34" charset="0"/>
              <a:buChar char="•"/>
            </a:pPr>
            <a:r>
              <a:rPr lang="en-US" b="1" i="0" dirty="0">
                <a:solidFill>
                  <a:srgbClr val="374151"/>
                </a:solidFill>
                <a:effectLst/>
                <a:latin typeface="Söhne"/>
              </a:rPr>
              <a:t>Encoder (Option C):</a:t>
            </a:r>
            <a:r>
              <a:rPr lang="en-US" b="0" i="0" dirty="0">
                <a:solidFill>
                  <a:srgbClr val="374151"/>
                </a:solidFill>
                <a:effectLst/>
                <a:latin typeface="Söhne"/>
              </a:rPr>
              <a:t> An Encoder is not typically a component of the traditional GAN architecture. However, it is commonly used in variations of GANs, such as Variational Autoencoders (VAEs). The Encoder maps data from the data space to a latent space, which is the opposite of what the Generator does. In VAEs, it helps in encoding and decoding data with certain constraints, leading to both generative and recognition capabilities.</a:t>
            </a:r>
          </a:p>
          <a:p>
            <a:pPr algn="l">
              <a:buFont typeface="Arial" panose="020B0604020202020204" pitchFamily="34" charset="0"/>
              <a:buChar char="•"/>
            </a:pPr>
            <a:r>
              <a:rPr lang="en-US" b="1" i="0" dirty="0">
                <a:solidFill>
                  <a:srgbClr val="374151"/>
                </a:solidFill>
                <a:effectLst/>
                <a:latin typeface="Söhne"/>
              </a:rPr>
              <a:t>Decoder (Option D):</a:t>
            </a:r>
            <a:r>
              <a:rPr lang="en-US" b="0" i="0" dirty="0">
                <a:solidFill>
                  <a:srgbClr val="374151"/>
                </a:solidFill>
                <a:effectLst/>
                <a:latin typeface="Söhne"/>
              </a:rPr>
              <a:t> A Decoder is also not a standard component of the traditional GAN architecture but is commonly used in autoencoders. The Decoder maps data from a latent space back to the data space, attempting to reconstruct the original data. In GANs, the Generator effectively plays a similar role as a Decoder by generating data from a latent space.</a:t>
            </a:r>
          </a:p>
          <a:p>
            <a:pPr algn="l"/>
            <a:r>
              <a:rPr lang="en-US" b="0" i="0" dirty="0">
                <a:solidFill>
                  <a:srgbClr val="374151"/>
                </a:solidFill>
                <a:effectLst/>
                <a:latin typeface="Söhne"/>
              </a:rPr>
              <a:t>So, in the context of traditional GANs, the Generator is responsible for generating synthetic samples, while the Discriminator plays a crucial role in evaluating the authenticity of these samples. Encoders and Decoders are more commonly associated with other types of neural network architectures, like autoencoders and Variational Autoencoders (VAEs).</a:t>
            </a:r>
          </a:p>
          <a:p>
            <a:endParaRPr lang="en-US" dirty="0"/>
          </a:p>
        </p:txBody>
      </p:sp>
    </p:spTree>
    <p:extLst>
      <p:ext uri="{BB962C8B-B14F-4D97-AF65-F5344CB8AC3E}">
        <p14:creationId xmlns:p14="http://schemas.microsoft.com/office/powerpoint/2010/main" val="766260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Mark the correct one for Elbow method?</a:t>
            </a:r>
            <a:br>
              <a:rPr lang="en-US" b="1" i="0">
                <a:effectLst/>
                <a:latin typeface="-apple-system"/>
              </a:rPr>
            </a:br>
            <a:r>
              <a:rPr lang="en-US" b="1" i="0">
                <a:effectLst/>
                <a:latin typeface="-apple-system"/>
              </a:rPr>
              <a:t>A.A way of assessing the fit of an ML algorithm</a:t>
            </a:r>
            <a:br>
              <a:rPr lang="en-US" b="1" i="0">
                <a:effectLst/>
                <a:latin typeface="-apple-system"/>
              </a:rPr>
            </a:br>
            <a:r>
              <a:rPr lang="en-US" b="1" i="0">
                <a:effectLst/>
                <a:latin typeface="-apple-system"/>
              </a:rPr>
              <a:t>B.Method to determine the optimal number of clusters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72060048"/>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B19936-1442-4ABC-994A-DCD231D02C29}"/>
              </a:ext>
            </a:extLst>
          </p:cNvPr>
          <p:cNvSpPr txBox="1"/>
          <p:nvPr/>
        </p:nvSpPr>
        <p:spPr>
          <a:xfrm>
            <a:off x="3047215" y="1584697"/>
            <a:ext cx="6094428" cy="3693319"/>
          </a:xfrm>
          <a:prstGeom prst="rect">
            <a:avLst/>
          </a:prstGeom>
          <a:noFill/>
        </p:spPr>
        <p:txBody>
          <a:bodyPr wrap="square">
            <a:spAutoFit/>
          </a:bodyPr>
          <a:lstStyle/>
          <a:p>
            <a:pPr algn="l"/>
            <a:r>
              <a:rPr lang="en-US" b="0" i="0" dirty="0">
                <a:solidFill>
                  <a:srgbClr val="374151"/>
                </a:solidFill>
                <a:effectLst/>
                <a:latin typeface="Söhne"/>
              </a:rPr>
              <a:t>B. Method to determine the optimal number of clusters</a:t>
            </a:r>
          </a:p>
          <a:p>
            <a:pPr algn="l"/>
            <a:r>
              <a:rPr lang="en-US" b="0" i="0" dirty="0">
                <a:solidFill>
                  <a:srgbClr val="374151"/>
                </a:solidFill>
                <a:effectLst/>
                <a:latin typeface="Söhne"/>
              </a:rPr>
              <a:t>The Elbow method is primarily used to determine the optimal number of clusters in a clustering algorithm, such as K-Means. It helps identify the point where increasing the number of clusters does not significantly improve the model's fit, as evidenced by a bend or "elbow" in the plot of the cost (inertia or sum of squared distances) versus the number of clusters.</a:t>
            </a:r>
          </a:p>
          <a:p>
            <a:pPr algn="l"/>
            <a:r>
              <a:rPr lang="en-US" b="0" i="0" dirty="0">
                <a:solidFill>
                  <a:srgbClr val="374151"/>
                </a:solidFill>
                <a:effectLst/>
                <a:latin typeface="Söhne"/>
              </a:rPr>
              <a:t>Option A, "A way of assessing the fit of an ML algorithm," is not an accurate description of the Elbow method. While it is used to assess the quality of clustering in the context of choosing the optimal number of clusters, its primary purpose is to help with cluster number selection rather than assessing the fit of ML algorithms in general.</a:t>
            </a:r>
          </a:p>
        </p:txBody>
      </p:sp>
    </p:spTree>
    <p:extLst>
      <p:ext uri="{BB962C8B-B14F-4D97-AF65-F5344CB8AC3E}">
        <p14:creationId xmlns:p14="http://schemas.microsoft.com/office/powerpoint/2010/main" val="21017470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3756711493"/>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999457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overfitting?</a:t>
            </a:r>
            <a:br>
              <a:rPr lang="en-US" b="1" i="0">
                <a:effectLst/>
                <a:latin typeface="-apple-system"/>
              </a:rPr>
            </a:br>
            <a:r>
              <a:rPr lang="en-US" b="1" i="0">
                <a:effectLst/>
                <a:latin typeface="-apple-system"/>
              </a:rPr>
              <a:t>A.Model with too many predictors</a:t>
            </a:r>
            <a:br>
              <a:rPr lang="en-US" b="1" i="0">
                <a:effectLst/>
                <a:latin typeface="-apple-system"/>
              </a:rPr>
            </a:br>
            <a:r>
              <a:rPr lang="en-US" b="1" i="0">
                <a:effectLst/>
                <a:latin typeface="-apple-system"/>
              </a:rPr>
              <a:t>B.Model which predicts fairly well on training data but worse on unseen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19715178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1832C2-0F50-467C-B078-CDCA92A78DC3}"/>
              </a:ext>
            </a:extLst>
          </p:cNvPr>
          <p:cNvPicPr>
            <a:picLocks noChangeAspect="1"/>
          </p:cNvPicPr>
          <p:nvPr/>
        </p:nvPicPr>
        <p:blipFill>
          <a:blip r:embed="rId2"/>
          <a:stretch>
            <a:fillRect/>
          </a:stretch>
        </p:blipFill>
        <p:spPr>
          <a:xfrm>
            <a:off x="2166937" y="1414462"/>
            <a:ext cx="7858125" cy="4029075"/>
          </a:xfrm>
          <a:prstGeom prst="rect">
            <a:avLst/>
          </a:prstGeom>
        </p:spPr>
      </p:pic>
    </p:spTree>
    <p:extLst>
      <p:ext uri="{BB962C8B-B14F-4D97-AF65-F5344CB8AC3E}">
        <p14:creationId xmlns:p14="http://schemas.microsoft.com/office/powerpoint/2010/main" val="30722243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C4D3C-FEC4-47AD-BE00-F3DFE46B99B9}"/>
              </a:ext>
            </a:extLst>
          </p:cNvPr>
          <p:cNvSpPr txBox="1"/>
          <p:nvPr/>
        </p:nvSpPr>
        <p:spPr>
          <a:xfrm>
            <a:off x="888476" y="639833"/>
            <a:ext cx="10895029" cy="3416320"/>
          </a:xfrm>
          <a:prstGeom prst="rect">
            <a:avLst/>
          </a:prstGeom>
          <a:noFill/>
        </p:spPr>
        <p:txBody>
          <a:bodyPr wrap="square">
            <a:spAutoFit/>
          </a:bodyPr>
          <a:lstStyle/>
          <a:p>
            <a:pPr algn="l"/>
            <a:r>
              <a:rPr lang="en-US" b="0" i="0" dirty="0">
                <a:solidFill>
                  <a:srgbClr val="374151"/>
                </a:solidFill>
                <a:effectLst/>
                <a:latin typeface="Söhne"/>
              </a:rPr>
              <a:t>B. Model which predicts fairly well on training data but worse on unseen data</a:t>
            </a:r>
          </a:p>
          <a:p>
            <a:pPr algn="l"/>
            <a:r>
              <a:rPr lang="en-US" b="0" i="0" dirty="0">
                <a:solidFill>
                  <a:srgbClr val="374151"/>
                </a:solidFill>
                <a:effectLst/>
                <a:latin typeface="Söhne"/>
              </a:rPr>
              <a:t>Overfitting is a phenomenon in machine learning where a model learns to perform very well on the training data but does poorly on unseen or new data. This typically occurs when a model is overly complex or has too many parameters (option A is related to this), leading it to fit noise in the training data rather than capturing the underlying patterns. As a result, it fails to generalize well to new, unseen data.</a:t>
            </a:r>
          </a:p>
          <a:p>
            <a:pPr algn="l"/>
            <a:endParaRPr lang="en-US" dirty="0">
              <a:solidFill>
                <a:srgbClr val="374151"/>
              </a:solidFill>
              <a:latin typeface="Söhne"/>
            </a:endParaRPr>
          </a:p>
          <a:p>
            <a:pPr algn="l"/>
            <a:r>
              <a:rPr lang="en-US" b="0" i="0" dirty="0">
                <a:solidFill>
                  <a:srgbClr val="374151"/>
                </a:solidFill>
                <a:effectLst/>
                <a:latin typeface="Söhne"/>
              </a:rPr>
              <a:t>Option A, "Model with too many predictors," is indeed related to overfitting. Overfitting often occurs when a model has too many predictors (features) relative to the amount of available training data. The model can end up fitting the noise or random fluctuations in the training data, resulting in poor generalization to new, unseen data.</a:t>
            </a:r>
          </a:p>
          <a:p>
            <a:pPr algn="l"/>
            <a:r>
              <a:rPr lang="en-US" b="0" i="0" dirty="0">
                <a:solidFill>
                  <a:srgbClr val="374151"/>
                </a:solidFill>
                <a:effectLst/>
                <a:latin typeface="Söhne"/>
              </a:rPr>
              <a:t>So, both options A and B are true for overfitting. Overfitting can happen when there are too many predictors (features), and it is characterized by a model that performs well on the training data but poorly on unseen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1858952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mode collapse in GANs?</a:t>
            </a:r>
            <a:br>
              <a:rPr lang="en-US" b="1" i="0">
                <a:effectLst/>
                <a:latin typeface="-apple-system"/>
              </a:rPr>
            </a:br>
            <a:r>
              <a:rPr lang="en-US" b="1" i="0">
                <a:effectLst/>
                <a:latin typeface="-apple-system"/>
              </a:rPr>
              <a:t>A.When generator produces limited variations of samples</a:t>
            </a:r>
            <a:br>
              <a:rPr lang="en-US" b="1" i="0">
                <a:effectLst/>
                <a:latin typeface="-apple-system"/>
              </a:rPr>
            </a:br>
            <a:r>
              <a:rPr lang="en-US" b="1" i="0">
                <a:effectLst/>
                <a:latin typeface="-apple-system"/>
              </a:rPr>
              <a:t>B.When discriminator fails to distinguish</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707797355"/>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6915F-2925-4CB4-919D-41E61A732F86}"/>
              </a:ext>
            </a:extLst>
          </p:cNvPr>
          <p:cNvSpPr txBox="1"/>
          <p:nvPr/>
        </p:nvSpPr>
        <p:spPr>
          <a:xfrm>
            <a:off x="603315" y="338202"/>
            <a:ext cx="10925666" cy="3693319"/>
          </a:xfrm>
          <a:prstGeom prst="rect">
            <a:avLst/>
          </a:prstGeom>
          <a:noFill/>
        </p:spPr>
        <p:txBody>
          <a:bodyPr wrap="square">
            <a:spAutoFit/>
          </a:bodyPr>
          <a:lstStyle/>
          <a:p>
            <a:pPr algn="l"/>
            <a:r>
              <a:rPr lang="en-US" b="0" i="0" dirty="0">
                <a:solidFill>
                  <a:srgbClr val="374151"/>
                </a:solidFill>
                <a:effectLst/>
                <a:latin typeface="Söhne"/>
              </a:rPr>
              <a:t>Both A and B.</a:t>
            </a:r>
          </a:p>
          <a:p>
            <a:pPr algn="l"/>
            <a:r>
              <a:rPr lang="en-US" b="0" i="0" dirty="0">
                <a:solidFill>
                  <a:srgbClr val="374151"/>
                </a:solidFill>
                <a:effectLst/>
                <a:latin typeface="Söhne"/>
              </a:rPr>
              <a:t>Mode collapse in GANs can manifest in two main ways:</a:t>
            </a:r>
          </a:p>
          <a:p>
            <a:pPr algn="l"/>
            <a:r>
              <a:rPr lang="en-US" b="0" i="0" dirty="0">
                <a:solidFill>
                  <a:srgbClr val="374151"/>
                </a:solidFill>
                <a:effectLst/>
                <a:latin typeface="Söhne"/>
              </a:rPr>
              <a:t>A. </a:t>
            </a:r>
            <a:r>
              <a:rPr lang="en-US" b="1" i="0" dirty="0">
                <a:solidFill>
                  <a:srgbClr val="374151"/>
                </a:solidFill>
                <a:effectLst/>
                <a:latin typeface="Söhne"/>
              </a:rPr>
              <a:t>When the generator produces limited variations of samples:</a:t>
            </a:r>
            <a:r>
              <a:rPr lang="en-US" b="0" i="0" dirty="0">
                <a:solidFill>
                  <a:srgbClr val="374151"/>
                </a:solidFill>
                <a:effectLst/>
                <a:latin typeface="Söhne"/>
              </a:rPr>
              <a:t> This occurs when the generator tends to generate a narrow set of similar samples and fails to explore the full diversity of the target data distribution. As a result, the generated samples lack variety, and many modes (distinct patterns or categories) in the data distribution are not adequately represented.</a:t>
            </a:r>
          </a:p>
          <a:p>
            <a:pPr algn="l"/>
            <a:r>
              <a:rPr lang="en-US" b="0" i="0" dirty="0">
                <a:solidFill>
                  <a:srgbClr val="374151"/>
                </a:solidFill>
                <a:effectLst/>
                <a:latin typeface="Söhne"/>
              </a:rPr>
              <a:t>B. </a:t>
            </a:r>
            <a:r>
              <a:rPr lang="en-US" b="1" i="0" dirty="0">
                <a:solidFill>
                  <a:srgbClr val="374151"/>
                </a:solidFill>
                <a:effectLst/>
                <a:latin typeface="Söhne"/>
              </a:rPr>
              <a:t>When the discriminator fails to distinguish:</a:t>
            </a:r>
            <a:r>
              <a:rPr lang="en-US" b="0" i="0" dirty="0">
                <a:solidFill>
                  <a:srgbClr val="374151"/>
                </a:solidFill>
                <a:effectLst/>
                <a:latin typeface="Söhne"/>
              </a:rPr>
              <a:t> Mode collapse can also happen when the discriminator, which is responsible for distinguishing between real and generated samples, becomes too effective at its job. When the discriminator becomes too strong, it can provide gradients that guide the generator to produce samples that closely mimic a specific mode in the data distribution, effectively ignoring other modes. This leads to a situation where the generator collapses to producing samples from a limited subset of modes.</a:t>
            </a:r>
          </a:p>
          <a:p>
            <a:pPr algn="l"/>
            <a:r>
              <a:rPr lang="en-US" b="0" i="0" dirty="0">
                <a:solidFill>
                  <a:srgbClr val="374151"/>
                </a:solidFill>
                <a:effectLst/>
                <a:latin typeface="Söhne"/>
              </a:rPr>
              <a:t>So, both A and B are true for mode collapse in GANs. It involves a combination of limitations in the diversity of generated samples and issues with the discriminator's ability to distinguish between real and generated data.</a:t>
            </a:r>
          </a:p>
        </p:txBody>
      </p:sp>
    </p:spTree>
    <p:extLst>
      <p:ext uri="{BB962C8B-B14F-4D97-AF65-F5344CB8AC3E}">
        <p14:creationId xmlns:p14="http://schemas.microsoft.com/office/powerpoint/2010/main" val="21844637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noise input in generator in a GAN?</a:t>
            </a:r>
            <a:br>
              <a:rPr lang="en-US" b="1" i="0">
                <a:effectLst/>
                <a:latin typeface="-apple-system"/>
              </a:rPr>
            </a:br>
            <a:r>
              <a:rPr lang="en-US" b="1" i="0">
                <a:effectLst/>
                <a:latin typeface="-apple-system"/>
              </a:rPr>
              <a:t>A.Randomize generation process &amp; add variation</a:t>
            </a:r>
            <a:br>
              <a:rPr lang="en-US" b="1" i="0">
                <a:effectLst/>
                <a:latin typeface="-apple-system"/>
              </a:rPr>
            </a:br>
            <a:r>
              <a:rPr lang="en-US" b="1" i="0">
                <a:effectLst/>
                <a:latin typeface="-apple-system"/>
              </a:rPr>
              <a:t>B.Control learning rate for training</a:t>
            </a:r>
            <a:endParaRPr lang="en-US" b="1" i="0" dirty="0">
              <a:effectLst/>
              <a:latin typeface="-apple-system"/>
            </a:endParaRP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4169240917"/>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B0055-0144-480A-A1AB-1882B9EDA504}"/>
              </a:ext>
            </a:extLst>
          </p:cNvPr>
          <p:cNvSpPr txBox="1"/>
          <p:nvPr/>
        </p:nvSpPr>
        <p:spPr>
          <a:xfrm>
            <a:off x="575035" y="1169199"/>
            <a:ext cx="11274458" cy="2585323"/>
          </a:xfrm>
          <a:prstGeom prst="rect">
            <a:avLst/>
          </a:prstGeom>
          <a:noFill/>
        </p:spPr>
        <p:txBody>
          <a:bodyPr wrap="square">
            <a:spAutoFit/>
          </a:bodyPr>
          <a:lstStyle/>
          <a:p>
            <a:pPr algn="l"/>
            <a:r>
              <a:rPr lang="en-US" b="0" i="0" dirty="0">
                <a:solidFill>
                  <a:srgbClr val="374151"/>
                </a:solidFill>
                <a:effectLst/>
                <a:latin typeface="Söhne"/>
              </a:rPr>
              <a:t>A. Randomize generation process &amp; add variation</a:t>
            </a:r>
          </a:p>
          <a:p>
            <a:pPr algn="l"/>
            <a:r>
              <a:rPr lang="en-US" b="0" i="0" dirty="0">
                <a:solidFill>
                  <a:srgbClr val="374151"/>
                </a:solidFill>
                <a:effectLst/>
                <a:latin typeface="Söhne"/>
              </a:rPr>
              <a:t>The purpose of adding noise input to the generator in a Generative Adversarial Network (GAN) is to randomize the generation process and introduce variation into the generated samples. This noise input makes the generated samples less deterministic and more diverse, which can lead to more realistic and varied output. It prevents the generator from producing identical samples every time and adds an element of randomness to the generation process, making the generated data more natural and less predictable.</a:t>
            </a:r>
          </a:p>
          <a:p>
            <a:pPr algn="l"/>
            <a:r>
              <a:rPr lang="en-US" b="0" i="0" dirty="0">
                <a:solidFill>
                  <a:srgbClr val="374151"/>
                </a:solidFill>
                <a:effectLst/>
                <a:latin typeface="Söhne"/>
              </a:rPr>
              <a:t>Option B, "Control learning rate for training," is not the primary purpose of the noise input in the generator. Learning rate control is typically achieved through adjusting the learning rate hyperparameter during the training process, while noise input is mainly used to enhance the diversity and randomness of generated samples.</a:t>
            </a:r>
          </a:p>
        </p:txBody>
      </p:sp>
    </p:spTree>
    <p:extLst>
      <p:ext uri="{BB962C8B-B14F-4D97-AF65-F5344CB8AC3E}">
        <p14:creationId xmlns:p14="http://schemas.microsoft.com/office/powerpoint/2010/main" val="19314310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cross-validation?</a:t>
            </a:r>
            <a:br>
              <a:rPr lang="en-US" b="1" i="0">
                <a:effectLst/>
                <a:latin typeface="-apple-system"/>
              </a:rPr>
            </a:br>
            <a:r>
              <a:rPr lang="en-US" b="1" i="0">
                <a:effectLst/>
                <a:latin typeface="-apple-system"/>
              </a:rPr>
              <a:t>A.Apply different thresholds of statistical inference</a:t>
            </a:r>
            <a:br>
              <a:rPr lang="en-US" b="1" i="0">
                <a:effectLst/>
                <a:latin typeface="-apple-system"/>
              </a:rPr>
            </a:br>
            <a:r>
              <a:rPr lang="en-US" b="1" i="0">
                <a:effectLst/>
                <a:latin typeface="-apple-system"/>
              </a:rPr>
              <a:t>B.Validate performance of MLalgo by resampling dataset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244881710"/>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8FD539-2115-4564-B0C6-904613E44BFE}"/>
              </a:ext>
            </a:extLst>
          </p:cNvPr>
          <p:cNvSpPr txBox="1"/>
          <p:nvPr/>
        </p:nvSpPr>
        <p:spPr>
          <a:xfrm>
            <a:off x="652805" y="1694197"/>
            <a:ext cx="11196687" cy="2308324"/>
          </a:xfrm>
          <a:prstGeom prst="rect">
            <a:avLst/>
          </a:prstGeom>
          <a:noFill/>
        </p:spPr>
        <p:txBody>
          <a:bodyPr wrap="square">
            <a:spAutoFit/>
          </a:bodyPr>
          <a:lstStyle/>
          <a:p>
            <a:pPr algn="l"/>
            <a:r>
              <a:rPr lang="en-US" b="0" i="0" dirty="0">
                <a:solidFill>
                  <a:srgbClr val="374151"/>
                </a:solidFill>
                <a:effectLst/>
                <a:latin typeface="Söhne"/>
              </a:rPr>
              <a:t>B. Validate performance of ML algorithm by resampling the dataset</a:t>
            </a:r>
          </a:p>
          <a:p>
            <a:pPr algn="l"/>
            <a:r>
              <a:rPr lang="en-US" b="0" i="0" dirty="0">
                <a:solidFill>
                  <a:srgbClr val="374151"/>
                </a:solidFill>
                <a:effectLst/>
                <a:latin typeface="Söhne"/>
              </a:rPr>
              <a:t>Cross-validation is primarily used to validate the performance of machine learning algorithms by resampling the dataset. It involves partitioning the dataset into multiple subsets (folds), training the model on some of these folds, and testing it on the remaining folds. This process is repeated multiple times, allowing for a more comprehensive assessment of the model's performance.</a:t>
            </a:r>
          </a:p>
          <a:p>
            <a:pPr algn="l"/>
            <a:r>
              <a:rPr lang="en-US" b="0" i="0" dirty="0">
                <a:solidFill>
                  <a:srgbClr val="374151"/>
                </a:solidFill>
                <a:effectLst/>
                <a:latin typeface="Söhne"/>
              </a:rPr>
              <a:t>Option A, "Apply different thresholds of statistical inference," is not a typical use of cross-validation. Cross-validation is primarily focused on evaluating the predictive performance of a model and estimating how well it is likely to perform on unseen data through resampling and testing, rather than applying different thresholds of statistical inference.</a:t>
            </a:r>
          </a:p>
        </p:txBody>
      </p:sp>
    </p:spTree>
    <p:extLst>
      <p:ext uri="{BB962C8B-B14F-4D97-AF65-F5344CB8AC3E}">
        <p14:creationId xmlns:p14="http://schemas.microsoft.com/office/powerpoint/2010/main" val="37675623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Local Interpretable Model-agnostic Explanations(LIME)? A method of ______.</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A.Explain global predictions</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B.Generalize linear modeling</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54864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C.Explain individual preds</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D.None of the above</a:t>
            </a:r>
            <a:endParaRPr lang="en-US" b="1" i="0" dirty="0">
              <a:effectLst/>
              <a:latin typeface="-apple-system"/>
            </a:endParaRPr>
          </a:p>
        </p:txBody>
      </p:sp>
    </p:spTree>
    <p:extLst>
      <p:ext uri="{BB962C8B-B14F-4D97-AF65-F5344CB8AC3E}">
        <p14:creationId xmlns:p14="http://schemas.microsoft.com/office/powerpoint/2010/main" val="1711955987"/>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360AD-7B30-4D9F-B179-892955CC0A3F}"/>
              </a:ext>
            </a:extLst>
          </p:cNvPr>
          <p:cNvSpPr txBox="1"/>
          <p:nvPr/>
        </p:nvSpPr>
        <p:spPr>
          <a:xfrm>
            <a:off x="332295" y="217810"/>
            <a:ext cx="11470063" cy="3970318"/>
          </a:xfrm>
          <a:prstGeom prst="rect">
            <a:avLst/>
          </a:prstGeom>
          <a:noFill/>
        </p:spPr>
        <p:txBody>
          <a:bodyPr wrap="square">
            <a:spAutoFit/>
          </a:bodyPr>
          <a:lstStyle/>
          <a:p>
            <a:pPr algn="l"/>
            <a:r>
              <a:rPr lang="en-US" b="0" i="0" dirty="0">
                <a:solidFill>
                  <a:srgbClr val="374151"/>
                </a:solidFill>
                <a:effectLst/>
                <a:latin typeface="Söhne"/>
              </a:rPr>
              <a:t>C. Explain individual predictions</a:t>
            </a:r>
          </a:p>
          <a:p>
            <a:pPr algn="l"/>
            <a:r>
              <a:rPr lang="en-US" b="0" i="0" dirty="0">
                <a:solidFill>
                  <a:srgbClr val="374151"/>
                </a:solidFill>
                <a:effectLst/>
                <a:latin typeface="Söhne"/>
              </a:rPr>
              <a:t>Local Interpretable Model-agnostic Explanations (LIME) is a method used to explain individual predictions made by machine learning models. LIME is designed to provide interpretable explanations for why a particular prediction was made by a complex black-box model, such as a deep neural network or a random forest. It works by approximating the behavior of the black-box model in the vicinity of the input data point of interest and creating a locally interpretable model (usually a linear or interpretable model) that can explain the prediction for that specific data point. This makes it easier for users to understand and trust the model's predictions for individual instances.</a:t>
            </a:r>
          </a:p>
          <a:p>
            <a:pPr algn="l"/>
            <a:endParaRPr lang="en-US" dirty="0">
              <a:solidFill>
                <a:srgbClr val="374151"/>
              </a:solidFill>
              <a:latin typeface="Söhne"/>
            </a:endParaRPr>
          </a:p>
          <a:p>
            <a:pPr algn="l"/>
            <a:r>
              <a:rPr lang="en-US" b="0" i="0" dirty="0">
                <a:solidFill>
                  <a:srgbClr val="374151"/>
                </a:solidFill>
                <a:effectLst/>
                <a:latin typeface="Söhne"/>
              </a:rPr>
              <a:t>Option A, "Explain global predictions," is not an accurate description of LIME. LIME is primarily designed to provide explanations for individual predictions, not global predictions made by a model.</a:t>
            </a:r>
          </a:p>
          <a:p>
            <a:pPr algn="l"/>
            <a:r>
              <a:rPr lang="en-US" b="0" i="0" dirty="0">
                <a:solidFill>
                  <a:srgbClr val="374151"/>
                </a:solidFill>
                <a:effectLst/>
                <a:latin typeface="Söhne"/>
              </a:rPr>
              <a:t>Option B, "Generalize linear modeling," is also not a correct description of LIME. While LIME often uses linear models as interpretable approximations of the black-box model's behavior in the local region around a data point, its primary purpose is to explain individual predictions rather than generalize linear modeling in a global sense.</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9387357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technique can be used to stabilize GAN training and address mode collapse ?</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Wasserstein GAN</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Conditional GAN</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Progressive GAN</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a:t>
            </a:r>
            <a:endParaRPr lang="en-US" b="1" i="0" dirty="0">
              <a:effectLst/>
              <a:latin typeface="-apple-system"/>
            </a:endParaRPr>
          </a:p>
        </p:txBody>
      </p:sp>
    </p:spTree>
    <p:extLst>
      <p:ext uri="{BB962C8B-B14F-4D97-AF65-F5344CB8AC3E}">
        <p14:creationId xmlns:p14="http://schemas.microsoft.com/office/powerpoint/2010/main" val="419300302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techniques can be used to handle the problem of mode collapse in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Batch normalization</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Gradient Penalty</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Dropout</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 </a:t>
            </a:r>
            <a:endParaRPr lang="en-US" b="0" i="0" dirty="0">
              <a:effectLst/>
              <a:latin typeface="-apple-system"/>
            </a:endParaRPr>
          </a:p>
        </p:txBody>
      </p:sp>
    </p:spTree>
    <p:extLst>
      <p:ext uri="{BB962C8B-B14F-4D97-AF65-F5344CB8AC3E}">
        <p14:creationId xmlns:p14="http://schemas.microsoft.com/office/powerpoint/2010/main" val="39906027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B7703-F78D-4DD6-8BB1-FAECB728FBE9}"/>
              </a:ext>
            </a:extLst>
          </p:cNvPr>
          <p:cNvSpPr txBox="1"/>
          <p:nvPr/>
        </p:nvSpPr>
        <p:spPr>
          <a:xfrm>
            <a:off x="407710" y="1191646"/>
            <a:ext cx="11526624" cy="4524315"/>
          </a:xfrm>
          <a:prstGeom prst="rect">
            <a:avLst/>
          </a:prstGeom>
          <a:noFill/>
        </p:spPr>
        <p:txBody>
          <a:bodyPr wrap="square">
            <a:spAutoFit/>
          </a:bodyPr>
          <a:lstStyle/>
          <a:p>
            <a:r>
              <a:rPr lang="en-US" b="0" i="0" dirty="0">
                <a:solidFill>
                  <a:srgbClr val="374151"/>
                </a:solidFill>
                <a:effectLst/>
                <a:latin typeface="Söhne"/>
              </a:rPr>
              <a:t>D. All of the above</a:t>
            </a:r>
          </a:p>
          <a:p>
            <a:r>
              <a:rPr lang="en-US" b="0" i="0" dirty="0">
                <a:solidFill>
                  <a:srgbClr val="374151"/>
                </a:solidFill>
                <a:effectLst/>
                <a:latin typeface="Söhne"/>
              </a:rPr>
              <a:t>All of the mentioned techniques—Wasserstein GAN, Conditional GAN, and Progressive GAN—can be used to stabilize GAN training and address mode collapse to some extent.</a:t>
            </a:r>
            <a:endParaRPr lang="en-US" dirty="0">
              <a:solidFill>
                <a:srgbClr val="374151"/>
              </a:solidFill>
              <a:latin typeface="Söhne"/>
            </a:endParaRPr>
          </a:p>
          <a:p>
            <a:pPr algn="l">
              <a:buFont typeface="+mj-lt"/>
              <a:buAutoNum type="arabicPeriod"/>
            </a:pPr>
            <a:r>
              <a:rPr lang="en-US" b="1" i="0" dirty="0">
                <a:solidFill>
                  <a:srgbClr val="374151"/>
                </a:solidFill>
                <a:effectLst/>
                <a:latin typeface="Söhne"/>
              </a:rPr>
              <a:t>Wasserstein GAN (WGAN):</a:t>
            </a:r>
            <a:r>
              <a:rPr lang="en-US" b="0" i="0" dirty="0">
                <a:solidFill>
                  <a:srgbClr val="374151"/>
                </a:solidFill>
                <a:effectLst/>
                <a:latin typeface="Söhne"/>
              </a:rPr>
              <a:t> WGAN introduces the Wasserstein distance as a more stable training objective compared to the original GAN loss. It addresses issues like mode collapse by providing a smoother and more meaningful loss landscape for training, making GAN training more stable and less prone to mode collapse.</a:t>
            </a:r>
          </a:p>
          <a:p>
            <a:pPr algn="l">
              <a:buFont typeface="+mj-lt"/>
              <a:buAutoNum type="arabicPeriod"/>
            </a:pPr>
            <a:r>
              <a:rPr lang="en-US" b="1" i="0" dirty="0">
                <a:solidFill>
                  <a:srgbClr val="374151"/>
                </a:solidFill>
                <a:effectLst/>
                <a:latin typeface="Söhne"/>
              </a:rPr>
              <a:t>Conditional GAN (CGAN):</a:t>
            </a:r>
            <a:r>
              <a:rPr lang="en-US" b="0" i="0" dirty="0">
                <a:solidFill>
                  <a:srgbClr val="374151"/>
                </a:solidFill>
                <a:effectLst/>
                <a:latin typeface="Söhne"/>
              </a:rPr>
              <a:t> Conditional GANs allow you to condition the generation process on specific input information or attributes. This can help control and diversify the generated samples, mitigating mode collapse by generating samples conditioned on different attributes or conditions.</a:t>
            </a:r>
          </a:p>
          <a:p>
            <a:pPr algn="l">
              <a:buFont typeface="+mj-lt"/>
              <a:buAutoNum type="arabicPeriod"/>
            </a:pP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progressively generates high-resolution images. While it may not directly address mode collapse, it focuses on generating higher-quality and diverse images, which can be helpful in reducing mode collapse by providing more varied samples.</a:t>
            </a:r>
          </a:p>
          <a:p>
            <a:pPr algn="l"/>
            <a:r>
              <a:rPr lang="en-US" b="0" i="0" dirty="0">
                <a:solidFill>
                  <a:srgbClr val="374151"/>
                </a:solidFill>
                <a:effectLst/>
                <a:latin typeface="Söhne"/>
              </a:rPr>
              <a:t>While these techniques can help in stabilizing GAN training and addressing mode collapse, it's important to note that the effectiveness of each technique can vary depending on the specific problem and dataset. In practice, a combination of techniques and careful hyperparameter tuning is often used to mitigate mode collapse and improve GAN training stability.</a:t>
            </a:r>
          </a:p>
          <a:p>
            <a:endParaRPr lang="en-US" dirty="0"/>
          </a:p>
        </p:txBody>
      </p:sp>
    </p:spTree>
    <p:extLst>
      <p:ext uri="{BB962C8B-B14F-4D97-AF65-F5344CB8AC3E}">
        <p14:creationId xmlns:p14="http://schemas.microsoft.com/office/powerpoint/2010/main" val="8931447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latent space in GAN?</a:t>
            </a:r>
            <a:br>
              <a:rPr lang="en-US" b="1" i="0">
                <a:effectLst/>
                <a:latin typeface="-apple-system"/>
              </a:rPr>
            </a:br>
            <a:r>
              <a:rPr lang="en-US" b="1" i="0">
                <a:effectLst/>
                <a:latin typeface="-apple-system"/>
              </a:rPr>
              <a:t>A.Control diversity &amp; characteristics of generated samples</a:t>
            </a:r>
            <a:br>
              <a:rPr lang="en-US" b="1" i="0">
                <a:effectLst/>
                <a:latin typeface="-apple-system"/>
              </a:rPr>
            </a:br>
            <a:r>
              <a:rPr lang="en-US" b="1" i="0">
                <a:effectLst/>
                <a:latin typeface="-apple-system"/>
              </a:rPr>
              <a:t>B.Represent high-dimensional space of samples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688434308"/>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83608-3691-415B-8F3A-57A340B59B8E}"/>
              </a:ext>
            </a:extLst>
          </p:cNvPr>
          <p:cNvSpPr txBox="1"/>
          <p:nvPr/>
        </p:nvSpPr>
        <p:spPr>
          <a:xfrm>
            <a:off x="299694" y="1305342"/>
            <a:ext cx="11592612" cy="4247317"/>
          </a:xfrm>
          <a:prstGeom prst="rect">
            <a:avLst/>
          </a:prstGeom>
          <a:noFill/>
        </p:spPr>
        <p:txBody>
          <a:bodyPr wrap="square">
            <a:spAutoFit/>
          </a:bodyPr>
          <a:lstStyle/>
          <a:p>
            <a:r>
              <a:rPr lang="en-US" b="0" i="0" dirty="0">
                <a:solidFill>
                  <a:srgbClr val="374151"/>
                </a:solidFill>
                <a:effectLst/>
                <a:latin typeface="Söhne"/>
              </a:rPr>
              <a:t>Both A and B.</a:t>
            </a:r>
          </a:p>
          <a:p>
            <a:endParaRPr lang="en-US" dirty="0">
              <a:solidFill>
                <a:srgbClr val="374151"/>
              </a:solidFill>
              <a:latin typeface="Söhne"/>
            </a:endParaRPr>
          </a:p>
          <a:p>
            <a:r>
              <a:rPr lang="en-US" b="0" i="0" dirty="0">
                <a:solidFill>
                  <a:srgbClr val="374151"/>
                </a:solidFill>
                <a:effectLst/>
                <a:latin typeface="Söhne"/>
              </a:rPr>
              <a:t>The use of a latent space in a Generative Adversarial Network (GAN) serves the following purposes: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Control diversity &amp; characteristics of generated samples:</a:t>
            </a:r>
            <a:r>
              <a:rPr lang="en-US" b="0" i="0" dirty="0">
                <a:solidFill>
                  <a:srgbClr val="374151"/>
                </a:solidFill>
                <a:effectLst/>
                <a:latin typeface="Söhne"/>
              </a:rPr>
              <a:t> The latent space in a GAN allows for control over the diversity and characteristics of the generated samples. By manipulating points in the latent space, you can influence the attributes, features, or style of the generated data. For example, in conditional GANs, specific attributes or conditions can be encoded in the latent space to generate samples with desired characteristics.</a:t>
            </a:r>
          </a:p>
          <a:p>
            <a:pPr algn="l"/>
            <a:r>
              <a:rPr lang="en-US" b="0" i="0" dirty="0">
                <a:solidFill>
                  <a:srgbClr val="374151"/>
                </a:solidFill>
                <a:effectLst/>
                <a:latin typeface="Söhne"/>
              </a:rPr>
              <a:t>B. </a:t>
            </a:r>
            <a:r>
              <a:rPr lang="en-US" b="1" i="0" dirty="0">
                <a:solidFill>
                  <a:srgbClr val="374151"/>
                </a:solidFill>
                <a:effectLst/>
                <a:latin typeface="Söhne"/>
              </a:rPr>
              <a:t>Represent high-dimensional space of samples:</a:t>
            </a:r>
            <a:r>
              <a:rPr lang="en-US" b="0" i="0" dirty="0">
                <a:solidFill>
                  <a:srgbClr val="374151"/>
                </a:solidFill>
                <a:effectLst/>
                <a:latin typeface="Söhne"/>
              </a:rPr>
              <a:t> The latent space serves as a lower-dimensional representation of the high-dimensional space of samples. It helps in capturing the essential features and variations present in the data in a more compact form. This lower-dimensional space makes it computationally more efficient to generate and manipulate samples, especially when dealing with complex, high-dimensional data like images.</a:t>
            </a:r>
          </a:p>
          <a:p>
            <a:pPr algn="l"/>
            <a:r>
              <a:rPr lang="en-US" b="0" i="0" dirty="0">
                <a:solidFill>
                  <a:srgbClr val="374151"/>
                </a:solidFill>
                <a:effectLst/>
                <a:latin typeface="Söhne"/>
              </a:rPr>
              <a:t>In summary, the latent space in a GAN is a versatile tool that allows for both controlling the characteristics of generated samples and representing the high-dimensional space of samples in a more manageable and expressive form.</a:t>
            </a:r>
          </a:p>
          <a:p>
            <a:endParaRPr lang="en-US" dirty="0"/>
          </a:p>
        </p:txBody>
      </p:sp>
    </p:spTree>
    <p:extLst>
      <p:ext uri="{BB962C8B-B14F-4D97-AF65-F5344CB8AC3E}">
        <p14:creationId xmlns:p14="http://schemas.microsoft.com/office/powerpoint/2010/main" val="26217210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Random Forest is:</a:t>
            </a:r>
            <a:br>
              <a:rPr lang="en-US" b="1" i="0">
                <a:effectLst/>
                <a:latin typeface="-apple-system"/>
              </a:rPr>
            </a:br>
            <a:r>
              <a:rPr lang="en-US" b="1" i="0">
                <a:effectLst/>
                <a:latin typeface="-apple-system"/>
              </a:rPr>
              <a:t>A.Learning algorithm fitting a limited no. of trees in specific order</a:t>
            </a:r>
            <a:br>
              <a:rPr lang="en-US" b="1" i="0">
                <a:effectLst/>
                <a:latin typeface="-apple-system"/>
              </a:rPr>
            </a:br>
            <a:r>
              <a:rPr lang="en-US" b="1" i="0">
                <a:effectLst/>
                <a:latin typeface="-apple-system"/>
              </a:rPr>
              <a:t>B.Ensemble ML method comprised of multitude of trees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23685431"/>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22A00E-FDE9-4263-8AA6-B4E49F5E2A1B}"/>
              </a:ext>
            </a:extLst>
          </p:cNvPr>
          <p:cNvSpPr txBox="1"/>
          <p:nvPr/>
        </p:nvSpPr>
        <p:spPr>
          <a:xfrm>
            <a:off x="360574" y="569478"/>
            <a:ext cx="11432357" cy="4801314"/>
          </a:xfrm>
          <a:prstGeom prst="rect">
            <a:avLst/>
          </a:prstGeom>
          <a:noFill/>
        </p:spPr>
        <p:txBody>
          <a:bodyPr wrap="square">
            <a:spAutoFit/>
          </a:bodyPr>
          <a:lstStyle/>
          <a:p>
            <a:r>
              <a:rPr lang="en-US" b="0" i="0" dirty="0">
                <a:solidFill>
                  <a:srgbClr val="374151"/>
                </a:solidFill>
                <a:effectLst/>
                <a:latin typeface="Söhne"/>
              </a:rPr>
              <a:t>B. Ensemble ML method comprised of a multitude of trees. Random Forest is an ensemble machine learning method that is comprised of a multitude of decision trees. It combines the predictions of multiple individual decision trees to make more accurate and robust predictions. Each tree in a Random Forest is typically grown independently and can be trained in parallel. Therefore, Random Forest is best described as an ensemble method that aggregates the results of multiple trees rather than fitting a limited number of trees in a specific order (as described in option A).</a:t>
            </a:r>
          </a:p>
          <a:p>
            <a:endParaRPr lang="en-US" dirty="0">
              <a:solidFill>
                <a:srgbClr val="374151"/>
              </a:solidFill>
              <a:latin typeface="Söhne"/>
            </a:endParaRPr>
          </a:p>
          <a:p>
            <a:pPr algn="l"/>
            <a:r>
              <a:rPr lang="en-US" b="0" i="0" dirty="0">
                <a:solidFill>
                  <a:srgbClr val="374151"/>
                </a:solidFill>
                <a:effectLst/>
                <a:latin typeface="Söhne"/>
              </a:rPr>
              <a:t>Option A is not an accurate description of Random Forest. Random Forest is not about fitting a limited number of trees in a specific order. Instead, it involves creating a large number of decision trees (hence the term "forest") through bootstrapping (random sampling with replacement) from the training data and selecting a random subset of features for each tree (feature bagging). These trees are grown independently and can be trained in parallel.</a:t>
            </a:r>
          </a:p>
          <a:p>
            <a:pPr algn="l"/>
            <a:r>
              <a:rPr lang="en-US" b="0" i="0" dirty="0">
                <a:solidFill>
                  <a:srgbClr val="374151"/>
                </a:solidFill>
                <a:effectLst/>
                <a:latin typeface="Söhne"/>
              </a:rPr>
              <a:t>The key idea behind Random Forest is to reduce overfitting and improve predictive accuracy by aggregating the predictions of multiple decision trees. Each tree is constructed using a different random subset of the data and features, leading to a diverse set of trees. The final prediction is typically made by averaging (for regression) or voting (for classification) the predictions of individual trees.</a:t>
            </a:r>
          </a:p>
          <a:p>
            <a:pPr algn="l"/>
            <a:r>
              <a:rPr lang="en-US" b="0" i="0" dirty="0">
                <a:solidFill>
                  <a:srgbClr val="374151"/>
                </a:solidFill>
                <a:effectLst/>
                <a:latin typeface="Söhne"/>
              </a:rPr>
              <a:t>So, while option B accurately describes Random Forest as an ensemble ML method comprised of a multitude of trees, option A is not an accurate characterization of Random Forest</a:t>
            </a:r>
          </a:p>
          <a:p>
            <a:endParaRPr lang="en-US" dirty="0"/>
          </a:p>
        </p:txBody>
      </p:sp>
    </p:spTree>
    <p:extLst>
      <p:ext uri="{BB962C8B-B14F-4D97-AF65-F5344CB8AC3E}">
        <p14:creationId xmlns:p14="http://schemas.microsoft.com/office/powerpoint/2010/main" val="41418781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feature F1 can take following values: A, B, C, D or E where these values are grades of students. Which one is TRUE: F1 is an example of:</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Nominal variable</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85216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Ordinal variable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1601339809"/>
      </p:ext>
    </p:extLst>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9BF3-F69C-4BB5-ABA7-12590C9D7B1F}"/>
              </a:ext>
            </a:extLst>
          </p:cNvPr>
          <p:cNvSpPr txBox="1"/>
          <p:nvPr/>
        </p:nvSpPr>
        <p:spPr>
          <a:xfrm>
            <a:off x="421064" y="954540"/>
            <a:ext cx="11349872" cy="3416320"/>
          </a:xfrm>
          <a:prstGeom prst="rect">
            <a:avLst/>
          </a:prstGeom>
          <a:noFill/>
        </p:spPr>
        <p:txBody>
          <a:bodyPr wrap="square">
            <a:spAutoFit/>
          </a:bodyPr>
          <a:lstStyle/>
          <a:p>
            <a:pPr algn="l"/>
            <a:r>
              <a:rPr lang="en-US" b="0" i="0" dirty="0">
                <a:solidFill>
                  <a:srgbClr val="374151"/>
                </a:solidFill>
                <a:effectLst/>
                <a:latin typeface="Söhne"/>
              </a:rPr>
              <a:t>B. Ordinal variable</a:t>
            </a:r>
          </a:p>
          <a:p>
            <a:pPr algn="l"/>
            <a:r>
              <a:rPr lang="en-US" b="0" i="0" dirty="0">
                <a:solidFill>
                  <a:srgbClr val="374151"/>
                </a:solidFill>
                <a:effectLst/>
                <a:latin typeface="Söhne"/>
              </a:rPr>
              <a:t>In this context, feature F1 represents grades, which have a natural order or ranking (e.g., A is higher than B, B is higher than C, and so on). Therefore, F1 is an example of an ordinal variable. Ordinal variables have categories or values that can be ordered or ranked but do not necessarily have equal intervals or meaningful differences between the categories.</a:t>
            </a:r>
          </a:p>
          <a:p>
            <a:pPr algn="l"/>
            <a:endParaRPr lang="en-US" dirty="0">
              <a:solidFill>
                <a:srgbClr val="374151"/>
              </a:solidFill>
              <a:latin typeface="Söhne"/>
            </a:endParaRPr>
          </a:p>
          <a:p>
            <a:pPr algn="l"/>
            <a:r>
              <a:rPr lang="en-US" b="0" i="0" dirty="0">
                <a:solidFill>
                  <a:srgbClr val="374151"/>
                </a:solidFill>
                <a:effectLst/>
                <a:latin typeface="Söhne"/>
              </a:rPr>
              <a:t>A. Nominal variable</a:t>
            </a:r>
          </a:p>
          <a:p>
            <a:pPr algn="l"/>
            <a:r>
              <a:rPr lang="en-US" b="0" i="0" dirty="0">
                <a:solidFill>
                  <a:srgbClr val="374151"/>
                </a:solidFill>
                <a:effectLst/>
                <a:latin typeface="Söhne"/>
              </a:rPr>
              <a:t>A nominal variable is a type of categorical variable where categories or values have no natural order or ranking. In the case of feature F1 representing grades (A, B, C, D, or E), there is no inherent order or ranking among these grades. Each grade is simply a category or label without any inherent numerical value or ranking. Therefore, F1 can also be considered a nominal variable. However, in the context provided, it is more appropriate to describe it as an ordinal variable due to the typical interpretation of grades as having a certain order or ranking.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9504953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8" name="Rectangle: Rounded Corners 7">
            <a:extLst>
              <a:ext uri="{FF2B5EF4-FFF2-40B4-BE49-F238E27FC236}">
                <a16:creationId xmlns:a16="http://schemas.microsoft.com/office/drawing/2014/main" id="{1740BDEE-D4A9-4F24-9C0E-C3726E3BF3D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C58279DD-1BD9-43A2-A02E-C807CAF07366}"/>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D7329BDB-6F88-42F7-9E4A-D33784565FDB}"/>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F2402A4A-A41F-4346-B801-79A6BD613B08}"/>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847759265"/>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4C8D05-992E-4195-87C4-036673269F4D}"/>
              </a:ext>
            </a:extLst>
          </p:cNvPr>
          <p:cNvSpPr txBox="1"/>
          <p:nvPr/>
        </p:nvSpPr>
        <p:spPr>
          <a:xfrm>
            <a:off x="654626" y="1014811"/>
            <a:ext cx="9653155" cy="3970318"/>
          </a:xfrm>
          <a:prstGeom prst="rect">
            <a:avLst/>
          </a:prstGeom>
          <a:noFill/>
        </p:spPr>
        <p:txBody>
          <a:bodyPr wrap="square">
            <a:spAutoFit/>
          </a:bodyPr>
          <a:lstStyle/>
          <a:p>
            <a:pPr algn="l"/>
            <a:r>
              <a:rPr lang="en-US" b="0" i="0" dirty="0">
                <a:solidFill>
                  <a:srgbClr val="374151"/>
                </a:solidFill>
                <a:effectLst/>
                <a:latin typeface="Söhne"/>
              </a:rPr>
              <a:t>Mode collapse in Generative Adversarial Networks (GANs) refers to the problem where the generator learns to produce a limited diversity of outputs, or even the same output, regardless of the input noise. Various techniques have been proposed to address mode collapse:</a:t>
            </a:r>
          </a:p>
          <a:p>
            <a:pPr algn="l"/>
            <a:r>
              <a:rPr lang="en-US" b="0" i="0" dirty="0">
                <a:solidFill>
                  <a:srgbClr val="374151"/>
                </a:solidFill>
                <a:effectLst/>
                <a:latin typeface="Söhne"/>
              </a:rPr>
              <a:t>A. </a:t>
            </a:r>
            <a:r>
              <a:rPr lang="en-US" b="1" i="0" dirty="0">
                <a:solidFill>
                  <a:srgbClr val="374151"/>
                </a:solidFill>
                <a:effectLst/>
                <a:latin typeface="Söhne"/>
              </a:rPr>
              <a:t>Batch normalization</a:t>
            </a:r>
            <a:r>
              <a:rPr lang="en-US" b="0" i="0" dirty="0">
                <a:solidFill>
                  <a:srgbClr val="374151"/>
                </a:solidFill>
                <a:effectLst/>
                <a:latin typeface="Söhne"/>
              </a:rPr>
              <a:t> - This technique can help to stabilize the learning process and lead to more diverse outputs by normalizing the input layer by adjusting and scaling the activations.</a:t>
            </a:r>
          </a:p>
          <a:p>
            <a:pPr algn="l"/>
            <a:r>
              <a:rPr lang="en-US" b="0" i="0" dirty="0">
                <a:solidFill>
                  <a:srgbClr val="374151"/>
                </a:solidFill>
                <a:effectLst/>
                <a:latin typeface="Söhne"/>
              </a:rPr>
              <a:t>B. </a:t>
            </a:r>
            <a:r>
              <a:rPr lang="en-US" b="1" i="0" dirty="0">
                <a:solidFill>
                  <a:srgbClr val="374151"/>
                </a:solidFill>
                <a:effectLst/>
                <a:latin typeface="Söhne"/>
              </a:rPr>
              <a:t>Gradient Penalty</a:t>
            </a:r>
            <a:r>
              <a:rPr lang="en-US" b="0" i="0" dirty="0">
                <a:solidFill>
                  <a:srgbClr val="374151"/>
                </a:solidFill>
                <a:effectLst/>
                <a:latin typeface="Söhne"/>
              </a:rPr>
              <a:t> - Adding a gradient penalty to the loss function can prevent the generator from collapsing to a parameter space where it always generates the same output. This is often used in Wasserstein GANs (WGANs) with the gradient penalty term (WGAN-GP) to enforce a soft version of the Lipschitz constraint.</a:t>
            </a:r>
          </a:p>
          <a:p>
            <a:pPr algn="l"/>
            <a:r>
              <a:rPr lang="en-US" b="0" i="0" dirty="0">
                <a:solidFill>
                  <a:srgbClr val="374151"/>
                </a:solidFill>
                <a:effectLst/>
                <a:latin typeface="Söhne"/>
              </a:rPr>
              <a:t>C. </a:t>
            </a:r>
            <a:r>
              <a:rPr lang="en-US" b="1" i="0" dirty="0">
                <a:solidFill>
                  <a:srgbClr val="374151"/>
                </a:solidFill>
                <a:effectLst/>
                <a:latin typeface="Söhne"/>
              </a:rPr>
              <a:t>Dropout</a:t>
            </a:r>
            <a:r>
              <a:rPr lang="en-US" b="0" i="0" dirty="0">
                <a:solidFill>
                  <a:srgbClr val="374151"/>
                </a:solidFill>
                <a:effectLst/>
                <a:latin typeface="Söhne"/>
              </a:rPr>
              <a:t> - Applying dropout in the discriminator can introduce noise into the learning process, which can prevent overfitting and encourage the generator to explore a more diverse set of outputs.</a:t>
            </a:r>
          </a:p>
          <a:p>
            <a:pPr algn="l"/>
            <a:r>
              <a:rPr lang="en-US" b="0" i="0" dirty="0">
                <a:solidFill>
                  <a:srgbClr val="374151"/>
                </a:solidFill>
                <a:effectLst/>
                <a:latin typeface="Söhne"/>
              </a:rPr>
              <a:t>D. </a:t>
            </a:r>
            <a:r>
              <a:rPr lang="en-US" b="1" i="0" dirty="0">
                <a:solidFill>
                  <a:srgbClr val="374151"/>
                </a:solidFill>
                <a:effectLst/>
                <a:latin typeface="Söhne"/>
              </a:rPr>
              <a:t>All of the above</a:t>
            </a:r>
            <a:r>
              <a:rPr lang="en-US" b="0" i="0" dirty="0">
                <a:solidFill>
                  <a:srgbClr val="374151"/>
                </a:solidFill>
                <a:effectLst/>
                <a:latin typeface="Söhne"/>
              </a:rPr>
              <a:t> - Since all the listed techniques can contribute to alleviating mode collapse in their own ways, this is the correct choice. Each one can help ensure that the generator produces a variety of outputs and doesn't just settle on a small set of modes.</a:t>
            </a:r>
          </a:p>
        </p:txBody>
      </p:sp>
    </p:spTree>
    <p:extLst>
      <p:ext uri="{BB962C8B-B14F-4D97-AF65-F5344CB8AC3E}">
        <p14:creationId xmlns:p14="http://schemas.microsoft.com/office/powerpoint/2010/main" val="27668493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What’s the purpose of partial dependence plots?</a:t>
            </a:r>
            <a:br>
              <a:rPr lang="en-US" b="1" i="0" dirty="0">
                <a:effectLst/>
                <a:latin typeface="-apple-system"/>
              </a:rPr>
            </a:br>
            <a:r>
              <a:rPr lang="en-US" b="1" i="0" dirty="0" err="1">
                <a:effectLst/>
                <a:latin typeface="-apple-system"/>
              </a:rPr>
              <a:t>A.Assess</a:t>
            </a:r>
            <a:r>
              <a:rPr lang="en-US" b="1" i="0" dirty="0">
                <a:effectLst/>
                <a:latin typeface="-apple-system"/>
              </a:rPr>
              <a:t> model fit in supervised ML</a:t>
            </a:r>
            <a:br>
              <a:rPr lang="en-US" b="1" i="0" dirty="0">
                <a:effectLst/>
                <a:latin typeface="-apple-system"/>
              </a:rPr>
            </a:br>
            <a:r>
              <a:rPr lang="en-US" b="1" i="0" dirty="0" err="1">
                <a:effectLst/>
                <a:latin typeface="-apple-system"/>
              </a:rPr>
              <a:t>B.Depict</a:t>
            </a:r>
            <a:r>
              <a:rPr lang="en-US" b="1" i="0" dirty="0">
                <a:effectLst/>
                <a:latin typeface="-apple-system"/>
              </a:rPr>
              <a: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How does the Generator component of a GAN learn to generate realistic samples?</a:t>
            </a:r>
            <a:br>
              <a:rPr lang="en-US" b="1" i="0" dirty="0">
                <a:effectLst/>
                <a:latin typeface="-apple-system"/>
              </a:rPr>
            </a:br>
            <a:r>
              <a:rPr lang="en-US" b="1" i="0" dirty="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one of the important step(s) to pre-process text data in NLP? A.Stemming B.Stop word removal C.Object standardization</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0" i="0" dirty="0">
              <a:effectLst/>
              <a:latin typeface="-apple-system"/>
            </a:endParaRPr>
          </a:p>
        </p:txBody>
      </p:sp>
    </p:spTree>
    <p:extLst>
      <p:ext uri="{BB962C8B-B14F-4D97-AF65-F5344CB8AC3E}">
        <p14:creationId xmlns:p14="http://schemas.microsoft.com/office/powerpoint/2010/main" val="17272848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8DB81A-2979-40FE-B0AE-6219085E6698}"/>
              </a:ext>
            </a:extLst>
          </p:cNvPr>
          <p:cNvSpPr txBox="1"/>
          <p:nvPr/>
        </p:nvSpPr>
        <p:spPr>
          <a:xfrm>
            <a:off x="3047134" y="751344"/>
            <a:ext cx="6094268" cy="5355312"/>
          </a:xfrm>
          <a:prstGeom prst="rect">
            <a:avLst/>
          </a:prstGeom>
          <a:noFill/>
        </p:spPr>
        <p:txBody>
          <a:bodyPr wrap="square">
            <a:spAutoFit/>
          </a:bodyPr>
          <a:lstStyle/>
          <a:p>
            <a:pPr algn="l"/>
            <a:r>
              <a:rPr lang="en-US" b="0" i="0" dirty="0">
                <a:solidFill>
                  <a:srgbClr val="374151"/>
                </a:solidFill>
                <a:effectLst/>
                <a:latin typeface="Söhne"/>
              </a:rPr>
              <a:t>All three options listed are important steps in the pre-processing of text data for Natural Language Processing (NLP):</a:t>
            </a:r>
          </a:p>
          <a:p>
            <a:pPr algn="l"/>
            <a:r>
              <a:rPr lang="en-US" b="0" i="0" dirty="0">
                <a:solidFill>
                  <a:srgbClr val="374151"/>
                </a:solidFill>
                <a:effectLst/>
                <a:latin typeface="Söhne"/>
              </a:rPr>
              <a:t>A. </a:t>
            </a:r>
            <a:r>
              <a:rPr lang="en-US" b="1" i="0" dirty="0">
                <a:solidFill>
                  <a:srgbClr val="374151"/>
                </a:solidFill>
                <a:effectLst/>
                <a:latin typeface="Söhne"/>
              </a:rPr>
              <a:t>Stemming</a:t>
            </a:r>
            <a:r>
              <a:rPr lang="en-US" b="0" i="0" dirty="0">
                <a:solidFill>
                  <a:srgbClr val="374151"/>
                </a:solidFill>
                <a:effectLst/>
                <a:latin typeface="Söhne"/>
              </a:rPr>
              <a:t> - This is a process of reducing words to their word stem, base or root form. For example, "fishing," "fished," "fisher" all reduce to the stem "fish." It helps in reducing the complexity of the text data and consolidates different forms of a word into a single item.</a:t>
            </a:r>
          </a:p>
          <a:p>
            <a:pPr algn="l"/>
            <a:r>
              <a:rPr lang="en-US" b="0" i="0" dirty="0">
                <a:solidFill>
                  <a:srgbClr val="374151"/>
                </a:solidFill>
                <a:effectLst/>
                <a:latin typeface="Söhne"/>
              </a:rPr>
              <a:t>B. </a:t>
            </a:r>
            <a:r>
              <a:rPr lang="en-US" b="1" i="0" dirty="0">
                <a:solidFill>
                  <a:srgbClr val="374151"/>
                </a:solidFill>
                <a:effectLst/>
                <a:latin typeface="Söhne"/>
              </a:rPr>
              <a:t>Stop word removal</a:t>
            </a:r>
            <a:r>
              <a:rPr lang="en-US" b="0" i="0" dirty="0">
                <a:solidFill>
                  <a:srgbClr val="374151"/>
                </a:solidFill>
                <a:effectLst/>
                <a:latin typeface="Söhne"/>
              </a:rPr>
              <a:t> - Stop words are common words that are usually filtered out during the processing of text data because they are considered to be of little value in the task at hand. Examples include "and," "the," and "a." Removing these can help focus on important information.</a:t>
            </a:r>
          </a:p>
          <a:p>
            <a:pPr algn="l"/>
            <a:r>
              <a:rPr lang="en-US" b="0" i="0" dirty="0">
                <a:solidFill>
                  <a:srgbClr val="374151"/>
                </a:solidFill>
                <a:effectLst/>
                <a:latin typeface="Söhne"/>
              </a:rPr>
              <a:t>C. </a:t>
            </a:r>
            <a:r>
              <a:rPr lang="en-US" b="1" i="0" dirty="0">
                <a:solidFill>
                  <a:srgbClr val="374151"/>
                </a:solidFill>
                <a:effectLst/>
                <a:latin typeface="Söhne"/>
              </a:rPr>
              <a:t>Object standardization</a:t>
            </a:r>
            <a:r>
              <a:rPr lang="en-US" b="0" i="0" dirty="0">
                <a:solidFill>
                  <a:srgbClr val="374151"/>
                </a:solidFill>
                <a:effectLst/>
                <a:latin typeface="Söhne"/>
              </a:rPr>
              <a:t> - Text data often includes words or phrases that are not in standard dictionaries (e.g., "brb" for "be right back"). Object standardization refers to the process of converting these non-standard words/phrases into a standardized form that the algorithm can understand.</a:t>
            </a:r>
          </a:p>
          <a:p>
            <a:pPr algn="l"/>
            <a:r>
              <a:rPr lang="en-US" b="0" i="0" dirty="0">
                <a:solidFill>
                  <a:srgbClr val="374151"/>
                </a:solidFill>
                <a:effectLst/>
                <a:latin typeface="Söhne"/>
              </a:rPr>
              <a:t>Considering these processes, A, B, and C are all important steps to pre-process text data in NLP.</a:t>
            </a:r>
          </a:p>
        </p:txBody>
      </p:sp>
    </p:spTree>
    <p:extLst>
      <p:ext uri="{BB962C8B-B14F-4D97-AF65-F5344CB8AC3E}">
        <p14:creationId xmlns:p14="http://schemas.microsoft.com/office/powerpoint/2010/main" val="275878438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is discriminatorRegularization used? A.Prevent overfitting in discriminator B.Control learningRate in training C.Adjust weights &amp; biases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0" i="0" dirty="0">
              <a:effectLst/>
              <a:latin typeface="-apple-system"/>
            </a:endParaRPr>
          </a:p>
        </p:txBody>
      </p:sp>
    </p:spTree>
    <p:extLst>
      <p:ext uri="{BB962C8B-B14F-4D97-AF65-F5344CB8AC3E}">
        <p14:creationId xmlns:p14="http://schemas.microsoft.com/office/powerpoint/2010/main" val="159256888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194</TotalTime>
  <Words>14124</Words>
  <Application>Microsoft Office PowerPoint</Application>
  <PresentationFormat>Widescreen</PresentationFormat>
  <Paragraphs>676</Paragraphs>
  <Slides>126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126</vt:i4>
      </vt:variant>
    </vt:vector>
  </HeadingPairs>
  <TitlesOfParts>
    <vt:vector size="136"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Saira Faiz</cp:lastModifiedBy>
  <cp:revision>104</cp:revision>
  <dcterms:created xsi:type="dcterms:W3CDTF">2023-04-18T14:49:17Z</dcterms:created>
  <dcterms:modified xsi:type="dcterms:W3CDTF">2023-12-25T00:47:21Z</dcterms:modified>
</cp:coreProperties>
</file>