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0" r:id="rId2"/>
    <p:sldId id="359" r:id="rId3"/>
    <p:sldId id="358" r:id="rId4"/>
    <p:sldId id="357" r:id="rId5"/>
    <p:sldId id="475" r:id="rId6"/>
    <p:sldId id="476" r:id="rId7"/>
    <p:sldId id="473" r:id="rId8"/>
    <p:sldId id="474" r:id="rId9"/>
    <p:sldId id="471" r:id="rId10"/>
    <p:sldId id="472" r:id="rId11"/>
    <p:sldId id="469" r:id="rId12"/>
    <p:sldId id="470" r:id="rId13"/>
    <p:sldId id="465" r:id="rId14"/>
    <p:sldId id="468" r:id="rId15"/>
    <p:sldId id="431" r:id="rId16"/>
    <p:sldId id="432" r:id="rId17"/>
    <p:sldId id="356" r:id="rId18"/>
    <p:sldId id="427" r:id="rId19"/>
    <p:sldId id="354" r:id="rId20"/>
    <p:sldId id="355" r:id="rId21"/>
    <p:sldId id="352" r:id="rId22"/>
    <p:sldId id="353" r:id="rId23"/>
    <p:sldId id="306" r:id="rId24"/>
    <p:sldId id="351" r:id="rId25"/>
    <p:sldId id="350" r:id="rId26"/>
    <p:sldId id="349" r:id="rId27"/>
    <p:sldId id="348" r:id="rId28"/>
    <p:sldId id="347" r:id="rId29"/>
    <p:sldId id="346" r:id="rId30"/>
    <p:sldId id="345" r:id="rId31"/>
    <p:sldId id="344" r:id="rId32"/>
    <p:sldId id="343" r:id="rId33"/>
    <p:sldId id="342" r:id="rId34"/>
    <p:sldId id="341" r:id="rId35"/>
    <p:sldId id="340" r:id="rId36"/>
    <p:sldId id="339" r:id="rId37"/>
    <p:sldId id="338" r:id="rId38"/>
    <p:sldId id="337" r:id="rId39"/>
    <p:sldId id="336" r:id="rId40"/>
    <p:sldId id="335" r:id="rId41"/>
    <p:sldId id="334" r:id="rId42"/>
    <p:sldId id="333" r:id="rId43"/>
    <p:sldId id="332" r:id="rId44"/>
    <p:sldId id="331" r:id="rId45"/>
    <p:sldId id="330" r:id="rId46"/>
    <p:sldId id="329" r:id="rId47"/>
    <p:sldId id="328" r:id="rId48"/>
    <p:sldId id="327" r:id="rId49"/>
    <p:sldId id="326" r:id="rId50"/>
    <p:sldId id="325" r:id="rId51"/>
    <p:sldId id="324" r:id="rId52"/>
    <p:sldId id="323" r:id="rId53"/>
    <p:sldId id="322" r:id="rId54"/>
    <p:sldId id="321" r:id="rId55"/>
    <p:sldId id="320" r:id="rId56"/>
    <p:sldId id="319" r:id="rId57"/>
    <p:sldId id="318" r:id="rId58"/>
    <p:sldId id="317" r:id="rId59"/>
    <p:sldId id="316" r:id="rId60"/>
    <p:sldId id="315" r:id="rId61"/>
    <p:sldId id="314" r:id="rId62"/>
    <p:sldId id="313" r:id="rId63"/>
    <p:sldId id="312" r:id="rId64"/>
    <p:sldId id="311" r:id="rId65"/>
    <p:sldId id="310" r:id="rId66"/>
    <p:sldId id="309" r:id="rId67"/>
    <p:sldId id="308" r:id="rId68"/>
    <p:sldId id="307" r:id="rId69"/>
    <p:sldId id="256" r:id="rId70"/>
    <p:sldId id="257" r:id="rId71"/>
    <p:sldId id="258" r:id="rId72"/>
    <p:sldId id="259" r:id="rId73"/>
    <p:sldId id="260" r:id="rId74"/>
    <p:sldId id="261" r:id="rId75"/>
    <p:sldId id="262" r:id="rId76"/>
    <p:sldId id="266" r:id="rId77"/>
    <p:sldId id="263" r:id="rId78"/>
    <p:sldId id="264" r:id="rId79"/>
    <p:sldId id="265" r:id="rId80"/>
    <p:sldId id="267" r:id="rId81"/>
    <p:sldId id="268" r:id="rId82"/>
    <p:sldId id="269" r:id="rId83"/>
    <p:sldId id="270" r:id="rId84"/>
    <p:sldId id="271" r:id="rId85"/>
    <p:sldId id="272" r:id="rId86"/>
    <p:sldId id="273" r:id="rId87"/>
    <p:sldId id="274" r:id="rId88"/>
    <p:sldId id="275" r:id="rId89"/>
    <p:sldId id="276" r:id="rId90"/>
    <p:sldId id="277" r:id="rId91"/>
    <p:sldId id="278" r:id="rId92"/>
    <p:sldId id="279" r:id="rId93"/>
    <p:sldId id="280" r:id="rId94"/>
    <p:sldId id="281" r:id="rId95"/>
    <p:sldId id="282" r:id="rId96"/>
    <p:sldId id="283" r:id="rId97"/>
    <p:sldId id="284" r:id="rId98"/>
    <p:sldId id="285" r:id="rId99"/>
    <p:sldId id="286" r:id="rId100"/>
    <p:sldId id="287" r:id="rId101"/>
    <p:sldId id="288" r:id="rId102"/>
    <p:sldId id="289" r:id="rId103"/>
    <p:sldId id="294" r:id="rId104"/>
    <p:sldId id="295" r:id="rId105"/>
    <p:sldId id="296" r:id="rId106"/>
    <p:sldId id="297" r:id="rId107"/>
    <p:sldId id="290" r:id="rId108"/>
    <p:sldId id="298" r:id="rId109"/>
    <p:sldId id="291" r:id="rId110"/>
    <p:sldId id="299" r:id="rId111"/>
    <p:sldId id="300" r:id="rId112"/>
    <p:sldId id="292" r:id="rId113"/>
    <p:sldId id="301" r:id="rId114"/>
    <p:sldId id="302" r:id="rId115"/>
    <p:sldId id="293" r:id="rId116"/>
    <p:sldId id="303" r:id="rId117"/>
    <p:sldId id="304" r:id="rId118"/>
    <p:sldId id="305"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026"/>
    <a:srgbClr val="B5304C"/>
    <a:srgbClr val="D35936"/>
    <a:srgbClr val="BB261A"/>
    <a:srgbClr val="45958A"/>
    <a:srgbClr val="21546E"/>
    <a:srgbClr val="FFFEED"/>
    <a:srgbClr val="C5147D"/>
    <a:srgbClr val="FBAE62"/>
    <a:srgbClr val="F36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11684-B55F-4022-9C54-478B7E2717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C7C6B9-AF2E-4260-9E7C-8FCF799A6F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4BE3B6-0B4B-4EE8-B88C-805BED399B6A}"/>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5" name="Footer Placeholder 4">
            <a:extLst>
              <a:ext uri="{FF2B5EF4-FFF2-40B4-BE49-F238E27FC236}">
                <a16:creationId xmlns:a16="http://schemas.microsoft.com/office/drawing/2014/main" id="{A40903EC-3BE5-4F48-9B8E-17B175648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F0201-3CF8-4D7E-B1D7-7AC95B94D8A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36557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8821-2D5A-41C7-8C09-CBE3A04772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7CDAEA-FFD1-42B1-B110-B44A3C5230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B6A1F8-563C-45E7-92C8-20FCD592EBDE}"/>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5" name="Footer Placeholder 4">
            <a:extLst>
              <a:ext uri="{FF2B5EF4-FFF2-40B4-BE49-F238E27FC236}">
                <a16:creationId xmlns:a16="http://schemas.microsoft.com/office/drawing/2014/main" id="{16117BF1-3630-40E8-8512-CC21B65F9F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E82B4-DE14-439D-AE61-F187FF4F9182}"/>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246160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27FED0-2ABC-454D-8AAB-24A30F7795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8DE77-ABA3-4A3A-A079-C4CBC18C41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6EFBD-3D98-452D-AD87-909D7A5D34F7}"/>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5" name="Footer Placeholder 4">
            <a:extLst>
              <a:ext uri="{FF2B5EF4-FFF2-40B4-BE49-F238E27FC236}">
                <a16:creationId xmlns:a16="http://schemas.microsoft.com/office/drawing/2014/main" id="{3174672A-8AD5-4B29-BCF4-FA2FBCD88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9789E-95A9-4971-A417-473CAC156B4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63332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5CDA-E586-4E39-8ECB-D1EFFCC747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884601-D7E9-4990-B172-452364CCD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82F822-B4EC-40F5-B57F-65A51B6939E9}"/>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5" name="Footer Placeholder 4">
            <a:extLst>
              <a:ext uri="{FF2B5EF4-FFF2-40B4-BE49-F238E27FC236}">
                <a16:creationId xmlns:a16="http://schemas.microsoft.com/office/drawing/2014/main" id="{5EAC6981-F22B-4835-8253-762CF12545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A22D6-BDBD-4BE6-8D1D-2F299FAC88EA}"/>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18716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F2B-D475-495C-A145-0915207A39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57A735-D718-42CD-9468-9D41F4821D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D3B27-0389-49EC-A18C-3F7C9828D6E7}"/>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5" name="Footer Placeholder 4">
            <a:extLst>
              <a:ext uri="{FF2B5EF4-FFF2-40B4-BE49-F238E27FC236}">
                <a16:creationId xmlns:a16="http://schemas.microsoft.com/office/drawing/2014/main" id="{1BC0B574-886F-4D5F-B7B6-4CDB554C8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79057-4A33-4068-BC79-3FDE5289C9DC}"/>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92526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B479-4C78-42AA-8BAA-47A4996D58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E49841-B34A-4B56-B89E-4410451A4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5B37A-E23A-4C70-A40D-29C328C4D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312035-D445-4E9D-96C3-C640F6E56E6D}"/>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6" name="Footer Placeholder 5">
            <a:extLst>
              <a:ext uri="{FF2B5EF4-FFF2-40B4-BE49-F238E27FC236}">
                <a16:creationId xmlns:a16="http://schemas.microsoft.com/office/drawing/2014/main" id="{FAD504D5-1D53-4E70-976F-91806EC87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F653CA-3FF7-427D-9BCE-38F780801485}"/>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978908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67B3-CD83-4CFF-B440-6C7C420882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620DCC-3442-43C8-B506-A742189701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680580-FB43-454E-9DEE-5904E03B3D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8FA81-06F1-42DB-94E0-60255DE47E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F1664-1A6E-497C-AAD8-B0E07E219E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BD7ECF1-FB3A-4019-9CE0-756DEAD78111}"/>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8" name="Footer Placeholder 7">
            <a:extLst>
              <a:ext uri="{FF2B5EF4-FFF2-40B4-BE49-F238E27FC236}">
                <a16:creationId xmlns:a16="http://schemas.microsoft.com/office/drawing/2014/main" id="{C982C38D-37FE-419C-9033-27A5B59DE2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A40A23-C6A3-4919-969A-5923B9001146}"/>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414521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33F5-6F14-4431-A6B4-45FD6E7401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2E0A13-AC17-4A22-99F7-79B9141BBCCC}"/>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4" name="Footer Placeholder 3">
            <a:extLst>
              <a:ext uri="{FF2B5EF4-FFF2-40B4-BE49-F238E27FC236}">
                <a16:creationId xmlns:a16="http://schemas.microsoft.com/office/drawing/2014/main" id="{43682655-86B4-4F33-B744-F52812D558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CFF25-B6C5-416F-B819-DD543C60EB78}"/>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63987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D6F2C3-47BD-4846-80A7-754A1F55189F}"/>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3" name="Footer Placeholder 2">
            <a:extLst>
              <a:ext uri="{FF2B5EF4-FFF2-40B4-BE49-F238E27FC236}">
                <a16:creationId xmlns:a16="http://schemas.microsoft.com/office/drawing/2014/main" id="{17BBDEB4-CD0E-4444-8B41-7290549D5F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82F202-6DB2-49E4-A5BC-DBF4978D0B17}"/>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103326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B006-9ECE-4A85-B8CD-FF87A30439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87742-0F83-4AA7-91A0-E88262B61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2B395F-D257-44A8-B482-1E2311143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FE94-3EA2-4A2A-8FB1-B4407D628D99}"/>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6" name="Footer Placeholder 5">
            <a:extLst>
              <a:ext uri="{FF2B5EF4-FFF2-40B4-BE49-F238E27FC236}">
                <a16:creationId xmlns:a16="http://schemas.microsoft.com/office/drawing/2014/main" id="{0A2CA46C-80D7-4729-A193-8FF3F5A5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34C60A-0D71-47B7-964B-C59ADDF323FB}"/>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05926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59A4-0FCD-47AE-A240-93EA88D46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E9C2CA-8782-4077-B5FE-65F093726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F1A09BA-0F4F-4B6A-9C99-F598A37DF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F912AE-25DC-4F26-BD31-0841C50BE81C}"/>
              </a:ext>
            </a:extLst>
          </p:cNvPr>
          <p:cNvSpPr>
            <a:spLocks noGrp="1"/>
          </p:cNvSpPr>
          <p:nvPr>
            <p:ph type="dt" sz="half" idx="10"/>
          </p:nvPr>
        </p:nvSpPr>
        <p:spPr/>
        <p:txBody>
          <a:bodyPr/>
          <a:lstStyle/>
          <a:p>
            <a:fld id="{635DE9B5-6039-4F90-B9CD-3F2F36427E48}" type="datetimeFigureOut">
              <a:rPr lang="en-US" smtClean="0"/>
              <a:t>11/28/2023</a:t>
            </a:fld>
            <a:endParaRPr lang="en-US"/>
          </a:p>
        </p:txBody>
      </p:sp>
      <p:sp>
        <p:nvSpPr>
          <p:cNvPr id="6" name="Footer Placeholder 5">
            <a:extLst>
              <a:ext uri="{FF2B5EF4-FFF2-40B4-BE49-F238E27FC236}">
                <a16:creationId xmlns:a16="http://schemas.microsoft.com/office/drawing/2014/main" id="{175BD2B6-74A8-4C70-A235-8D560DAD7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D047A1-7FCC-49C1-B3F1-11D2F7B61E80}"/>
              </a:ext>
            </a:extLst>
          </p:cNvPr>
          <p:cNvSpPr>
            <a:spLocks noGrp="1"/>
          </p:cNvSpPr>
          <p:nvPr>
            <p:ph type="sldNum" sz="quarter" idx="12"/>
          </p:nvPr>
        </p:nvSpPr>
        <p:spPr/>
        <p:txBody>
          <a:bodyPr/>
          <a:lstStyle/>
          <a:p>
            <a:fld id="{6BE2153D-7C71-4D82-8A18-32ECA77C7A2C}" type="slidenum">
              <a:rPr lang="en-US" smtClean="0"/>
              <a:t>‹#›</a:t>
            </a:fld>
            <a:endParaRPr lang="en-US"/>
          </a:p>
        </p:txBody>
      </p:sp>
    </p:spTree>
    <p:extLst>
      <p:ext uri="{BB962C8B-B14F-4D97-AF65-F5344CB8AC3E}">
        <p14:creationId xmlns:p14="http://schemas.microsoft.com/office/powerpoint/2010/main" val="3872960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C1AE1-E798-4220-8048-048E383F4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CD7CD0-53DE-4D93-B2B5-445582113F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8EC45-240A-4600-A3AF-5831210CE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DE9B5-6039-4F90-B9CD-3F2F36427E48}" type="datetimeFigureOut">
              <a:rPr lang="en-US" smtClean="0"/>
              <a:t>11/28/2023</a:t>
            </a:fld>
            <a:endParaRPr lang="en-US"/>
          </a:p>
        </p:txBody>
      </p:sp>
      <p:sp>
        <p:nvSpPr>
          <p:cNvPr id="5" name="Footer Placeholder 4">
            <a:extLst>
              <a:ext uri="{FF2B5EF4-FFF2-40B4-BE49-F238E27FC236}">
                <a16:creationId xmlns:a16="http://schemas.microsoft.com/office/drawing/2014/main" id="{5D633687-5548-4137-9AD3-FC8DC183A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0266EE-D4A5-44A3-927E-AA60A18F3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E2153D-7C71-4D82-8A18-32ECA77C7A2C}" type="slidenum">
              <a:rPr lang="en-US" smtClean="0"/>
              <a:t>‹#›</a:t>
            </a:fld>
            <a:endParaRPr lang="en-US"/>
          </a:p>
        </p:txBody>
      </p:sp>
    </p:spTree>
    <p:extLst>
      <p:ext uri="{BB962C8B-B14F-4D97-AF65-F5344CB8AC3E}">
        <p14:creationId xmlns:p14="http://schemas.microsoft.com/office/powerpoint/2010/main" val="3066652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b.it/" TargetMode="External"/><Relationship Id="rId2" Type="http://schemas.openxmlformats.org/officeDocument/2006/relationships/hyperlink" Target="http://a.it/" TargetMode="External"/><Relationship Id="rId1" Type="http://schemas.openxmlformats.org/officeDocument/2006/relationships/slideLayout" Target="../slideLayouts/slideLayout2.xml"/><Relationship Id="rId4" Type="http://schemas.openxmlformats.org/officeDocument/2006/relationships/hyperlink" Target="http://c.it/"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is discriminatorRegularization used? A.Prevent overfitting in discriminator B.Control learningRate in training C.Adjust weights &amp; biases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0" i="0" dirty="0">
              <a:effectLst/>
              <a:latin typeface="-apple-system"/>
            </a:endParaRPr>
          </a:p>
        </p:txBody>
      </p:sp>
    </p:spTree>
    <p:extLst>
      <p:ext uri="{BB962C8B-B14F-4D97-AF65-F5344CB8AC3E}">
        <p14:creationId xmlns:p14="http://schemas.microsoft.com/office/powerpoint/2010/main" val="1592568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EF1C28-7DB0-4EEB-8F15-B9606BC9D4C0}"/>
              </a:ext>
            </a:extLst>
          </p:cNvPr>
          <p:cNvSpPr txBox="1"/>
          <p:nvPr/>
        </p:nvSpPr>
        <p:spPr>
          <a:xfrm>
            <a:off x="3047134" y="474345"/>
            <a:ext cx="6094268" cy="5909310"/>
          </a:xfrm>
          <a:prstGeom prst="rect">
            <a:avLst/>
          </a:prstGeom>
          <a:noFill/>
        </p:spPr>
        <p:txBody>
          <a:bodyPr wrap="square">
            <a:spAutoFit/>
          </a:bodyPr>
          <a:lstStyle/>
          <a:p>
            <a:pPr algn="l"/>
            <a:r>
              <a:rPr lang="en-US" b="0" i="0" dirty="0">
                <a:solidFill>
                  <a:srgbClr val="374151"/>
                </a:solidFill>
                <a:effectLst/>
                <a:latin typeface="Söhne"/>
              </a:rPr>
              <a:t>In the context of ensemble methods, weak learners are individual models that are combined to create a stronger predictive model. The characteristics of weak learners are:</a:t>
            </a:r>
          </a:p>
          <a:p>
            <a:pPr algn="l"/>
            <a:r>
              <a:rPr lang="en-US" b="0" i="0" dirty="0">
                <a:solidFill>
                  <a:srgbClr val="374151"/>
                </a:solidFill>
                <a:effectLst/>
                <a:latin typeface="Söhne"/>
              </a:rPr>
              <a:t>A. </a:t>
            </a:r>
            <a:r>
              <a:rPr lang="en-US" b="1" i="0" dirty="0">
                <a:solidFill>
                  <a:srgbClr val="374151"/>
                </a:solidFill>
                <a:effectLst/>
                <a:latin typeface="Söhne"/>
              </a:rPr>
              <a:t>Don’t usually overfit</a:t>
            </a:r>
            <a:r>
              <a:rPr lang="en-US" b="0" i="0" dirty="0">
                <a:solidFill>
                  <a:srgbClr val="374151"/>
                </a:solidFill>
                <a:effectLst/>
                <a:latin typeface="Söhne"/>
              </a:rPr>
              <a:t> - Weak learners are models that have a limited capacity to fit the data. They are designed to ensure that they do not capture the noise in the training data, which means they are less prone to overfitting. So, this statement is generally true.</a:t>
            </a:r>
          </a:p>
          <a:p>
            <a:pPr algn="l"/>
            <a:r>
              <a:rPr lang="en-US" b="0" i="0" dirty="0">
                <a:solidFill>
                  <a:srgbClr val="374151"/>
                </a:solidFill>
                <a:effectLst/>
                <a:latin typeface="Söhne"/>
              </a:rPr>
              <a:t>B. </a:t>
            </a:r>
            <a:r>
              <a:rPr lang="en-US" b="1" i="0" dirty="0">
                <a:solidFill>
                  <a:srgbClr val="374151"/>
                </a:solidFill>
                <a:effectLst/>
                <a:latin typeface="Söhne"/>
              </a:rPr>
              <a:t>Have high bias, cannot solve complex problems</a:t>
            </a:r>
            <a:r>
              <a:rPr lang="en-US" b="0" i="0" dirty="0">
                <a:solidFill>
                  <a:srgbClr val="374151"/>
                </a:solidFill>
                <a:effectLst/>
                <a:latin typeface="Söhne"/>
              </a:rPr>
              <a:t> - Weak learners typically have a high bias because they are not complex models and make more simplifying assumptions about the data. Their simplicity means they cannot capture complex patterns and hence cannot solve complex problems on their own. This statement is also true.</a:t>
            </a:r>
          </a:p>
          <a:p>
            <a:pPr algn="l"/>
            <a:r>
              <a:rPr lang="en-US" b="0" i="0" dirty="0">
                <a:solidFill>
                  <a:srgbClr val="374151"/>
                </a:solidFill>
                <a:effectLst/>
                <a:latin typeface="Söhne"/>
              </a:rPr>
              <a:t>Given these characteristics, the correct statement is that both A and B are TRUE for weak learners in the context of ensemble methods. They are generally simple models that do not overfit and have a high bias, which makes them unable to solve complex problems individually. However, when combined, they can overcome these limitations and form a strong ensemble model.</a:t>
            </a:r>
          </a:p>
        </p:txBody>
      </p:sp>
    </p:spTree>
    <p:extLst>
      <p:ext uri="{BB962C8B-B14F-4D97-AF65-F5344CB8AC3E}">
        <p14:creationId xmlns:p14="http://schemas.microsoft.com/office/powerpoint/2010/main" val="22251228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902693-C905-4337-BB8F-F03949BB3CE2}"/>
              </a:ext>
            </a:extLst>
          </p:cNvPr>
          <p:cNvSpPr txBox="1"/>
          <p:nvPr/>
        </p:nvSpPr>
        <p:spPr>
          <a:xfrm>
            <a:off x="1180708" y="1116233"/>
            <a:ext cx="6094428" cy="3693319"/>
          </a:xfrm>
          <a:prstGeom prst="rect">
            <a:avLst/>
          </a:prstGeom>
          <a:noFill/>
        </p:spPr>
        <p:txBody>
          <a:bodyPr wrap="square">
            <a:spAutoFit/>
          </a:bodyPr>
          <a:lstStyle/>
          <a:p>
            <a:pPr algn="l" fontAlgn="auto"/>
            <a:r>
              <a:rPr lang="en-US" b="1" i="0" dirty="0">
                <a:effectLst/>
                <a:latin typeface="-apple-system"/>
              </a:rPr>
              <a:t>Which of these is an example of sequential ensemble model?</a:t>
            </a:r>
          </a:p>
          <a:p>
            <a:pPr algn="l" fontAlgn="auto"/>
            <a:endParaRPr lang="en-US" b="1" dirty="0">
              <a:latin typeface="-apple-system"/>
            </a:endParaRPr>
          </a:p>
          <a:p>
            <a:pPr algn="l" fontAlgn="auto"/>
            <a:endParaRPr lang="en-US" b="1" i="0" dirty="0">
              <a:effectLst/>
              <a:latin typeface="-apple-system"/>
            </a:endParaRPr>
          </a:p>
          <a:p>
            <a:pPr marL="342900" indent="-342900" algn="l" fontAlgn="auto">
              <a:buAutoNum type="alphaUcPeriod"/>
            </a:pPr>
            <a:r>
              <a:rPr lang="en-US" b="1" i="0" dirty="0">
                <a:effectLst/>
                <a:latin typeface="-apple-system"/>
              </a:rPr>
              <a:t>AdaBoost</a:t>
            </a:r>
            <a:endParaRPr lang="en-US" b="1" dirty="0">
              <a:latin typeface="-apple-system"/>
            </a:endParaRPr>
          </a:p>
          <a:p>
            <a:pPr algn="l" fontAlgn="auto"/>
            <a:r>
              <a:rPr lang="en-US" b="0" i="0" dirty="0">
                <a:effectLst/>
                <a:latin typeface="-apple-system"/>
              </a:rPr>
              <a:t>B. Bootstrapping</a:t>
            </a:r>
          </a:p>
          <a:p>
            <a:pPr algn="l" fontAlgn="auto"/>
            <a:r>
              <a:rPr lang="en-US" b="0" i="0" dirty="0">
                <a:effectLst/>
                <a:latin typeface="-apple-system"/>
              </a:rPr>
              <a:t>21%</a:t>
            </a:r>
          </a:p>
          <a:p>
            <a:br>
              <a:rPr lang="en-US" b="0" i="0" dirty="0">
                <a:effectLst/>
                <a:latin typeface="-apple-system"/>
              </a:rPr>
            </a:br>
            <a:endParaRPr lang="en-US" b="1" i="0" dirty="0">
              <a:effectLst/>
              <a:latin typeface="-apple-system"/>
            </a:endParaRPr>
          </a:p>
          <a:p>
            <a:r>
              <a:rPr lang="en-US" b="1" i="0" dirty="0">
                <a:effectLst/>
                <a:latin typeface="-apple-system"/>
              </a:rPr>
              <a:t>C. Random Forest</a:t>
            </a:r>
            <a:endParaRPr lang="en-US" b="1" dirty="0">
              <a:latin typeface="-apple-system"/>
            </a:endParaRPr>
          </a:p>
          <a:p>
            <a:r>
              <a:rPr lang="en-US" b="1" i="0" dirty="0">
                <a:effectLst/>
                <a:latin typeface="-apple-system"/>
              </a:rPr>
              <a:t>D. None of the above</a:t>
            </a:r>
          </a:p>
          <a:p>
            <a:endParaRPr lang="en-US" b="1" dirty="0">
              <a:latin typeface="-apple-system"/>
            </a:endParaRPr>
          </a:p>
          <a:p>
            <a:endParaRPr lang="en-US" b="1" i="0" dirty="0">
              <a:effectLst/>
              <a:latin typeface="-apple-system"/>
            </a:endParaRPr>
          </a:p>
          <a:p>
            <a:r>
              <a:rPr lang="en-US" b="1" dirty="0">
                <a:latin typeface="-apple-system"/>
              </a:rPr>
              <a:t>Answer </a:t>
            </a:r>
            <a:r>
              <a:rPr lang="en-US" b="1">
                <a:latin typeface="-apple-system"/>
              </a:rPr>
              <a:t>id AdaBoost</a:t>
            </a:r>
            <a:endParaRPr lang="en-US" b="1" i="0" dirty="0">
              <a:effectLst/>
              <a:latin typeface="-apple-system"/>
            </a:endParaRPr>
          </a:p>
        </p:txBody>
      </p:sp>
    </p:spTree>
    <p:extLst>
      <p:ext uri="{BB962C8B-B14F-4D97-AF65-F5344CB8AC3E}">
        <p14:creationId xmlns:p14="http://schemas.microsoft.com/office/powerpoint/2010/main" val="41266861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8EBCD6-82ED-4CF8-8B8D-A001B1357170}"/>
              </a:ext>
            </a:extLst>
          </p:cNvPr>
          <p:cNvSpPr txBox="1"/>
          <p:nvPr/>
        </p:nvSpPr>
        <p:spPr>
          <a:xfrm>
            <a:off x="1020452" y="968306"/>
            <a:ext cx="6094428" cy="646331"/>
          </a:xfrm>
          <a:prstGeom prst="rect">
            <a:avLst/>
          </a:prstGeom>
          <a:noFill/>
        </p:spPr>
        <p:txBody>
          <a:bodyPr wrap="square">
            <a:spAutoFit/>
          </a:bodyP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5" name="TextBox 4">
            <a:extLst>
              <a:ext uri="{FF2B5EF4-FFF2-40B4-BE49-F238E27FC236}">
                <a16:creationId xmlns:a16="http://schemas.microsoft.com/office/drawing/2014/main" id="{75297564-23E3-49D7-9FF4-0EF368F2602E}"/>
              </a:ext>
            </a:extLst>
          </p:cNvPr>
          <p:cNvSpPr txBox="1"/>
          <p:nvPr/>
        </p:nvSpPr>
        <p:spPr>
          <a:xfrm>
            <a:off x="1029879" y="1898657"/>
            <a:ext cx="6094428" cy="2308324"/>
          </a:xfrm>
          <a:prstGeom prst="rect">
            <a:avLst/>
          </a:prstGeom>
          <a:noFill/>
        </p:spPr>
        <p:txBody>
          <a:bodyPr wrap="square">
            <a:spAutoFit/>
          </a:bodyPr>
          <a:lstStyle/>
          <a:p>
            <a:r>
              <a:rPr lang="en-US" b="1" i="0" dirty="0">
                <a:effectLst/>
                <a:latin typeface="-apple-system"/>
              </a:rPr>
              <a:t>Partitioning based clustering</a:t>
            </a:r>
          </a:p>
          <a:p>
            <a:r>
              <a:rPr lang="en-US" b="1" i="0" dirty="0">
                <a:effectLst/>
                <a:latin typeface="-apple-system"/>
              </a:rPr>
              <a:t>K-means clustering</a:t>
            </a:r>
            <a:endParaRPr lang="en-US" b="1" dirty="0">
              <a:latin typeface="-apple-system"/>
            </a:endParaRPr>
          </a:p>
          <a:p>
            <a:r>
              <a:rPr lang="en-US" b="1" i="0" dirty="0">
                <a:effectLst/>
                <a:latin typeface="-apple-system"/>
              </a:rPr>
              <a:t>Grid-based clustering</a:t>
            </a:r>
          </a:p>
          <a:p>
            <a:r>
              <a:rPr lang="en-US" b="1" i="0" dirty="0">
                <a:effectLst/>
                <a:latin typeface="-apple-system"/>
              </a:rPr>
              <a:t>All of the above </a:t>
            </a:r>
            <a:endParaRPr lang="en-US" b="1" dirty="0">
              <a:latin typeface="-apple-system"/>
            </a:endParaRPr>
          </a:p>
          <a:p>
            <a:endParaRPr lang="en-US" b="1" dirty="0">
              <a:latin typeface="-apple-system"/>
            </a:endParaRPr>
          </a:p>
          <a:p>
            <a:endParaRPr lang="en-US" b="1" dirty="0">
              <a:latin typeface="-apple-system"/>
            </a:endParaRPr>
          </a:p>
          <a:p>
            <a:r>
              <a:rPr lang="en-US" b="1" dirty="0">
                <a:latin typeface="-apple-system"/>
              </a:rPr>
              <a:t>Answer  is  </a:t>
            </a:r>
            <a:r>
              <a:rPr lang="en-US" b="1" i="0" dirty="0">
                <a:effectLst/>
                <a:latin typeface="-apple-system"/>
              </a:rPr>
              <a:t>Partitioning based clustering</a:t>
            </a:r>
          </a:p>
          <a:p>
            <a:endParaRPr lang="en-US" dirty="0"/>
          </a:p>
        </p:txBody>
      </p:sp>
    </p:spTree>
    <p:extLst>
      <p:ext uri="{BB962C8B-B14F-4D97-AF65-F5344CB8AC3E}">
        <p14:creationId xmlns:p14="http://schemas.microsoft.com/office/powerpoint/2010/main" val="176333057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spatial clustering algorithm?</a:t>
            </a:r>
            <a:br>
              <a:rPr lang="en-US" b="1" i="0" dirty="0">
                <a:effectLst/>
                <a:latin typeface="-apple-system"/>
              </a:rPr>
            </a:br>
            <a:r>
              <a:rPr lang="en-US" b="1" i="0" dirty="0">
                <a:effectLst/>
                <a:latin typeface="-apple-system"/>
              </a:rPr>
              <a:t>Bonus Question: What is a spatial clustering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30352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Partitioning based clustering</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K-means clustering</a:t>
            </a:r>
            <a:endParaRPr lang="en-US" b="1" dirty="0">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Grid-based clustering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All of the above </a:t>
            </a:r>
            <a:endParaRPr lang="en-US" b="1" dirty="0">
              <a:latin typeface="-apple-system"/>
            </a:endParaRPr>
          </a:p>
        </p:txBody>
      </p:sp>
    </p:spTree>
    <p:extLst>
      <p:ext uri="{BB962C8B-B14F-4D97-AF65-F5344CB8AC3E}">
        <p14:creationId xmlns:p14="http://schemas.microsoft.com/office/powerpoint/2010/main" val="14940204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is TRUE for difference between Llama 2 and Llama1?</a:t>
            </a:r>
            <a:br>
              <a:rPr lang="en-US" b="1" i="0" dirty="0">
                <a:effectLst/>
                <a:latin typeface="-apple-system"/>
              </a:rPr>
            </a:br>
            <a:r>
              <a:rPr lang="en-US" b="1" i="0" dirty="0" err="1">
                <a:effectLst/>
                <a:latin typeface="-apple-system"/>
              </a:rPr>
              <a:t>A.Llama</a:t>
            </a:r>
            <a:r>
              <a:rPr lang="en-US" b="1" i="0" dirty="0">
                <a:effectLst/>
                <a:latin typeface="-apple-system"/>
              </a:rPr>
              <a:t> 2 has increased context length</a:t>
            </a:r>
            <a:br>
              <a:rPr lang="en-US" b="1" i="0" dirty="0">
                <a:effectLst/>
                <a:latin typeface="-apple-system"/>
              </a:rPr>
            </a:br>
            <a:r>
              <a:rPr lang="en-US" b="1" i="0" dirty="0" err="1">
                <a:effectLst/>
                <a:latin typeface="-apple-system"/>
              </a:rPr>
              <a:t>B.Llama</a:t>
            </a:r>
            <a:r>
              <a:rPr lang="en-US" b="1" i="0" dirty="0">
                <a:effectLst/>
                <a:latin typeface="-apple-system"/>
              </a:rPr>
              <a:t> 2 use grouped-context attention(GQA)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A</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Only B</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Both A and B</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pple-system"/>
              </a:rPr>
              <a:t>None of the above</a:t>
            </a:r>
            <a:endParaRPr lang="en-US" dirty="0"/>
          </a:p>
        </p:txBody>
      </p:sp>
    </p:spTree>
    <p:extLst>
      <p:ext uri="{BB962C8B-B14F-4D97-AF65-F5344CB8AC3E}">
        <p14:creationId xmlns:p14="http://schemas.microsoft.com/office/powerpoint/2010/main" val="30168009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Is the given statement TRUE for Llama 2?</a:t>
            </a:r>
            <a:br>
              <a:rPr lang="en-US" b="1" i="0" dirty="0">
                <a:effectLst/>
                <a:latin typeface="-apple-system"/>
              </a:rPr>
            </a:br>
            <a:r>
              <a:rPr lang="en-US" b="1" i="0" dirty="0">
                <a:effectLst/>
                <a:latin typeface="-apple-system"/>
              </a:rPr>
              <a:t>It uses a </a:t>
            </a:r>
            <a:r>
              <a:rPr lang="en-US" b="1" i="0" dirty="0" err="1">
                <a:effectLst/>
                <a:latin typeface="-apple-system"/>
              </a:rPr>
              <a:t>Bytepair</a:t>
            </a:r>
            <a:r>
              <a:rPr lang="en-US" b="1" i="0" dirty="0">
                <a:effectLst/>
                <a:latin typeface="-apple-system"/>
              </a:rPr>
              <a:t> Encoding (BPE) algorithm employing </a:t>
            </a:r>
            <a:r>
              <a:rPr lang="en-US" b="1" i="0" dirty="0" err="1">
                <a:effectLst/>
                <a:latin typeface="-apple-system"/>
              </a:rPr>
              <a:t>SentencePiece</a:t>
            </a:r>
            <a:r>
              <a:rPr lang="en-US" b="1" i="0" dirty="0">
                <a:effectLst/>
                <a:latin typeface="-apple-system"/>
              </a:rPr>
              <a:t> for tokenization.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A. TRUE</a:t>
            </a:r>
            <a:endParaRPr lang="en-US" dirty="0"/>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B. FALSE</a:t>
            </a:r>
            <a:endParaRPr lang="en-US" dirty="0"/>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C. Partially TRUE</a:t>
            </a:r>
            <a:endParaRPr lang="en-US" dirty="0"/>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a:effectLst/>
                <a:latin typeface="-apple-system"/>
              </a:rPr>
              <a:t>D. Cannot say!</a:t>
            </a:r>
            <a:endParaRPr lang="en-US" dirty="0"/>
          </a:p>
        </p:txBody>
      </p:sp>
    </p:spTree>
    <p:extLst>
      <p:ext uri="{BB962C8B-B14F-4D97-AF65-F5344CB8AC3E}">
        <p14:creationId xmlns:p14="http://schemas.microsoft.com/office/powerpoint/2010/main" val="249959168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a tree in Random Forest? It’s built on 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A.subset of features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B.all features</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C.subset of observations</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D.All observations</a:t>
            </a:r>
          </a:p>
        </p:txBody>
      </p:sp>
    </p:spTree>
    <p:extLst>
      <p:ext uri="{BB962C8B-B14F-4D97-AF65-F5344CB8AC3E}">
        <p14:creationId xmlns:p14="http://schemas.microsoft.com/office/powerpoint/2010/main" val="4396475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Which is TRUE for </a:t>
            </a:r>
            <a:r>
              <a:rPr lang="en-US" b="1" i="0" dirty="0" err="1">
                <a:effectLst/>
              </a:rPr>
              <a:t>max_depth</a:t>
            </a:r>
            <a:r>
              <a:rPr lang="en-US" b="1" i="0" dirty="0">
                <a:effectLst/>
              </a:rPr>
              <a:t> in Gradient Boost?</a:t>
            </a:r>
            <a:br>
              <a:rPr lang="en-US" b="1" i="0" dirty="0">
                <a:effectLst/>
              </a:rPr>
            </a:br>
            <a:r>
              <a:rPr lang="en-US" b="1" i="0" dirty="0" err="1">
                <a:effectLst/>
              </a:rPr>
              <a:t>A.Lower</a:t>
            </a:r>
            <a:r>
              <a:rPr lang="en-US" b="1" i="0" dirty="0">
                <a:effectLst/>
              </a:rPr>
              <a:t> value is better for same validation accuracy</a:t>
            </a:r>
            <a:br>
              <a:rPr lang="en-US" b="1" i="0" dirty="0">
                <a:effectLst/>
              </a:rPr>
            </a:br>
            <a:r>
              <a:rPr lang="en-US" b="1" i="0" dirty="0" err="1">
                <a:effectLst/>
              </a:rPr>
              <a:t>B.Increasing</a:t>
            </a:r>
            <a:r>
              <a:rPr lang="en-US" b="1" i="0" dirty="0">
                <a:effectLst/>
              </a:rPr>
              <a:t> its value may underfit data</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2120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146153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92713-5F42-4DA5-BAC6-E531EA45F3D6}"/>
              </a:ext>
            </a:extLst>
          </p:cNvPr>
          <p:cNvSpPr txBox="1"/>
          <p:nvPr/>
        </p:nvSpPr>
        <p:spPr>
          <a:xfrm>
            <a:off x="641023" y="527901"/>
            <a:ext cx="11161336" cy="4041427"/>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Tx/>
              <a:buAutoNum type="alphaUcPeriod"/>
              <a:tabLst/>
            </a:pPr>
            <a:r>
              <a:rPr kumimoji="0" lang="en-US" altLang="en-US" sz="1800" b="1" i="0" u="none" strike="noStrike" cap="none" normalizeH="0" baseline="0" dirty="0">
                <a:ln>
                  <a:noFill/>
                </a:ln>
                <a:solidFill>
                  <a:schemeClr val="tx1"/>
                </a:solidFill>
                <a:effectLst/>
                <a:latin typeface="Söhne"/>
              </a:rPr>
              <a:t>Lower value is better for same validation accuracy</a:t>
            </a:r>
            <a:r>
              <a:rPr kumimoji="0" lang="en-US" altLang="en-US" sz="1800" b="0" i="0" u="none" strike="noStrike" cap="none" normalizeH="0" baseline="0" dirty="0">
                <a:ln>
                  <a:noFill/>
                </a:ln>
                <a:solidFill>
                  <a:srgbClr val="374151"/>
                </a:solidFill>
                <a:effectLst/>
                <a:latin typeface="Söhne"/>
              </a:rPr>
              <a:t>: True, if two models give the same validation accuracy, the one with the lower </a:t>
            </a:r>
            <a:r>
              <a:rPr kumimoji="0" lang="en-US" altLang="en-US" b="1" i="0" u="none" strike="noStrike" cap="none" normalizeH="0" baseline="0" dirty="0" err="1">
                <a:ln>
                  <a:noFill/>
                </a:ln>
                <a:solidFill>
                  <a:schemeClr val="tx1"/>
                </a:solidFill>
                <a:effectLst/>
                <a:latin typeface="Söhne Mono"/>
              </a:rPr>
              <a:t>max_depth</a:t>
            </a:r>
            <a:r>
              <a:rPr kumimoji="0" lang="en-US" altLang="en-US" sz="1800" b="0" i="0" u="none" strike="noStrike" cap="none" normalizeH="0" baseline="0" dirty="0">
                <a:ln>
                  <a:noFill/>
                </a:ln>
                <a:solidFill>
                  <a:srgbClr val="374151"/>
                </a:solidFill>
                <a:effectLst/>
                <a:latin typeface="Söhne"/>
              </a:rPr>
              <a:t> is generally preferred because it is simpler (assuming other things are equal). A simpler model is typically more interpretable and less likely to overfit.</a:t>
            </a:r>
            <a:r>
              <a:rPr kumimoji="0" lang="en-US" altLang="en-US" sz="1050" b="0" i="0" u="none" strike="noStrike" cap="none" normalizeH="0" baseline="0" dirty="0">
                <a:ln>
                  <a:noFill/>
                </a:ln>
                <a:solidFill>
                  <a:schemeClr val="tx1"/>
                </a:solidFill>
                <a:effectLst/>
              </a:rPr>
              <a:t> </a:t>
            </a: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514350" marR="0" lvl="0" indent="-514350" algn="l" defTabSz="914400" rtl="0" eaLnBrk="0" fontAlgn="base" latinLnBrk="0" hangingPunct="0">
              <a:lnSpc>
                <a:spcPct val="100000"/>
              </a:lnSpc>
              <a:spcBef>
                <a:spcPct val="0"/>
              </a:spcBef>
              <a:spcAft>
                <a:spcPct val="0"/>
              </a:spcAft>
              <a:buClrTx/>
              <a:buSzTx/>
              <a:buFontTx/>
              <a:buAutoNum type="alphaUcPeriod"/>
              <a:tabLst/>
            </a:pPr>
            <a:endParaRPr lang="en-US" altLang="en-US" sz="1050" dirty="0">
              <a:latin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 Increasing its value may underfit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statement is generally false. Increasing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US" sz="1800" dirty="0">
                <a:effectLst/>
                <a:latin typeface="Calibri" panose="020F0502020204030204" pitchFamily="34" charset="0"/>
                <a:ea typeface="Calibri" panose="020F0502020204030204" pitchFamily="34" charset="0"/>
                <a:cs typeface="Times New Roman" panose="02020603050405020304" pitchFamily="18" charset="0"/>
              </a:rPr>
              <a:t> typically increases the complexity of the model, which can lead to overfitting rather than underfitting. If the trees are too deep, they might capture noise in the training data, making the model perform poorly on unseen validation or test data.</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the correct answer is A. Lower value is better for same validation accuracy.</a:t>
            </a:r>
          </a:p>
        </p:txBody>
      </p:sp>
    </p:spTree>
    <p:extLst>
      <p:ext uri="{BB962C8B-B14F-4D97-AF65-F5344CB8AC3E}">
        <p14:creationId xmlns:p14="http://schemas.microsoft.com/office/powerpoint/2010/main" val="36844658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rgbClr val="D830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rPr>
              <a:t>How do Reward models help in training Llama-2 chat?</a:t>
            </a:r>
            <a:br>
              <a:rPr lang="en-US" b="1" i="0" dirty="0">
                <a:effectLst/>
              </a:rPr>
            </a:br>
            <a:r>
              <a:rPr lang="en-US" b="1" i="0" dirty="0" err="1">
                <a:effectLst/>
              </a:rPr>
              <a:t>A.Provide</a:t>
            </a:r>
            <a:r>
              <a:rPr lang="en-US" b="1" i="0" dirty="0">
                <a:effectLst/>
              </a:rPr>
              <a:t> scalar scores for quality of response</a:t>
            </a:r>
            <a:br>
              <a:rPr lang="en-US" b="1" i="0" dirty="0">
                <a:effectLst/>
              </a:rPr>
            </a:br>
            <a:r>
              <a:rPr lang="en-US" b="1" i="0" dirty="0" err="1">
                <a:effectLst/>
              </a:rPr>
              <a:t>B.Used</a:t>
            </a:r>
            <a:r>
              <a:rPr lang="en-US" b="1" i="0" dirty="0">
                <a:effectLst/>
              </a:rPr>
              <a:t> in RLHF to optimize Llama-2 Chat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rgbClr val="BB26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rgbClr val="D35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rgbClr val="F36C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rgbClr val="B5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50047155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621A7-A279-49E5-AC24-A0F013B76123}"/>
              </a:ext>
            </a:extLst>
          </p:cNvPr>
          <p:cNvSpPr txBox="1"/>
          <p:nvPr/>
        </p:nvSpPr>
        <p:spPr>
          <a:xfrm>
            <a:off x="1461155" y="1166842"/>
            <a:ext cx="9379670" cy="4185761"/>
          </a:xfrm>
          <a:prstGeom prst="rect">
            <a:avLst/>
          </a:prstGeom>
          <a:noFill/>
        </p:spPr>
        <p:txBody>
          <a:bodyPr wrap="square">
            <a:spAutoFit/>
          </a:bodyPr>
          <a:lstStyle/>
          <a:p>
            <a:pPr algn="l"/>
            <a:r>
              <a:rPr lang="en-US" sz="1400" b="0" i="0" dirty="0">
                <a:solidFill>
                  <a:srgbClr val="374151"/>
                </a:solidFill>
                <a:effectLst/>
              </a:rPr>
              <a:t>Reward models are an essential component in training reinforcement learning-based conversational models like Llama-2 Chat. They are used to guide and optimize the model's behavior during training. Both options A and B are correct, and I'll explain how reward models work in training Llama-2 Chat:</a:t>
            </a:r>
          </a:p>
          <a:p>
            <a:pPr algn="l"/>
            <a:endParaRPr lang="en-US" sz="1400" b="0" i="0" dirty="0">
              <a:solidFill>
                <a:srgbClr val="374151"/>
              </a:solidFill>
              <a:effectLst/>
            </a:endParaRPr>
          </a:p>
          <a:p>
            <a:pPr marL="342900" indent="-342900" algn="l">
              <a:buAutoNum type="alphaUcPeriod"/>
            </a:pPr>
            <a:r>
              <a:rPr lang="en-US" sz="1400" b="0" i="0" dirty="0">
                <a:solidFill>
                  <a:srgbClr val="374151"/>
                </a:solidFill>
                <a:effectLst/>
              </a:rPr>
              <a:t>Provide scalar scores for quality of response: Reward models provide scalar scores or rewards that indicate the quality of the model's responses. These rewards are typically assigned by human evaluators who rate the responses on various criteria, such as relevance, coherence, fluency, and politeness. By providing these scalar scores, reward models offer a quantitative measure of how well the model is performing in terms of generating desirable responses.</a:t>
            </a:r>
          </a:p>
          <a:p>
            <a:pPr marL="342900" indent="-342900" algn="l">
              <a:buAutoNum type="alphaUcPeriod"/>
            </a:pPr>
            <a:endParaRPr lang="en-US" sz="1400" b="0" i="0" dirty="0">
              <a:solidFill>
                <a:srgbClr val="374151"/>
              </a:solidFill>
              <a:effectLst/>
            </a:endParaRPr>
          </a:p>
          <a:p>
            <a:pPr algn="l"/>
            <a:r>
              <a:rPr lang="en-US" sz="1400" b="0" i="0" dirty="0">
                <a:solidFill>
                  <a:srgbClr val="374151"/>
                </a:solidFill>
                <a:effectLst/>
              </a:rPr>
              <a:t>B. Used in RLHF to optimize Llama-2 Chat: Reward models are often used in Reinforcement Learning from Human Feedback (RLHF) to optimize the performance of Llama-2 Chat. In RLHF, the model generates responses in a dialogue, and these responses are then compared to a reference or human-generated response. The reward model assigns a reward score based on the similarity or quality of the model's response compared to the reference. Reinforcement learning algorithms, such as Proximal Policy Optimization (PPO), are then used to update the model's parameters to maximize the expected rewards. This process iterates to improve the model's conversational abilities over time.</a:t>
            </a:r>
          </a:p>
          <a:p>
            <a:pPr algn="l"/>
            <a:endParaRPr lang="en-US" sz="1400" b="0" i="0" dirty="0">
              <a:solidFill>
                <a:srgbClr val="374151"/>
              </a:solidFill>
              <a:effectLst/>
            </a:endParaRPr>
          </a:p>
          <a:p>
            <a:pPr algn="l"/>
            <a:r>
              <a:rPr lang="en-US" sz="1400" b="0" i="0" dirty="0">
                <a:solidFill>
                  <a:srgbClr val="374151"/>
                </a:solidFill>
                <a:effectLst/>
              </a:rPr>
              <a:t>In summary, reward models play a crucial role in training Llama-2 Chat by providing quality scores for responses and guiding the model's learning process through reinforcement learning. They help the model generate more relevant and coherent responses by optimizing its behavior based on the feedback provided by human evaluators.</a:t>
            </a:r>
          </a:p>
        </p:txBody>
      </p:sp>
    </p:spTree>
    <p:extLst>
      <p:ext uri="{BB962C8B-B14F-4D97-AF65-F5344CB8AC3E}">
        <p14:creationId xmlns:p14="http://schemas.microsoft.com/office/powerpoint/2010/main" val="8239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Adding a non-important feature to a linear regression model may result in: </a:t>
            </a:r>
            <a:r>
              <a:rPr lang="en-US" b="1" i="0" dirty="0" err="1">
                <a:effectLst/>
                <a:latin typeface="-apple-system"/>
              </a:rPr>
              <a:t>A.Increase</a:t>
            </a:r>
            <a:r>
              <a:rPr lang="en-US" b="1" i="0" dirty="0">
                <a:effectLst/>
                <a:latin typeface="-apple-system"/>
              </a:rPr>
              <a:t> in R-square </a:t>
            </a:r>
            <a:r>
              <a:rPr lang="en-US" b="1" i="0" dirty="0" err="1">
                <a:effectLst/>
                <a:latin typeface="-apple-system"/>
              </a:rPr>
              <a:t>B.Decrease</a:t>
            </a:r>
            <a:r>
              <a:rPr lang="en-US" b="1" i="0" dirty="0">
                <a:effectLst/>
                <a:latin typeface="-apple-system"/>
              </a:rPr>
              <a:t> in R-square</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Either A or B are TRUE</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9186027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Gradient Boost?</a:t>
            </a:r>
            <a:br>
              <a:rPr lang="en-US" b="1" i="0">
                <a:effectLst/>
                <a:latin typeface="-apple-system"/>
              </a:rPr>
            </a:br>
            <a:r>
              <a:rPr lang="en-US" b="1" i="0">
                <a:effectLst/>
                <a:latin typeface="-apple-system"/>
              </a:rPr>
              <a:t>A.In each stage, introduce a new regression tree to compensate shortcomings</a:t>
            </a:r>
            <a:br>
              <a:rPr lang="en-US" b="1" i="0">
                <a:effectLst/>
                <a:latin typeface="-apple-system"/>
              </a:rPr>
            </a:br>
            <a:r>
              <a:rPr lang="en-US" b="1" i="0">
                <a:effectLst/>
                <a:latin typeface="-apple-system"/>
              </a:rPr>
              <a:t>B.Helps minimize loss function</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2120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t>
            </a:r>
            <a:r>
              <a:rPr lang="en-US" b="1" i="0" dirty="0" err="1">
                <a:effectLst/>
                <a:latin typeface="-apple-system"/>
              </a:rPr>
              <a:t>aboves</a:t>
            </a:r>
            <a:endParaRPr lang="en-US" b="1" i="0" dirty="0">
              <a:effectLst/>
              <a:latin typeface="-apple-system"/>
            </a:endParaRPr>
          </a:p>
        </p:txBody>
      </p:sp>
    </p:spTree>
    <p:extLst>
      <p:ext uri="{BB962C8B-B14F-4D97-AF65-F5344CB8AC3E}">
        <p14:creationId xmlns:p14="http://schemas.microsoft.com/office/powerpoint/2010/main" val="34512845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a:t>
            </a:r>
            <a:br>
              <a:rPr lang="en-US" b="1" i="0">
                <a:effectLst/>
                <a:latin typeface="-apple-system"/>
              </a:rPr>
            </a:br>
            <a:r>
              <a:rPr lang="en-US" b="1" i="0">
                <a:effectLst/>
                <a:latin typeface="-apple-system"/>
              </a:rPr>
              <a:t>The bagging is suitable for high variance low bias models.</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0292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A.TRUE</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B.FALSE</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C.Could be TRUE or FALSE</a:t>
            </a: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D.Cannot say!!</a:t>
            </a:r>
            <a:endParaRPr lang="en-US" b="1" i="0" dirty="0">
              <a:effectLst/>
              <a:latin typeface="-apple-system"/>
            </a:endParaRPr>
          </a:p>
        </p:txBody>
      </p:sp>
    </p:spTree>
    <p:extLst>
      <p:ext uri="{BB962C8B-B14F-4D97-AF65-F5344CB8AC3E}">
        <p14:creationId xmlns:p14="http://schemas.microsoft.com/office/powerpoint/2010/main" val="74629852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9B0AC-C64D-47BF-B4F9-522EFA10DBCE}"/>
              </a:ext>
            </a:extLst>
          </p:cNvPr>
          <p:cNvSpPr txBox="1"/>
          <p:nvPr/>
        </p:nvSpPr>
        <p:spPr>
          <a:xfrm>
            <a:off x="820132" y="1955535"/>
            <a:ext cx="10944520" cy="2062552"/>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Bagging (Bootstrap Aggregating) is indeed suitable for high variance low bias models. The primary purpose of bagging is to reduce variance without increasing bias. By averaging or aggregating predictions from multiple models, each trained on different bootstrapped subsets of the data, bagging helps mitigate the overfitting tendencies of models like decision trees, which typically have low bias but high variance.</a:t>
            </a:r>
          </a:p>
        </p:txBody>
      </p:sp>
    </p:spTree>
    <p:extLst>
      <p:ext uri="{BB962C8B-B14F-4D97-AF65-F5344CB8AC3E}">
        <p14:creationId xmlns:p14="http://schemas.microsoft.com/office/powerpoint/2010/main" val="17521449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In linguistic morphology, _______. Is the process for reducing inflected words to their root form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Rooting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12064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Text-proofing</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Both rooting &amp; stemming</a:t>
            </a:r>
            <a:endParaRPr lang="en-US" b="1" i="0" dirty="0">
              <a:effectLst/>
              <a:latin typeface="-apple-system"/>
            </a:endParaRPr>
          </a:p>
        </p:txBody>
      </p:sp>
    </p:spTree>
    <p:extLst>
      <p:ext uri="{BB962C8B-B14F-4D97-AF65-F5344CB8AC3E}">
        <p14:creationId xmlns:p14="http://schemas.microsoft.com/office/powerpoint/2010/main" val="3621978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2DE15A-EA33-4643-9C35-94C7E6D3AE4C}"/>
              </a:ext>
            </a:extLst>
          </p:cNvPr>
          <p:cNvSpPr txBox="1"/>
          <p:nvPr/>
        </p:nvSpPr>
        <p:spPr>
          <a:xfrm>
            <a:off x="461913" y="1305342"/>
            <a:ext cx="11180190" cy="4247317"/>
          </a:xfrm>
          <a:prstGeom prst="rect">
            <a:avLst/>
          </a:prstGeom>
          <a:noFill/>
        </p:spPr>
        <p:txBody>
          <a:bodyPr wrap="square">
            <a:spAutoFit/>
          </a:bodyPr>
          <a:lstStyle/>
          <a:p>
            <a:pPr algn="l"/>
            <a:r>
              <a:rPr lang="en-US" b="1" i="0" dirty="0">
                <a:effectLst/>
                <a:latin typeface="Söhne"/>
              </a:rPr>
              <a:t>Main Concepts:</a:t>
            </a:r>
          </a:p>
          <a:p>
            <a:pPr algn="l"/>
            <a:r>
              <a:rPr lang="en-US" b="1" i="0" dirty="0">
                <a:solidFill>
                  <a:srgbClr val="374151"/>
                </a:solidFill>
                <a:effectLst/>
                <a:latin typeface="Söhne"/>
              </a:rPr>
              <a:t>Stemming</a:t>
            </a:r>
            <a:r>
              <a:rPr lang="en-US" b="0" i="0" dirty="0">
                <a:solidFill>
                  <a:srgbClr val="374151"/>
                </a:solidFill>
                <a:effectLst/>
                <a:latin typeface="Söhne"/>
              </a:rPr>
              <a:t>: Stemming is a process in natural language processing and information retrieval where words are reduced to their base or root form. For example, the stem of the word "running" might be "run". The main purpose of stemming is to reduce the dimensionality of text data and to treat similar words as the same, which can be helpful in text analysis tasks like search and classification.</a:t>
            </a:r>
          </a:p>
          <a:p>
            <a:pPr algn="l"/>
            <a:r>
              <a:rPr lang="en-US" b="1" i="0" dirty="0">
                <a:effectLst/>
                <a:latin typeface="Söhne"/>
              </a:rPr>
              <a:t>Study Notes:</a:t>
            </a:r>
          </a:p>
          <a:p>
            <a:pPr algn="l">
              <a:buFont typeface="+mj-lt"/>
              <a:buAutoNum type="arabicPeriod"/>
            </a:pPr>
            <a:r>
              <a:rPr lang="en-US" b="1" i="0" dirty="0">
                <a:solidFill>
                  <a:srgbClr val="374151"/>
                </a:solidFill>
                <a:effectLst/>
                <a:latin typeface="Söhne"/>
              </a:rPr>
              <a:t>Types of Stemmers</a:t>
            </a:r>
            <a:r>
              <a:rPr lang="en-US" b="0" i="0" dirty="0">
                <a:solidFill>
                  <a:srgbClr val="374151"/>
                </a:solidFill>
                <a:effectLst/>
                <a:latin typeface="Söhne"/>
              </a:rPr>
              <a:t>: Popular algorithms include the Porter stemmer and Snowball stemmer.</a:t>
            </a:r>
          </a:p>
          <a:p>
            <a:pPr algn="l">
              <a:buFont typeface="+mj-lt"/>
              <a:buAutoNum type="arabicPeriod"/>
            </a:pPr>
            <a:r>
              <a:rPr lang="en-US" b="1" i="0" dirty="0">
                <a:solidFill>
                  <a:srgbClr val="374151"/>
                </a:solidFill>
                <a:effectLst/>
                <a:latin typeface="Söhne"/>
              </a:rPr>
              <a:t>Limitations</a:t>
            </a:r>
            <a:r>
              <a:rPr lang="en-US" b="0" i="0" dirty="0">
                <a:solidFill>
                  <a:srgbClr val="374151"/>
                </a:solidFill>
                <a:effectLst/>
                <a:latin typeface="Söhne"/>
              </a:rPr>
              <a:t>: Stemming can sometimes produce non-real words. For instance, "happiness" might be stemmed to "</a:t>
            </a:r>
            <a:r>
              <a:rPr lang="en-US" b="0" i="0" dirty="0" err="1">
                <a:solidFill>
                  <a:srgbClr val="374151"/>
                </a:solidFill>
                <a:effectLst/>
                <a:latin typeface="Söhne"/>
              </a:rPr>
              <a:t>happi</a:t>
            </a:r>
            <a:r>
              <a:rPr lang="en-US" b="0" i="0" dirty="0">
                <a:solidFill>
                  <a:srgbClr val="374151"/>
                </a:solidFill>
                <a:effectLst/>
                <a:latin typeface="Söhne"/>
              </a:rPr>
              <a:t>". This is unlike lemmatization, another NLP process, which ensures the reduced form is a real word.</a:t>
            </a:r>
          </a:p>
          <a:p>
            <a:pPr algn="l">
              <a:buFont typeface="+mj-lt"/>
              <a:buAutoNum type="arabicPeriod"/>
            </a:pPr>
            <a:r>
              <a:rPr lang="en-US" b="1" i="0" dirty="0">
                <a:solidFill>
                  <a:srgbClr val="374151"/>
                </a:solidFill>
                <a:effectLst/>
                <a:latin typeface="Söhne"/>
              </a:rPr>
              <a:t>Application</a:t>
            </a:r>
            <a:r>
              <a:rPr lang="en-US" b="0" i="0" dirty="0">
                <a:solidFill>
                  <a:srgbClr val="374151"/>
                </a:solidFill>
                <a:effectLst/>
                <a:latin typeface="Söhne"/>
              </a:rPr>
              <a:t>: Used in search engines, information retrieval systems, and text classification tasks.</a:t>
            </a:r>
          </a:p>
          <a:p>
            <a:pPr algn="l"/>
            <a:r>
              <a:rPr lang="en-US" b="1" i="0" dirty="0">
                <a:effectLst/>
                <a:latin typeface="Söhne"/>
              </a:rPr>
              <a:t>Examples:</a:t>
            </a:r>
          </a:p>
          <a:p>
            <a:pPr algn="l">
              <a:buFont typeface="+mj-lt"/>
              <a:buAutoNum type="arabicPeriod"/>
            </a:pPr>
            <a:r>
              <a:rPr lang="en-US" b="1" i="0" dirty="0">
                <a:solidFill>
                  <a:srgbClr val="374151"/>
                </a:solidFill>
                <a:effectLst/>
                <a:latin typeface="Söhne"/>
              </a:rPr>
              <a:t>Words and their stems</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"flying" -&gt; "fly"</a:t>
            </a:r>
          </a:p>
          <a:p>
            <a:pPr marL="742950" lvl="1" indent="-285750" algn="l">
              <a:buFont typeface="+mj-lt"/>
              <a:buAutoNum type="arabicPeriod"/>
            </a:pPr>
            <a:r>
              <a:rPr lang="en-US" b="0" i="0" dirty="0">
                <a:solidFill>
                  <a:srgbClr val="374151"/>
                </a:solidFill>
                <a:effectLst/>
                <a:latin typeface="Söhne"/>
              </a:rPr>
              <a:t>"flies" -&gt; "</a:t>
            </a:r>
            <a:r>
              <a:rPr lang="en-US" b="0" i="0" dirty="0" err="1">
                <a:solidFill>
                  <a:srgbClr val="374151"/>
                </a:solidFill>
                <a:effectLst/>
                <a:latin typeface="Söhne"/>
              </a:rPr>
              <a:t>fli</a:t>
            </a:r>
            <a:r>
              <a:rPr lang="en-US" b="0" i="0" dirty="0">
                <a:solidFill>
                  <a:srgbClr val="374151"/>
                </a:solidFill>
                <a:effectLst/>
                <a:latin typeface="Söhne"/>
              </a:rPr>
              <a:t>"</a:t>
            </a:r>
          </a:p>
          <a:p>
            <a:pPr marL="742950" lvl="1" indent="-285750" algn="l">
              <a:buFont typeface="+mj-lt"/>
              <a:buAutoNum type="arabicPeriod"/>
            </a:pPr>
            <a:r>
              <a:rPr lang="en-US" b="0" i="0" dirty="0">
                <a:solidFill>
                  <a:srgbClr val="374151"/>
                </a:solidFill>
                <a:effectLst/>
                <a:latin typeface="Söhne"/>
              </a:rPr>
              <a:t>"happily" -&gt; "</a:t>
            </a:r>
            <a:r>
              <a:rPr lang="en-US" b="0" i="0" dirty="0" err="1">
                <a:solidFill>
                  <a:srgbClr val="374151"/>
                </a:solidFill>
                <a:effectLst/>
                <a:latin typeface="Söhne"/>
              </a:rPr>
              <a:t>happili</a:t>
            </a:r>
            <a:r>
              <a:rPr lang="en-US" b="0" i="0" dirty="0">
                <a:solidFill>
                  <a:srgbClr val="374151"/>
                </a:solidFill>
                <a:effectLst/>
                <a:latin typeface="Söhne"/>
              </a:rPr>
              <a:t>"</a:t>
            </a:r>
          </a:p>
        </p:txBody>
      </p:sp>
    </p:spTree>
    <p:extLst>
      <p:ext uri="{BB962C8B-B14F-4D97-AF65-F5344CB8AC3E}">
        <p14:creationId xmlns:p14="http://schemas.microsoft.com/office/powerpoint/2010/main" val="120429842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0BCD0-E31D-46B0-9700-094DD9441B32}"/>
              </a:ext>
            </a:extLst>
          </p:cNvPr>
          <p:cNvSpPr txBox="1"/>
          <p:nvPr/>
        </p:nvSpPr>
        <p:spPr>
          <a:xfrm>
            <a:off x="556180" y="818249"/>
            <a:ext cx="11057643" cy="5632311"/>
          </a:xfrm>
          <a:prstGeom prst="rect">
            <a:avLst/>
          </a:prstGeom>
          <a:noFill/>
        </p:spPr>
        <p:txBody>
          <a:bodyPr wrap="square">
            <a:spAutoFit/>
          </a:bodyPr>
          <a:lstStyle/>
          <a:p>
            <a:pPr algn="l"/>
            <a:r>
              <a:rPr lang="en-US" b="1" i="0" dirty="0">
                <a:effectLst/>
                <a:latin typeface="Söhne"/>
              </a:rPr>
              <a:t>Analogies:</a:t>
            </a:r>
          </a:p>
          <a:p>
            <a:pPr algn="l"/>
            <a:r>
              <a:rPr lang="en-US" b="0" i="0" dirty="0">
                <a:solidFill>
                  <a:srgbClr val="374151"/>
                </a:solidFill>
                <a:effectLst/>
                <a:latin typeface="Söhne"/>
              </a:rPr>
              <a:t>Imagine a tree with many branches and leaves. Each leaf can represent a variation of a word, while the main trunk or bigger branches represent the core meaning or stem. Regardless of how the leaves (word forms) might look different, they are all connected to the same core branch (stem).</a:t>
            </a:r>
          </a:p>
          <a:p>
            <a:pPr algn="l"/>
            <a:r>
              <a:rPr lang="en-US" b="1" i="0" dirty="0">
                <a:effectLst/>
                <a:latin typeface="Söhne"/>
              </a:rPr>
              <a:t>Math:</a:t>
            </a:r>
          </a:p>
          <a:p>
            <a:pPr algn="l"/>
            <a:r>
              <a:rPr lang="en-US" b="0" i="0" dirty="0">
                <a:solidFill>
                  <a:srgbClr val="374151"/>
                </a:solidFill>
                <a:effectLst/>
                <a:latin typeface="Söhne"/>
              </a:rPr>
              <a:t>Stemming doesn't typically involve mathematical operations. It's more about pattern recognition and rule-based reduction.</a:t>
            </a:r>
          </a:p>
          <a:p>
            <a:pPr algn="l"/>
            <a:r>
              <a:rPr lang="en-US" b="1" i="0" dirty="0">
                <a:effectLst/>
                <a:latin typeface="Söhne"/>
              </a:rPr>
              <a:t>Application:</a:t>
            </a:r>
          </a:p>
          <a:p>
            <a:pPr algn="l"/>
            <a:r>
              <a:rPr lang="en-US" b="0" i="0" dirty="0">
                <a:solidFill>
                  <a:srgbClr val="374151"/>
                </a:solidFill>
                <a:effectLst/>
                <a:latin typeface="Söhne"/>
              </a:rPr>
              <a:t>In search engines: If someone searches for "running", the search engine, using stemming, might also show results for "runner", "ran", and "run" since they share the same stem.</a:t>
            </a:r>
          </a:p>
          <a:p>
            <a:pPr algn="l"/>
            <a:r>
              <a:rPr lang="en-US" b="1" i="0" dirty="0">
                <a:effectLst/>
                <a:latin typeface="Söhne"/>
              </a:rPr>
              <a:t>Practice Problem:</a:t>
            </a:r>
          </a:p>
          <a:p>
            <a:pPr algn="l"/>
            <a:r>
              <a:rPr lang="en-US" b="1" i="0" dirty="0">
                <a:solidFill>
                  <a:srgbClr val="374151"/>
                </a:solidFill>
                <a:effectLst/>
                <a:latin typeface="Söhne"/>
              </a:rPr>
              <a:t>Question</a:t>
            </a:r>
            <a:r>
              <a:rPr lang="en-US" b="0" i="0" dirty="0">
                <a:solidFill>
                  <a:srgbClr val="374151"/>
                </a:solidFill>
                <a:effectLst/>
                <a:latin typeface="Söhne"/>
              </a:rPr>
              <a:t>: What is the stem of the following words based on a general stemming approach?</a:t>
            </a:r>
          </a:p>
          <a:p>
            <a:pPr algn="l">
              <a:buFont typeface="+mj-lt"/>
              <a:buAutoNum type="arabicPeriod"/>
            </a:pPr>
            <a:r>
              <a:rPr lang="en-US" b="0" i="0" dirty="0">
                <a:solidFill>
                  <a:srgbClr val="374151"/>
                </a:solidFill>
                <a:effectLst/>
                <a:latin typeface="Söhne"/>
              </a:rPr>
              <a:t>"dancing"</a:t>
            </a:r>
          </a:p>
          <a:p>
            <a:pPr algn="l">
              <a:buFont typeface="+mj-lt"/>
              <a:buAutoNum type="arabicPeriod"/>
            </a:pPr>
            <a:r>
              <a:rPr lang="en-US" b="0" i="0" dirty="0">
                <a:solidFill>
                  <a:srgbClr val="374151"/>
                </a:solidFill>
                <a:effectLst/>
                <a:latin typeface="Söhne"/>
              </a:rPr>
              <a:t>"computers"</a:t>
            </a:r>
          </a:p>
          <a:p>
            <a:pPr algn="l">
              <a:buFont typeface="+mj-lt"/>
              <a:buAutoNum type="arabicPeriod"/>
            </a:pPr>
            <a:r>
              <a:rPr lang="en-US" b="0" i="0" dirty="0">
                <a:solidFill>
                  <a:srgbClr val="374151"/>
                </a:solidFill>
                <a:effectLst/>
                <a:latin typeface="Söhne"/>
              </a:rPr>
              <a:t>"largely"</a:t>
            </a:r>
          </a:p>
          <a:p>
            <a:pPr algn="l"/>
            <a:r>
              <a:rPr lang="en-US" b="1" i="0" dirty="0">
                <a:solidFill>
                  <a:srgbClr val="374151"/>
                </a:solidFill>
                <a:effectLst/>
                <a:latin typeface="Söhne"/>
              </a:rPr>
              <a:t>Solution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danc</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comput</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a:t>
            </a:r>
            <a:r>
              <a:rPr lang="en-US" b="0" i="0" dirty="0" err="1">
                <a:solidFill>
                  <a:srgbClr val="374151"/>
                </a:solidFill>
                <a:effectLst/>
                <a:latin typeface="Söhne"/>
              </a:rPr>
              <a:t>larg</a:t>
            </a:r>
            <a:r>
              <a:rPr lang="en-US" b="0" i="0" dirty="0">
                <a:solidFill>
                  <a:srgbClr val="374151"/>
                </a:solidFill>
                <a:effectLst/>
                <a:latin typeface="Söhne"/>
              </a:rPr>
              <a:t>"</a:t>
            </a:r>
          </a:p>
          <a:p>
            <a:pPr algn="l"/>
            <a:r>
              <a:rPr lang="en-US" b="0" i="0" dirty="0">
                <a:solidFill>
                  <a:srgbClr val="374151"/>
                </a:solidFill>
                <a:effectLst/>
                <a:latin typeface="Söhne"/>
              </a:rPr>
              <a:t>Keep in mind that the exact results might vary based on the stemming algorithm used.</a:t>
            </a:r>
          </a:p>
        </p:txBody>
      </p:sp>
    </p:spTree>
    <p:extLst>
      <p:ext uri="{BB962C8B-B14F-4D97-AF65-F5344CB8AC3E}">
        <p14:creationId xmlns:p14="http://schemas.microsoft.com/office/powerpoint/2010/main" val="17310185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Generative Adversarial Network (GAN) makes use of two neural networks, namely: _________ and ________.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decoder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B.Self-attention, decoder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C.Generator, discriminator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D.Generator, decoder</a:t>
            </a:r>
            <a:endParaRPr lang="en-US" b="1" i="0" dirty="0">
              <a:effectLst/>
              <a:latin typeface="-apple-system"/>
            </a:endParaRPr>
          </a:p>
        </p:txBody>
      </p:sp>
    </p:spTree>
    <p:extLst>
      <p:ext uri="{BB962C8B-B14F-4D97-AF65-F5344CB8AC3E}">
        <p14:creationId xmlns:p14="http://schemas.microsoft.com/office/powerpoint/2010/main" val="786292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843761-8AE8-4708-A4BF-EF89A1BF6EBB}"/>
              </a:ext>
            </a:extLst>
          </p:cNvPr>
          <p:cNvSpPr txBox="1"/>
          <p:nvPr/>
        </p:nvSpPr>
        <p:spPr>
          <a:xfrm>
            <a:off x="341722" y="376601"/>
            <a:ext cx="11686880" cy="3416320"/>
          </a:xfrm>
          <a:prstGeom prst="rect">
            <a:avLst/>
          </a:prstGeom>
          <a:noFill/>
        </p:spPr>
        <p:txBody>
          <a:bodyPr wrap="square">
            <a:spAutoFit/>
          </a:bodyPr>
          <a:lstStyle/>
          <a:p>
            <a:r>
              <a:rPr lang="en-US" sz="1200" b="1" i="0" dirty="0">
                <a:effectLst/>
                <a:latin typeface="Söhne"/>
              </a:rPr>
              <a:t>Introduction:</a:t>
            </a:r>
            <a:r>
              <a:rPr lang="en-US" sz="1200" b="0" i="0" dirty="0">
                <a:solidFill>
                  <a:srgbClr val="374151"/>
                </a:solidFill>
                <a:effectLst/>
                <a:latin typeface="Söhne"/>
              </a:rPr>
              <a:t> Generative Adversarial Networks (GANs) are a powerful class of machine learning models used in various applications, including image generation, style transfer, and data augmentation. GANs consist of two neural networks, the Generator and the Discriminator, which work in a competitive manner to produce realistic data.</a:t>
            </a:r>
          </a:p>
          <a:p>
            <a:endParaRPr lang="en-US" sz="1200" dirty="0">
              <a:solidFill>
                <a:srgbClr val="374151"/>
              </a:solidFill>
              <a:latin typeface="Söhne"/>
            </a:endParaRPr>
          </a:p>
          <a:p>
            <a:endParaRPr lang="en-US" sz="1200" dirty="0">
              <a:solidFill>
                <a:srgbClr val="374151"/>
              </a:solidFill>
              <a:latin typeface="Söhne"/>
            </a:endParaRPr>
          </a:p>
          <a:p>
            <a:pPr algn="l">
              <a:buFont typeface="+mj-lt"/>
              <a:buAutoNum type="arabicPeriod"/>
            </a:pPr>
            <a:r>
              <a:rPr lang="en-US" sz="1200" b="1" i="0" dirty="0">
                <a:solidFill>
                  <a:srgbClr val="374151"/>
                </a:solidFill>
                <a:effectLst/>
                <a:latin typeface="Söhne"/>
              </a:rPr>
              <a:t>Generator:</a:t>
            </a:r>
            <a:r>
              <a:rPr lang="en-US" sz="1200" b="0" i="0" dirty="0">
                <a:solidFill>
                  <a:srgbClr val="374151"/>
                </a:solidFill>
                <a:effectLst/>
                <a:latin typeface="Söhne"/>
              </a:rPr>
              <a:t> The Generator is responsible for creating data samples, such as images or text, that resemble real data. It takes random noise or some initial input and transforms it into data that ideally cannot be distinguished from genuine data. The Generator is like an artist trying to produce counterfeit money that is so realistic that it's hard to tell it apart from real currency.</a:t>
            </a:r>
          </a:p>
          <a:p>
            <a:pPr algn="l">
              <a:buFont typeface="+mj-lt"/>
              <a:buAutoNum type="arabicPeriod"/>
            </a:pPr>
            <a:r>
              <a:rPr lang="en-US" sz="1200" b="1" i="0" dirty="0">
                <a:solidFill>
                  <a:srgbClr val="374151"/>
                </a:solidFill>
                <a:effectLst/>
                <a:latin typeface="Söhne"/>
              </a:rPr>
              <a:t>Discriminator:</a:t>
            </a:r>
            <a:r>
              <a:rPr lang="en-US" sz="1200" b="0" i="0" dirty="0">
                <a:solidFill>
                  <a:srgbClr val="374151"/>
                </a:solidFill>
                <a:effectLst/>
                <a:latin typeface="Söhne"/>
              </a:rPr>
              <a:t> The Discriminator acts as a detective trying to distinguish between real and fake data. It evaluates the data it receives and assigns a probability that it is real. The Discriminator aims to become more accurate over time. It's like an expert who can detect counterfeit money and becomes better at it as they see more examples.</a:t>
            </a:r>
          </a:p>
          <a:p>
            <a:endParaRPr lang="en-US" sz="1200" dirty="0">
              <a:solidFill>
                <a:srgbClr val="374151"/>
              </a:solidFill>
              <a:latin typeface="Söhne"/>
            </a:endParaRPr>
          </a:p>
          <a:p>
            <a:pPr algn="l"/>
            <a:r>
              <a:rPr lang="en-US" sz="1200" b="1" i="0" dirty="0">
                <a:solidFill>
                  <a:srgbClr val="374151"/>
                </a:solidFill>
                <a:effectLst/>
                <a:latin typeface="Söhne"/>
              </a:rPr>
              <a:t>Math:</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are based on game theory, with the two networks competing in a minimax game. The Generator aims to minimize the probability that the Discriminator correctly classifies its generated data as fake, while the Discriminator tries to maximize this probability.</a:t>
            </a:r>
          </a:p>
          <a:p>
            <a:pPr algn="l"/>
            <a:r>
              <a:rPr lang="en-US" sz="1200" b="1" i="0" dirty="0">
                <a:solidFill>
                  <a:srgbClr val="374151"/>
                </a:solidFill>
                <a:effectLst/>
                <a:latin typeface="Söhne"/>
              </a:rPr>
              <a:t>Applications: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GANs have a wide range of applications, including:</a:t>
            </a:r>
          </a:p>
          <a:p>
            <a:pPr marL="742950" lvl="1" indent="-285750" algn="l">
              <a:buFont typeface="Arial" panose="020B0604020202020204" pitchFamily="34" charset="0"/>
              <a:buChar char="•"/>
            </a:pPr>
            <a:r>
              <a:rPr lang="en-US" sz="1200" b="0" i="0" dirty="0">
                <a:solidFill>
                  <a:srgbClr val="374151"/>
                </a:solidFill>
                <a:effectLst/>
                <a:latin typeface="Söhne"/>
              </a:rPr>
              <a:t>Image Generation: Creating high-resolution and realistic images, such as faces, artworks, and scenes.</a:t>
            </a:r>
          </a:p>
          <a:p>
            <a:pPr marL="742950" lvl="1" indent="-285750" algn="l">
              <a:buFont typeface="Arial" panose="020B0604020202020204" pitchFamily="34" charset="0"/>
              <a:buChar char="•"/>
            </a:pPr>
            <a:r>
              <a:rPr lang="en-US" sz="1200" b="0" i="0" dirty="0">
                <a:solidFill>
                  <a:srgbClr val="374151"/>
                </a:solidFill>
                <a:effectLst/>
                <a:latin typeface="Söhne"/>
              </a:rPr>
              <a:t>Style Transfer: Transforming the style of images, for example, converting photographs into paintings in the style of famous artists.</a:t>
            </a:r>
          </a:p>
          <a:p>
            <a:endParaRPr lang="en-US" sz="1200" dirty="0"/>
          </a:p>
        </p:txBody>
      </p:sp>
    </p:spTree>
    <p:extLst>
      <p:ext uri="{BB962C8B-B14F-4D97-AF65-F5344CB8AC3E}">
        <p14:creationId xmlns:p14="http://schemas.microsoft.com/office/powerpoint/2010/main" val="1652680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8869D5-7F22-45AB-87D7-21F00C5676F3}"/>
              </a:ext>
            </a:extLst>
          </p:cNvPr>
          <p:cNvSpPr txBox="1"/>
          <p:nvPr/>
        </p:nvSpPr>
        <p:spPr>
          <a:xfrm>
            <a:off x="208960" y="396946"/>
            <a:ext cx="11774079" cy="4524315"/>
          </a:xfrm>
          <a:prstGeom prst="rect">
            <a:avLst/>
          </a:prstGeom>
          <a:noFill/>
        </p:spPr>
        <p:txBody>
          <a:bodyPr wrap="square">
            <a:spAutoFit/>
          </a:bodyPr>
          <a:lstStyle/>
          <a:p>
            <a:pPr marL="742950" lvl="1" indent="-285750" algn="l">
              <a:buFont typeface="Arial" panose="020B0604020202020204" pitchFamily="34" charset="0"/>
              <a:buChar char="•"/>
            </a:pPr>
            <a:r>
              <a:rPr lang="en-US" sz="1200" b="0" i="0" dirty="0">
                <a:solidFill>
                  <a:srgbClr val="374151"/>
                </a:solidFill>
                <a:effectLst/>
                <a:latin typeface="Söhne"/>
              </a:rPr>
              <a:t>Data Augmentation: Generating additional data for training machine learning models, which helps improve model performance.</a:t>
            </a:r>
          </a:p>
          <a:p>
            <a:pPr marL="742950" lvl="1" indent="-285750" algn="l">
              <a:buFont typeface="Arial" panose="020B0604020202020204" pitchFamily="34" charset="0"/>
              <a:buChar char="•"/>
            </a:pPr>
            <a:r>
              <a:rPr lang="en-US" sz="1200" b="0" i="0" dirty="0">
                <a:solidFill>
                  <a:srgbClr val="374151"/>
                </a:solidFill>
                <a:effectLst/>
                <a:latin typeface="Söhne"/>
              </a:rPr>
              <a:t>Super-Resolution: Enhancing the resolution and quality of images and videos.</a:t>
            </a:r>
          </a:p>
          <a:p>
            <a:pPr algn="l"/>
            <a:r>
              <a:rPr lang="en-US" sz="1200" b="1" i="0" dirty="0">
                <a:solidFill>
                  <a:srgbClr val="374151"/>
                </a:solidFill>
                <a:effectLst/>
                <a:latin typeface="Söhne"/>
              </a:rPr>
              <a:t>Practice Problem:</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Problem: In a GAN, what is the role of the Generator and the Discriminator?</a:t>
            </a:r>
          </a:p>
          <a:p>
            <a:pPr algn="l">
              <a:buFont typeface="Arial" panose="020B0604020202020204" pitchFamily="34" charset="0"/>
              <a:buChar char="•"/>
            </a:pPr>
            <a:r>
              <a:rPr lang="en-US" sz="1200" b="0" i="0" dirty="0">
                <a:solidFill>
                  <a:srgbClr val="374151"/>
                </a:solidFill>
                <a:effectLst/>
                <a:latin typeface="Söhne"/>
              </a:rPr>
              <a:t>Solution: The Generator creates fake data, while the Discriminator evaluates the data to distinguish between real and fake samples. They compete to improve the quality of the generated data.</a:t>
            </a:r>
          </a:p>
          <a:p>
            <a:pPr algn="l"/>
            <a:r>
              <a:rPr lang="en-US" sz="1200" b="1" i="0" dirty="0">
                <a:solidFill>
                  <a:srgbClr val="374151"/>
                </a:solidFill>
                <a:effectLst/>
                <a:latin typeface="Söhne"/>
              </a:rPr>
              <a:t>Analogies:</a:t>
            </a:r>
            <a:endParaRPr lang="en-US" sz="1200" b="0" i="0" dirty="0">
              <a:solidFill>
                <a:srgbClr val="374151"/>
              </a:solidFill>
              <a:effectLst/>
              <a:latin typeface="Söhne"/>
            </a:endParaRPr>
          </a:p>
          <a:p>
            <a:pPr algn="l">
              <a:buFont typeface="Arial" panose="020B0604020202020204" pitchFamily="34" charset="0"/>
              <a:buChar char="•"/>
            </a:pPr>
            <a:r>
              <a:rPr lang="en-US" sz="1200" b="0" i="0" dirty="0">
                <a:solidFill>
                  <a:srgbClr val="374151"/>
                </a:solidFill>
                <a:effectLst/>
                <a:latin typeface="Söhne"/>
              </a:rPr>
              <a:t>Think of a GAN as a forger (Generator) trying to create counterfeit money and a detective (Discriminator) attempting to detect the fake money. The forger gets better at creating realistic counterfeit money, and the detective improves at identifying fakes.</a:t>
            </a:r>
          </a:p>
          <a:p>
            <a:pPr algn="l"/>
            <a:r>
              <a:rPr lang="en-US" sz="1200" b="1" i="0" dirty="0">
                <a:solidFill>
                  <a:srgbClr val="374151"/>
                </a:solidFill>
                <a:effectLst/>
                <a:latin typeface="Söhne"/>
              </a:rPr>
              <a:t>Conclusion:</a:t>
            </a:r>
            <a:r>
              <a:rPr lang="en-US" sz="1200" b="0" i="0" dirty="0">
                <a:solidFill>
                  <a:srgbClr val="374151"/>
                </a:solidFill>
                <a:effectLst/>
                <a:latin typeface="Söhne"/>
              </a:rPr>
              <a:t> Generative Adversarial Networks (GANs) are a fascinating and powerful concept in machine learning. They consist of a Generator and a Discriminator that compete in a game to generate highly realistic data. GANs have a wide range of applications and have significantly advanced the field of generative modeling. Understanding their components and dynamics is essential for anyone working in the field of deep learning and artificial intelligence.</a:t>
            </a:r>
          </a:p>
          <a:p>
            <a:pPr algn="l"/>
            <a:endParaRPr lang="en-US" sz="1200" dirty="0">
              <a:solidFill>
                <a:srgbClr val="374151"/>
              </a:solidFill>
              <a:latin typeface="Söhne"/>
            </a:endParaRPr>
          </a:p>
          <a:p>
            <a:pPr algn="l"/>
            <a:r>
              <a:rPr lang="en-US" sz="1200" b="0" i="0" dirty="0">
                <a:solidFill>
                  <a:srgbClr val="374151"/>
                </a:solidFill>
                <a:effectLst/>
                <a:latin typeface="Söhne"/>
              </a:rPr>
              <a:t>The options A and B are not the correct answers for the roles of the two neural networks in a Generative Adversarial Network (GAN) for the following reasons:</a:t>
            </a:r>
          </a:p>
          <a:p>
            <a:pPr algn="l"/>
            <a:r>
              <a:rPr lang="en-US" sz="1200" b="0" i="0" dirty="0">
                <a:solidFill>
                  <a:srgbClr val="374151"/>
                </a:solidFill>
                <a:effectLst/>
                <a:latin typeface="Söhne"/>
              </a:rPr>
              <a:t>A. </a:t>
            </a:r>
            <a:r>
              <a:rPr lang="en-US" sz="1200" b="1" i="0" dirty="0">
                <a:solidFill>
                  <a:srgbClr val="374151"/>
                </a:solidFill>
                <a:effectLst/>
                <a:latin typeface="Söhne"/>
              </a:rPr>
              <a:t>Encoder, Decoder:</a:t>
            </a:r>
            <a:r>
              <a:rPr lang="en-US" sz="1200" b="0" i="0" dirty="0">
                <a:solidFill>
                  <a:srgbClr val="374151"/>
                </a:solidFill>
                <a:effectLst/>
                <a:latin typeface="Söhne"/>
              </a:rPr>
              <a:t> This pair of terms typically represents the components of autoencoders, not GANs. In autoencoders, an encoder network compresses input data into a lower-dimensional representation, and a decoder network reconstructs the original data from this representation. In contrast, GANs consist of a Generator that creates new data samples and a Discriminator that evaluates the authenticity of these samples. While some variations of GANs can incorporate autoencoders, the primary structure of a GAN involves a Generator and a Discriminator.</a:t>
            </a:r>
          </a:p>
          <a:p>
            <a:pPr algn="l"/>
            <a:r>
              <a:rPr lang="en-US" sz="1200" b="0" i="0" dirty="0">
                <a:solidFill>
                  <a:srgbClr val="374151"/>
                </a:solidFill>
                <a:effectLst/>
                <a:latin typeface="Söhne"/>
              </a:rPr>
              <a:t>B. </a:t>
            </a:r>
            <a:r>
              <a:rPr lang="en-US" sz="1200" b="1" i="0" dirty="0">
                <a:solidFill>
                  <a:srgbClr val="374151"/>
                </a:solidFill>
                <a:effectLst/>
                <a:latin typeface="Söhne"/>
              </a:rPr>
              <a:t>Self-Attention, Decoder:</a:t>
            </a:r>
            <a:r>
              <a:rPr lang="en-US" sz="1200" b="0" i="0" dirty="0">
                <a:solidFill>
                  <a:srgbClr val="374151"/>
                </a:solidFill>
                <a:effectLst/>
                <a:latin typeface="Söhne"/>
              </a:rPr>
              <a:t> Self-attention mechanisms are commonly associated with transformer-based models, such as the Transformer architecture used in natural language processing tasks. Self-attention allows models to weigh the importance of different parts of the input sequence when making predictions. In the context of GANs, self-attention is not a direct component; GANs primarily involve a Generator and a Discriminator, as explained earlier.</a:t>
            </a:r>
          </a:p>
          <a:p>
            <a:pPr algn="l"/>
            <a:r>
              <a:rPr lang="en-US" sz="1200" b="0" i="0" dirty="0">
                <a:solidFill>
                  <a:srgbClr val="374151"/>
                </a:solidFill>
                <a:effectLst/>
                <a:latin typeface="Söhne"/>
              </a:rPr>
              <a:t>In summary, while autoencoders and self-attention mechanisms are valuable components in machine learning, they are not the core components of a GAN. The primary structure of a GAN consists of a Generator and a Discriminator, as they play the central roles in the adversarial training process of creating realistic data samples.</a:t>
            </a:r>
          </a:p>
          <a:p>
            <a:pPr algn="l"/>
            <a:endParaRPr lang="en-US" sz="1200" b="0" i="0" dirty="0">
              <a:solidFill>
                <a:srgbClr val="374151"/>
              </a:solidFill>
              <a:effectLst/>
              <a:latin typeface="Söhne"/>
            </a:endParaRPr>
          </a:p>
        </p:txBody>
      </p:sp>
    </p:spTree>
    <p:extLst>
      <p:ext uri="{BB962C8B-B14F-4D97-AF65-F5344CB8AC3E}">
        <p14:creationId xmlns:p14="http://schemas.microsoft.com/office/powerpoint/2010/main" val="2128901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3A5FEE-C509-41AE-BB2B-BADD44CED734}"/>
              </a:ext>
            </a:extLst>
          </p:cNvPr>
          <p:cNvSpPr txBox="1"/>
          <p:nvPr/>
        </p:nvSpPr>
        <p:spPr>
          <a:xfrm>
            <a:off x="457199" y="612845"/>
            <a:ext cx="11326091" cy="3139321"/>
          </a:xfrm>
          <a:prstGeom prst="rect">
            <a:avLst/>
          </a:prstGeom>
          <a:noFill/>
        </p:spPr>
        <p:txBody>
          <a:bodyPr wrap="square">
            <a:spAutoFit/>
          </a:bodyPr>
          <a:lstStyle/>
          <a:p>
            <a:pPr algn="l"/>
            <a:r>
              <a:rPr lang="en-US" b="0" i="0" dirty="0">
                <a:solidFill>
                  <a:srgbClr val="374151"/>
                </a:solidFill>
                <a:effectLst/>
                <a:latin typeface="Söhne"/>
              </a:rPr>
              <a:t>Adding a non-important feature to a linear regression model typically results in:</a:t>
            </a:r>
          </a:p>
          <a:p>
            <a:pPr algn="l"/>
            <a:r>
              <a:rPr lang="en-US" b="0" i="0" dirty="0">
                <a:solidFill>
                  <a:srgbClr val="374151"/>
                </a:solidFill>
                <a:effectLst/>
                <a:latin typeface="Söhne"/>
              </a:rPr>
              <a:t>A. </a:t>
            </a:r>
            <a:r>
              <a:rPr lang="en-US" b="1" i="0" dirty="0">
                <a:solidFill>
                  <a:srgbClr val="374151"/>
                </a:solidFill>
                <a:effectLst/>
                <a:latin typeface="Söhne"/>
              </a:rPr>
              <a:t>Increase in R-square</a:t>
            </a:r>
            <a:r>
              <a:rPr lang="en-US" b="0" i="0" dirty="0">
                <a:solidFill>
                  <a:srgbClr val="374151"/>
                </a:solidFill>
                <a:effectLst/>
                <a:latin typeface="Söhne"/>
              </a:rPr>
              <a:t> - The R-squared value represents the proportion of the variance for the dependent variable that's explained by the independent variables in the model. Adding another variable to the model will always increase the R-squared value or keep it the same because the model can explain more variance, even if it is just by chance or through overfitting.</a:t>
            </a:r>
          </a:p>
          <a:p>
            <a:pPr algn="l"/>
            <a:r>
              <a:rPr lang="en-US" b="0" i="0" dirty="0">
                <a:solidFill>
                  <a:srgbClr val="374151"/>
                </a:solidFill>
                <a:effectLst/>
                <a:latin typeface="Söhne"/>
              </a:rPr>
              <a:t>B. </a:t>
            </a:r>
            <a:r>
              <a:rPr lang="en-US" b="1" i="0" dirty="0">
                <a:solidFill>
                  <a:srgbClr val="374151"/>
                </a:solidFill>
                <a:effectLst/>
                <a:latin typeface="Söhne"/>
              </a:rPr>
              <a:t>Decrease in R-square</a:t>
            </a:r>
            <a:r>
              <a:rPr lang="en-US" b="0" i="0" dirty="0">
                <a:solidFill>
                  <a:srgbClr val="374151"/>
                </a:solidFill>
                <a:effectLst/>
                <a:latin typeface="Söhne"/>
              </a:rPr>
              <a:t> - This statement is not true for R-squared; it does not decrease when a new variable is added. However, adjusted R-squared, which is a modified version of R-squared that takes into account the number of predictors in the model, can decrease if the added variable does not contribute enough to the model to offset the penalty for adding an additional predictor.</a:t>
            </a:r>
          </a:p>
          <a:p>
            <a:pPr algn="l"/>
            <a:r>
              <a:rPr lang="en-US" b="0" i="0" dirty="0">
                <a:solidFill>
                  <a:srgbClr val="374151"/>
                </a:solidFill>
                <a:effectLst/>
                <a:latin typeface="Söhne"/>
              </a:rPr>
              <a:t>Hence, the most accurate response from the given options is that only A is TRUE. Adding a non-important feature to a linear regression model will not decrease the R-squared; it can either increase it or leave it unchanged.</a:t>
            </a:r>
          </a:p>
        </p:txBody>
      </p:sp>
    </p:spTree>
    <p:extLst>
      <p:ext uri="{BB962C8B-B14F-4D97-AF65-F5344CB8AC3E}">
        <p14:creationId xmlns:p14="http://schemas.microsoft.com/office/powerpoint/2010/main" val="158355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GPT is which type of model? A. Autoregressive Language Model B. Autoencoding Language Model</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None of the above </a:t>
            </a:r>
            <a:endParaRPr lang="en-US" b="0" i="0" dirty="0">
              <a:effectLst/>
              <a:latin typeface="-apple-system"/>
            </a:endParaRPr>
          </a:p>
        </p:txBody>
      </p:sp>
    </p:spTree>
    <p:extLst>
      <p:ext uri="{BB962C8B-B14F-4D97-AF65-F5344CB8AC3E}">
        <p14:creationId xmlns:p14="http://schemas.microsoft.com/office/powerpoint/2010/main" val="2842792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31BC4E-9FAC-4E44-8096-6DB611DCEF7D}"/>
              </a:ext>
            </a:extLst>
          </p:cNvPr>
          <p:cNvSpPr>
            <a:spLocks noChangeArrowheads="1"/>
          </p:cNvSpPr>
          <p:nvPr/>
        </p:nvSpPr>
        <p:spPr bwMode="auto">
          <a:xfrm>
            <a:off x="723900" y="1859340"/>
            <a:ext cx="107442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GPT (Generative Pretrained Transformer) is an example of an A.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Autoregressive models predict future values in a sequence based on past values. In the context of language models like GPT, this means predicting the next word in a sentence given all the previous words. GPT models generate text by processing all the previous tokens (words) and predicting the next token in the sequence, thus generating text one token at a time. This is characteristic of autoregressive behavior.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On the other hand, autoencoding models, like BERT (Bidirectional Encoder Representations from Transformers), work differently. They are trained to predict missing words or tokens within a given sequence, learning to understand the context in both directions (before and after a given token in a sentence).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Söhne"/>
              </a:rPr>
              <a:t>Therefore, the correct answer is "Only A" - GPT is an Autoregressive Language Model.</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6024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distinguishes Variational Autoencoders from other Autoencoders? A.VAEs are generative models B.VAEs learn distribution of training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4132479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4BBD36-9741-4F08-8DC4-6E2CD64CF5DB}"/>
              </a:ext>
            </a:extLst>
          </p:cNvPr>
          <p:cNvSpPr txBox="1"/>
          <p:nvPr/>
        </p:nvSpPr>
        <p:spPr>
          <a:xfrm>
            <a:off x="768927" y="1582341"/>
            <a:ext cx="10931237" cy="3693319"/>
          </a:xfrm>
          <a:prstGeom prst="rect">
            <a:avLst/>
          </a:prstGeom>
          <a:noFill/>
        </p:spPr>
        <p:txBody>
          <a:bodyPr wrap="square">
            <a:spAutoFit/>
          </a:bodyPr>
          <a:lstStyle/>
          <a:p>
            <a:pPr algn="l"/>
            <a:r>
              <a:rPr lang="en-US" b="0" i="0" dirty="0">
                <a:effectLst/>
                <a:latin typeface="Söhne"/>
              </a:rPr>
              <a:t>Variational Autoencoders (VAEs) do have distinct characteristics that differentiate them from other types of autoencoders:</a:t>
            </a:r>
          </a:p>
          <a:p>
            <a:pPr algn="l"/>
            <a:r>
              <a:rPr lang="en-US" b="0" i="0" dirty="0">
                <a:effectLst/>
                <a:latin typeface="Söhne"/>
              </a:rPr>
              <a:t>A. VAEs are generative models: This is true. Variational Autoencoders are a type of generative model. Unlike standard autoencoders, which focus on encoding and then decoding input data, VAEs are designed to </a:t>
            </a:r>
            <a:r>
              <a:rPr lang="en-US" b="0" i="0" dirty="0">
                <a:solidFill>
                  <a:srgbClr val="FF0000"/>
                </a:solidFill>
                <a:effectLst/>
                <a:latin typeface="Söhne"/>
              </a:rPr>
              <a:t>generate new data that's similar to the training data</a:t>
            </a:r>
            <a:r>
              <a:rPr lang="en-US" b="0" i="0" dirty="0">
                <a:effectLst/>
                <a:latin typeface="Söhne"/>
              </a:rPr>
              <a:t>. They do this by learning the distribution of the training data and then sampling from this distribution to generate new data points.</a:t>
            </a:r>
          </a:p>
          <a:p>
            <a:pPr algn="l"/>
            <a:r>
              <a:rPr lang="en-US" b="0" i="0" dirty="0">
                <a:effectLst/>
                <a:latin typeface="Söhne"/>
              </a:rPr>
              <a:t>B. VAEs learn the distribution of training data: This is also true. A key feature of VAEs is their ability to </a:t>
            </a:r>
            <a:r>
              <a:rPr lang="en-US" b="0" i="0" dirty="0">
                <a:solidFill>
                  <a:srgbClr val="FF0000"/>
                </a:solidFill>
                <a:effectLst/>
                <a:latin typeface="Söhne"/>
              </a:rPr>
              <a:t>learn the underlying probability distribution </a:t>
            </a:r>
            <a:r>
              <a:rPr lang="en-US" b="0" i="0" dirty="0">
                <a:effectLst/>
                <a:latin typeface="Söhne"/>
              </a:rPr>
              <a:t>of the input data. They achieve this by </a:t>
            </a:r>
            <a:r>
              <a:rPr lang="en-US" b="0" i="0" dirty="0">
                <a:solidFill>
                  <a:srgbClr val="FF0000"/>
                </a:solidFill>
                <a:effectLst/>
                <a:latin typeface="Söhne"/>
              </a:rPr>
              <a:t>introducing a stochastic encoding process, </a:t>
            </a:r>
            <a:r>
              <a:rPr lang="en-US" b="0" i="0" dirty="0">
                <a:effectLst/>
                <a:latin typeface="Söhne"/>
              </a:rPr>
              <a:t>where they don't just learn a single point in the latent space for each input (as in a standard autoencoder) but rather a distribution over the latent space. This allows them to generate new samples from the learned distribution, contributing to their capabilities as generative models.</a:t>
            </a:r>
          </a:p>
          <a:p>
            <a:pPr algn="l"/>
            <a:r>
              <a:rPr lang="en-US" b="0" i="0" dirty="0">
                <a:effectLst/>
                <a:latin typeface="Söhne"/>
              </a:rPr>
              <a:t>Given these points, the correct choice is "Both A and B." VAEs are distinguished from other autoencoders by being generative models that learn the distribution of the training data, allowing them to generate new, similar data.</a:t>
            </a:r>
          </a:p>
        </p:txBody>
      </p:sp>
    </p:spTree>
    <p:extLst>
      <p:ext uri="{BB962C8B-B14F-4D97-AF65-F5344CB8AC3E}">
        <p14:creationId xmlns:p14="http://schemas.microsoft.com/office/powerpoint/2010/main" val="2128488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given statement TRUE or FALSE, The bagging is suitable for high variance low bias models.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1" i="0" dirty="0">
              <a:effectLst/>
              <a:latin typeface="-apple-system"/>
            </a:endParaRPr>
          </a:p>
        </p:txBody>
      </p:sp>
      <p:sp>
        <p:nvSpPr>
          <p:cNvPr id="8" name="Rectangle: Rounded Corners 7">
            <a:extLst>
              <a:ext uri="{FF2B5EF4-FFF2-40B4-BE49-F238E27FC236}">
                <a16:creationId xmlns:a16="http://schemas.microsoft.com/office/drawing/2014/main" id="{7EDF343C-BE9E-4E8D-9E7C-5B0CB13B2129}"/>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C</a:t>
            </a:r>
            <a:endParaRPr lang="en-US" b="0" i="0" dirty="0">
              <a:effectLst/>
              <a:latin typeface="-apple-system"/>
            </a:endParaRPr>
          </a:p>
        </p:txBody>
      </p:sp>
    </p:spTree>
    <p:extLst>
      <p:ext uri="{BB962C8B-B14F-4D97-AF65-F5344CB8AC3E}">
        <p14:creationId xmlns:p14="http://schemas.microsoft.com/office/powerpoint/2010/main" val="2245827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5E7FAE-A2D5-4EB4-8917-0CD828DB4ADD}"/>
              </a:ext>
            </a:extLst>
          </p:cNvPr>
          <p:cNvSpPr txBox="1"/>
          <p:nvPr/>
        </p:nvSpPr>
        <p:spPr>
          <a:xfrm>
            <a:off x="755073" y="1720840"/>
            <a:ext cx="10681854" cy="3416320"/>
          </a:xfrm>
          <a:prstGeom prst="rect">
            <a:avLst/>
          </a:prstGeom>
          <a:noFill/>
        </p:spPr>
        <p:txBody>
          <a:bodyPr wrap="square">
            <a:spAutoFit/>
          </a:bodyPr>
          <a:lstStyle/>
          <a:p>
            <a:pPr algn="l"/>
            <a:r>
              <a:rPr lang="en-US" b="0" i="0" dirty="0">
                <a:effectLst/>
                <a:latin typeface="Söhne"/>
              </a:rPr>
              <a:t>The statement that "bagging is suitable for high variance low bias models" is TRUE.</a:t>
            </a:r>
          </a:p>
          <a:p>
            <a:pPr algn="l"/>
            <a:r>
              <a:rPr lang="en-US" b="0" i="0" dirty="0">
                <a:effectLst/>
                <a:latin typeface="Söhne"/>
              </a:rPr>
              <a:t>Bagging, which stands for Bootstrap Aggregating, is a technique used in machine learning to improve the stability and accuracy of models, particularly those that are prone to high variance. It works by creating multiple versions of a predictor model (like decision trees) and training each one on a slightly different set of data. These models are then combined by averaging their predictions (for regression tasks) or by a majority vote (for classification tasks).</a:t>
            </a:r>
          </a:p>
          <a:p>
            <a:pPr algn="l"/>
            <a:r>
              <a:rPr lang="en-US" b="0" i="0" dirty="0">
                <a:effectLst/>
                <a:latin typeface="Söhne"/>
              </a:rPr>
              <a:t>High variance low bias models, like decision trees, tend to overfit the training data, meaning they capture the noise along with the signal. This leads to great performance on the training data but poor generalization to new, unseen data. Bagging helps to reduce this variance without substantially increasing bias, making it particularly suitable for these kinds of models.</a:t>
            </a:r>
          </a:p>
          <a:p>
            <a:pPr algn="l"/>
            <a:r>
              <a:rPr lang="en-US" b="0" i="0" dirty="0">
                <a:effectLst/>
                <a:latin typeface="Söhne"/>
              </a:rPr>
              <a:t>So, in the context of high variance low bias models, bagging can be very effective in improving model performance, particularly in terms of generalization. Therefore, the answer is A. TRUE.</a:t>
            </a:r>
          </a:p>
        </p:txBody>
      </p:sp>
    </p:spTree>
    <p:extLst>
      <p:ext uri="{BB962C8B-B14F-4D97-AF65-F5344CB8AC3E}">
        <p14:creationId xmlns:p14="http://schemas.microsoft.com/office/powerpoint/2010/main" val="2899390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parts of self-attention operation are calculated by passing inputs through an MLP? </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B</a:t>
            </a:r>
            <a:endParaRPr lang="en-US" b="1"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B and D</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A, B and C</a:t>
            </a:r>
          </a:p>
        </p:txBody>
      </p:sp>
    </p:spTree>
    <p:extLst>
      <p:ext uri="{BB962C8B-B14F-4D97-AF65-F5344CB8AC3E}">
        <p14:creationId xmlns:p14="http://schemas.microsoft.com/office/powerpoint/2010/main" val="293391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0642DC-4767-4F41-AF2D-93CC18AF6886}"/>
              </a:ext>
            </a:extLst>
          </p:cNvPr>
          <p:cNvSpPr txBox="1"/>
          <p:nvPr/>
        </p:nvSpPr>
        <p:spPr>
          <a:xfrm>
            <a:off x="3047134" y="335846"/>
            <a:ext cx="6094268" cy="6186309"/>
          </a:xfrm>
          <a:prstGeom prst="rect">
            <a:avLst/>
          </a:prstGeom>
          <a:noFill/>
        </p:spPr>
        <p:txBody>
          <a:bodyPr wrap="square">
            <a:spAutoFit/>
          </a:bodyPr>
          <a:lstStyle/>
          <a:p>
            <a:pPr algn="l"/>
            <a:r>
              <a:rPr lang="en-US" b="0" i="0" dirty="0">
                <a:solidFill>
                  <a:srgbClr val="374151"/>
                </a:solidFill>
                <a:effectLst/>
                <a:latin typeface="Söhne"/>
              </a:rPr>
              <a:t>Discriminator regularization is typically used in the context of Generative Adversarial Networks (GANs):</a:t>
            </a:r>
          </a:p>
          <a:p>
            <a:pPr algn="l"/>
            <a:r>
              <a:rPr lang="en-US" b="0" i="0" dirty="0">
                <a:solidFill>
                  <a:srgbClr val="374151"/>
                </a:solidFill>
                <a:effectLst/>
                <a:latin typeface="Söhne"/>
              </a:rPr>
              <a:t>A. </a:t>
            </a:r>
            <a:r>
              <a:rPr lang="en-US" b="1" i="0" dirty="0">
                <a:solidFill>
                  <a:srgbClr val="374151"/>
                </a:solidFill>
                <a:effectLst/>
                <a:latin typeface="Söhne"/>
              </a:rPr>
              <a:t>Prevent overfitting in discriminator</a:t>
            </a:r>
            <a:r>
              <a:rPr lang="en-US" b="0" i="0" dirty="0">
                <a:solidFill>
                  <a:srgbClr val="374151"/>
                </a:solidFill>
                <a:effectLst/>
                <a:latin typeface="Söhne"/>
              </a:rPr>
              <a:t> - Regularization techniques, such as dropout, weight decay, or adding noise, are used in the discriminator of a GAN to prevent it from overfitting to the training data. By preventing overfitting, the discriminator doesn't get too good at distinguishing real data from fake data generated by the generator, allowing the generator to improve iteratively. This statement is true.</a:t>
            </a:r>
          </a:p>
          <a:p>
            <a:pPr algn="l"/>
            <a:r>
              <a:rPr lang="en-US" b="0" i="0" dirty="0">
                <a:solidFill>
                  <a:srgbClr val="374151"/>
                </a:solidFill>
                <a:effectLst/>
                <a:latin typeface="Söhne"/>
              </a:rPr>
              <a:t>B. </a:t>
            </a:r>
            <a:r>
              <a:rPr lang="en-US" b="1" i="0" dirty="0">
                <a:solidFill>
                  <a:srgbClr val="374151"/>
                </a:solidFill>
                <a:effectLst/>
                <a:latin typeface="Söhne"/>
              </a:rPr>
              <a:t>Control learning rate in training</a:t>
            </a:r>
            <a:r>
              <a:rPr lang="en-US" b="0" i="0" dirty="0">
                <a:solidFill>
                  <a:srgbClr val="374151"/>
                </a:solidFill>
                <a:effectLst/>
                <a:latin typeface="Söhne"/>
              </a:rPr>
              <a:t> - Regularization does not control the learning rate. The learning rate is a hyperparameter that is typically adjusted separately from regularization. This statement is not directly related to the purpose of regularization.</a:t>
            </a:r>
          </a:p>
          <a:p>
            <a:pPr algn="l"/>
            <a:r>
              <a:rPr lang="en-US" b="0" i="0" dirty="0">
                <a:solidFill>
                  <a:srgbClr val="374151"/>
                </a:solidFill>
                <a:effectLst/>
                <a:latin typeface="Söhne"/>
              </a:rPr>
              <a:t>C. </a:t>
            </a:r>
            <a:r>
              <a:rPr lang="en-US" b="1" i="0" dirty="0">
                <a:solidFill>
                  <a:srgbClr val="374151"/>
                </a:solidFill>
                <a:effectLst/>
                <a:latin typeface="Söhne"/>
              </a:rPr>
              <a:t>Adjust weights &amp; biases</a:t>
            </a:r>
            <a:r>
              <a:rPr lang="en-US" b="0" i="0" dirty="0">
                <a:solidFill>
                  <a:srgbClr val="374151"/>
                </a:solidFill>
                <a:effectLst/>
                <a:latin typeface="Söhne"/>
              </a:rPr>
              <a:t> - While regularization can influence the adjustment of weights and biases by adding a penalty to the loss function, which indirectly affects how weights and biases are updated during training, this is not the primary purpose of regularization. It's more of a secondary effect.</a:t>
            </a:r>
          </a:p>
          <a:p>
            <a:pPr algn="l"/>
            <a:r>
              <a:rPr lang="en-US" b="0" i="0" dirty="0">
                <a:solidFill>
                  <a:srgbClr val="374151"/>
                </a:solidFill>
                <a:effectLst/>
                <a:latin typeface="Söhne"/>
              </a:rPr>
              <a:t>Given these points, the most accurate response is that discriminator regularization is primarily used to prevent overfitting in the discriminator (A).</a:t>
            </a:r>
          </a:p>
        </p:txBody>
      </p:sp>
    </p:spTree>
    <p:extLst>
      <p:ext uri="{BB962C8B-B14F-4D97-AF65-F5344CB8AC3E}">
        <p14:creationId xmlns:p14="http://schemas.microsoft.com/office/powerpoint/2010/main" val="85939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3970318"/>
          </a:xfrm>
          <a:prstGeom prst="rect">
            <a:avLst/>
          </a:prstGeom>
          <a:noFill/>
        </p:spPr>
        <p:txBody>
          <a:bodyPr wrap="square">
            <a:spAutoFit/>
          </a:bodyPr>
          <a:lstStyle/>
          <a:p>
            <a:pPr algn="l"/>
            <a:r>
              <a:rPr lang="en-US" b="0" i="0" dirty="0">
                <a:solidFill>
                  <a:srgbClr val="374151"/>
                </a:solidFill>
                <a:effectLst/>
                <a:latin typeface="Söhne"/>
              </a:rPr>
              <a:t>In the self-attention operation of transformer models, inputs are passed through separate linear layers (not multi-layer </a:t>
            </a:r>
            <a:r>
              <a:rPr lang="en-US" b="0" i="0" dirty="0" err="1">
                <a:solidFill>
                  <a:srgbClr val="374151"/>
                </a:solidFill>
                <a:effectLst/>
                <a:latin typeface="Söhne"/>
              </a:rPr>
              <a:t>perceptrons</a:t>
            </a:r>
            <a:r>
              <a:rPr lang="en-US" b="0" i="0" dirty="0">
                <a:solidFill>
                  <a:srgbClr val="374151"/>
                </a:solidFill>
                <a:effectLst/>
                <a:latin typeface="Söhne"/>
              </a:rPr>
              <a:t>, MLPs) to produce values (V), keys (K), and queries (Q). Each of these components is generated by multiplying the input by a weight matrix specific to each component. Word embeddings (D) are typically the input to the self-attention mechanism but are not produced by it; instead, they are usually created earlier in the model's architecture, often by another linear transformation of the tokenized input.</a:t>
            </a:r>
          </a:p>
          <a:p>
            <a:pPr algn="l"/>
            <a:r>
              <a:rPr lang="en-US" b="0" i="0" dirty="0">
                <a:solidFill>
                  <a:srgbClr val="374151"/>
                </a:solidFill>
                <a:effectLst/>
                <a:latin typeface="Söhne"/>
              </a:rPr>
              <a:t>Therefore, the correct answer is that queries (C), keys (B), and values (A) are calculated by passing inputs through linear transformations (which could be considered a single-layer MLP if one is being broad in definition). Word embeddings (D) are inputs to this process and not outputs.</a:t>
            </a:r>
          </a:p>
          <a:p>
            <a:pPr algn="l"/>
            <a:r>
              <a:rPr lang="en-US" b="0" i="0" dirty="0">
                <a:solidFill>
                  <a:srgbClr val="374151"/>
                </a:solidFill>
                <a:effectLst/>
                <a:latin typeface="Söhne"/>
              </a:rPr>
              <a:t>If we consider the linear layers as simple MLPs (with a single layer), then A, B, and C would be the components calculated by passing inputs through these transformations. If we stick to the standard nomenclature where an MLP typically refers to a neural network with multiple layers, none of these would be strictly correct, as the self-attention components are generated through single-layer transformations. However, for the purpose of this question and the common understanding within the context of transformer models, A, B, and C would be the parts involved in self-attention.</a:t>
            </a:r>
          </a:p>
          <a:p>
            <a:endParaRPr lang="en-US" dirty="0"/>
          </a:p>
        </p:txBody>
      </p:sp>
    </p:spTree>
    <p:extLst>
      <p:ext uri="{BB962C8B-B14F-4D97-AF65-F5344CB8AC3E}">
        <p14:creationId xmlns:p14="http://schemas.microsoft.com/office/powerpoint/2010/main" val="3518627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2962160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399425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techniques for keyword normalization?</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Lemmatization</a:t>
            </a:r>
            <a:endParaRPr lang="en-US" b="1" i="0" dirty="0">
              <a:effectLst/>
              <a:latin typeface="-apple-system"/>
            </a:endParaRP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Stemming</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267515988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F6634-08D6-4405-A291-7970765670FB}"/>
              </a:ext>
            </a:extLst>
          </p:cNvPr>
          <p:cNvSpPr txBox="1"/>
          <p:nvPr/>
        </p:nvSpPr>
        <p:spPr>
          <a:xfrm>
            <a:off x="520831" y="1710121"/>
            <a:ext cx="11215540" cy="4247317"/>
          </a:xfrm>
          <a:prstGeom prst="rect">
            <a:avLst/>
          </a:prstGeom>
          <a:noFill/>
        </p:spPr>
        <p:txBody>
          <a:bodyPr wrap="square">
            <a:spAutoFit/>
          </a:bodyPr>
          <a:lstStyle/>
          <a:p>
            <a:r>
              <a:rPr lang="en-US" b="0" i="0" dirty="0">
                <a:solidFill>
                  <a:srgbClr val="374151"/>
                </a:solidFill>
                <a:effectLst/>
                <a:latin typeface="Söhne"/>
              </a:rPr>
              <a:t>C. Both A and B</a:t>
            </a:r>
          </a:p>
          <a:p>
            <a:endParaRPr lang="en-US" dirty="0">
              <a:solidFill>
                <a:srgbClr val="374151"/>
              </a:solidFill>
              <a:latin typeface="Söhne"/>
            </a:endParaRPr>
          </a:p>
          <a:p>
            <a:pPr algn="l"/>
            <a:r>
              <a:rPr lang="en-US" b="0" i="0" dirty="0">
                <a:solidFill>
                  <a:srgbClr val="374151"/>
                </a:solidFill>
                <a:effectLst/>
                <a:latin typeface="Söhne"/>
              </a:rPr>
              <a:t>Both Lemmatization and Stemming are techniques for keyword normalization in natural language processing (NLP):</a:t>
            </a:r>
          </a:p>
          <a:p>
            <a:pPr algn="l"/>
            <a:r>
              <a:rPr lang="en-US" b="0" i="0" dirty="0">
                <a:solidFill>
                  <a:srgbClr val="374151"/>
                </a:solidFill>
                <a:effectLst/>
                <a:latin typeface="Söhne"/>
              </a:rPr>
              <a:t>A. </a:t>
            </a:r>
            <a:r>
              <a:rPr lang="en-US" b="1" i="0" dirty="0">
                <a:solidFill>
                  <a:srgbClr val="374151"/>
                </a:solidFill>
                <a:effectLst/>
                <a:latin typeface="Söhne"/>
              </a:rPr>
              <a:t>Lemmatization:</a:t>
            </a:r>
            <a:r>
              <a:rPr lang="en-US" b="0" i="0" dirty="0">
                <a:solidFill>
                  <a:srgbClr val="374151"/>
                </a:solidFill>
                <a:effectLst/>
                <a:latin typeface="Söhne"/>
              </a:rPr>
              <a:t> Lemmatization is the process of reducing words to their base or dictionary form, known as the lemma. It involves removing inflections and variations to obtain the root word. For example, the lemma of "running" is "run," and the lemma of "better" is "good." Lemmatization aims to reduce words to their most basic and meaningful form.</a:t>
            </a:r>
          </a:p>
          <a:p>
            <a:pPr algn="l"/>
            <a:r>
              <a:rPr lang="en-US" b="0" i="0" dirty="0">
                <a:solidFill>
                  <a:srgbClr val="374151"/>
                </a:solidFill>
                <a:effectLst/>
                <a:latin typeface="Söhne"/>
              </a:rPr>
              <a:t>B. </a:t>
            </a:r>
            <a:r>
              <a:rPr lang="en-US" b="1" i="0" dirty="0">
                <a:solidFill>
                  <a:srgbClr val="374151"/>
                </a:solidFill>
                <a:effectLst/>
                <a:latin typeface="Söhne"/>
              </a:rPr>
              <a:t>Stemming:</a:t>
            </a:r>
            <a:r>
              <a:rPr lang="en-US" b="0" i="0" dirty="0">
                <a:solidFill>
                  <a:srgbClr val="374151"/>
                </a:solidFill>
                <a:effectLst/>
                <a:latin typeface="Söhne"/>
              </a:rPr>
              <a:t> Stemming is another technique used for keyword normalization. It involves removing suffixes or prefixes from words to obtain the root or stem. Unlike lemmatization, stemming may not always result in valid words or lemmas but is a simpler and more aggressive approach. For example, the stem of "running" is "run," and the stem of "better" is "better." Stemming is less concerned with obtaining valid dictionary words and more focused on reducing words to a common form.</a:t>
            </a:r>
          </a:p>
          <a:p>
            <a:pPr algn="l"/>
            <a:r>
              <a:rPr lang="en-US" b="0" i="0" dirty="0">
                <a:solidFill>
                  <a:srgbClr val="374151"/>
                </a:solidFill>
                <a:effectLst/>
                <a:latin typeface="Söhne"/>
              </a:rPr>
              <a:t>Both techniques aim to reduce variations in words so that similar words are treated the same way, which is particularly useful in text processing, information retrieval, and text analysis tasks.</a:t>
            </a:r>
          </a:p>
          <a:p>
            <a:endParaRPr lang="en-US" dirty="0"/>
          </a:p>
        </p:txBody>
      </p:sp>
    </p:spTree>
    <p:extLst>
      <p:ext uri="{BB962C8B-B14F-4D97-AF65-F5344CB8AC3E}">
        <p14:creationId xmlns:p14="http://schemas.microsoft.com/office/powerpoint/2010/main" val="67268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component of a GAN is responsible for generating synthetic samples?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Generator</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Discriminator</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Encoder</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Decoder</a:t>
            </a:r>
            <a:endParaRPr lang="en-US" b="1" i="0" dirty="0">
              <a:effectLst/>
              <a:latin typeface="-apple-system"/>
            </a:endParaRPr>
          </a:p>
        </p:txBody>
      </p:sp>
    </p:spTree>
    <p:extLst>
      <p:ext uri="{BB962C8B-B14F-4D97-AF65-F5344CB8AC3E}">
        <p14:creationId xmlns:p14="http://schemas.microsoft.com/office/powerpoint/2010/main" val="137151716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D251F1-624E-4AB0-BDC9-3E3FA7EB0FCB}"/>
              </a:ext>
            </a:extLst>
          </p:cNvPr>
          <p:cNvSpPr txBox="1"/>
          <p:nvPr/>
        </p:nvSpPr>
        <p:spPr>
          <a:xfrm>
            <a:off x="141401" y="216816"/>
            <a:ext cx="11783505"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Generator</a:t>
            </a:r>
          </a:p>
          <a:p>
            <a:pPr marL="342900" indent="-342900">
              <a:buAutoNum type="alphaUcPeriod"/>
            </a:pPr>
            <a:endParaRPr lang="en-US" dirty="0">
              <a:solidFill>
                <a:srgbClr val="374151"/>
              </a:solidFill>
              <a:latin typeface="Söhne"/>
            </a:endParaRPr>
          </a:p>
          <a:p>
            <a:r>
              <a:rPr lang="en-US" b="0" i="0" dirty="0">
                <a:solidFill>
                  <a:srgbClr val="374151"/>
                </a:solidFill>
                <a:effectLst/>
                <a:latin typeface="Söhne"/>
              </a:rPr>
              <a:t>In a Generative Adversarial Network (GAN), the component responsible for generating synthetic samples is the "Generator." The Generator's role is to produce data points that ideally resemble real data samples from the target distribution. It does so by mapping random noise or a latent representation into the data space, creating synthetic samples that should be indistinguishable from real samples according to the discriminator's evaluation.</a:t>
            </a:r>
          </a:p>
          <a:p>
            <a:pPr algn="l"/>
            <a:r>
              <a:rPr lang="en-US" b="0" i="0" dirty="0">
                <a:solidFill>
                  <a:srgbClr val="374151"/>
                </a:solidFill>
                <a:effectLst/>
                <a:latin typeface="Söhne"/>
              </a:rPr>
              <a:t>In a Generative Adversarial Network (GAN):</a:t>
            </a:r>
          </a:p>
          <a:p>
            <a:pPr algn="l">
              <a:buFont typeface="Arial" panose="020B0604020202020204" pitchFamily="34" charset="0"/>
              <a:buChar char="•"/>
            </a:pPr>
            <a:r>
              <a:rPr lang="en-US" b="1" i="0" dirty="0">
                <a:solidFill>
                  <a:srgbClr val="374151"/>
                </a:solidFill>
                <a:effectLst/>
                <a:latin typeface="Söhne"/>
              </a:rPr>
              <a:t>Generator (Option A):</a:t>
            </a:r>
            <a:r>
              <a:rPr lang="en-US" b="0" i="0" dirty="0">
                <a:solidFill>
                  <a:srgbClr val="374151"/>
                </a:solidFill>
                <a:effectLst/>
                <a:latin typeface="Söhne"/>
              </a:rPr>
              <a:t> As mentioned earlier, the Generator is responsible for generating synthetic samples. It takes random noise or a latent representation as input and produces synthetic data points that should resemble real data.</a:t>
            </a:r>
          </a:p>
          <a:p>
            <a:pPr algn="l">
              <a:buFont typeface="Arial" panose="020B0604020202020204" pitchFamily="34" charset="0"/>
              <a:buChar char="•"/>
            </a:pPr>
            <a:r>
              <a:rPr lang="en-US" b="1" i="0" dirty="0">
                <a:solidFill>
                  <a:srgbClr val="374151"/>
                </a:solidFill>
                <a:effectLst/>
                <a:latin typeface="Söhne"/>
              </a:rPr>
              <a:t>Discriminator (Option B):</a:t>
            </a:r>
            <a:r>
              <a:rPr lang="en-US" b="0" i="0" dirty="0">
                <a:solidFill>
                  <a:srgbClr val="374151"/>
                </a:solidFill>
                <a:effectLst/>
                <a:latin typeface="Söhne"/>
              </a:rPr>
              <a:t> The Discriminator is responsible for distinguishing between real data and synthetic data. It assesses the authenticity of the samples and tries to classify them correctly as either real or fake. It provides feedback to the Generator by indicating how well it is doing in generating realistic samples.</a:t>
            </a:r>
          </a:p>
          <a:p>
            <a:pPr algn="l">
              <a:buFont typeface="Arial" panose="020B0604020202020204" pitchFamily="34" charset="0"/>
              <a:buChar char="•"/>
            </a:pPr>
            <a:r>
              <a:rPr lang="en-US" b="1" i="0" dirty="0">
                <a:solidFill>
                  <a:srgbClr val="374151"/>
                </a:solidFill>
                <a:effectLst/>
                <a:latin typeface="Söhne"/>
              </a:rPr>
              <a:t>Encoder (Option C):</a:t>
            </a:r>
            <a:r>
              <a:rPr lang="en-US" b="0" i="0" dirty="0">
                <a:solidFill>
                  <a:srgbClr val="374151"/>
                </a:solidFill>
                <a:effectLst/>
                <a:latin typeface="Söhne"/>
              </a:rPr>
              <a:t> An Encoder is not typically a component of the traditional GAN architecture. However, it is commonly used in variations of GANs, such as Variational Autoencoders (VAEs). The Encoder maps data from the data space to a latent space, which is the opposite of what the Generator does. In VAEs, it helps in encoding and decoding data with certain constraints, leading to both generative and recognition capabilities.</a:t>
            </a:r>
          </a:p>
          <a:p>
            <a:pPr algn="l">
              <a:buFont typeface="Arial" panose="020B0604020202020204" pitchFamily="34" charset="0"/>
              <a:buChar char="•"/>
            </a:pPr>
            <a:r>
              <a:rPr lang="en-US" b="1" i="0" dirty="0">
                <a:solidFill>
                  <a:srgbClr val="374151"/>
                </a:solidFill>
                <a:effectLst/>
                <a:latin typeface="Söhne"/>
              </a:rPr>
              <a:t>Decoder (Option D):</a:t>
            </a:r>
            <a:r>
              <a:rPr lang="en-US" b="0" i="0" dirty="0">
                <a:solidFill>
                  <a:srgbClr val="374151"/>
                </a:solidFill>
                <a:effectLst/>
                <a:latin typeface="Söhne"/>
              </a:rPr>
              <a:t> A Decoder is also not a standard component of the traditional GAN architecture but is commonly used in autoencoders. The Decoder maps data from a latent space back to the data space, attempting to reconstruct the original data. In GANs, the Generator effectively plays a similar role as a Decoder by generating data from a latent space.</a:t>
            </a:r>
          </a:p>
          <a:p>
            <a:pPr algn="l"/>
            <a:r>
              <a:rPr lang="en-US" b="0" i="0" dirty="0">
                <a:solidFill>
                  <a:srgbClr val="374151"/>
                </a:solidFill>
                <a:effectLst/>
                <a:latin typeface="Söhne"/>
              </a:rPr>
              <a:t>So, in the context of traditional GANs, the Generator is responsible for generating synthetic samples, while the Discriminator plays a crucial role in evaluating the authenticity of these samples. Encoders and Decoders are more commonly associated with other types of neural network architectures, like autoencoders and Variational Autoencoders (VAEs).</a:t>
            </a:r>
          </a:p>
          <a:p>
            <a:endParaRPr lang="en-US" dirty="0"/>
          </a:p>
        </p:txBody>
      </p:sp>
    </p:spTree>
    <p:extLst>
      <p:ext uri="{BB962C8B-B14F-4D97-AF65-F5344CB8AC3E}">
        <p14:creationId xmlns:p14="http://schemas.microsoft.com/office/powerpoint/2010/main" val="76626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Mark the correct one for Elbow method?</a:t>
            </a:r>
            <a:br>
              <a:rPr lang="en-US" b="1" i="0">
                <a:effectLst/>
                <a:latin typeface="-apple-system"/>
              </a:rPr>
            </a:br>
            <a:r>
              <a:rPr lang="en-US" b="1" i="0">
                <a:effectLst/>
                <a:latin typeface="-apple-system"/>
              </a:rPr>
              <a:t>A.A way of assessing the fit of an ML algorithm</a:t>
            </a:r>
            <a:br>
              <a:rPr lang="en-US" b="1" i="0">
                <a:effectLst/>
                <a:latin typeface="-apple-system"/>
              </a:rPr>
            </a:br>
            <a:r>
              <a:rPr lang="en-US" b="1" i="0">
                <a:effectLst/>
                <a:latin typeface="-apple-system"/>
              </a:rPr>
              <a:t>B.Method to determine the optimal number of clusters</a:t>
            </a:r>
          </a:p>
        </p:txBody>
      </p:sp>
      <p:sp>
        <p:nvSpPr>
          <p:cNvPr id="16" name="Rectangle: Rounded Corners 15">
            <a:extLst>
              <a:ext uri="{FF2B5EF4-FFF2-40B4-BE49-F238E27FC236}">
                <a16:creationId xmlns:a16="http://schemas.microsoft.com/office/drawing/2014/main" id="{287B80B6-37FD-46B0-90B8-E7BA74043D16}"/>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7" name="Rectangle: Rounded Corners 16">
            <a:extLst>
              <a:ext uri="{FF2B5EF4-FFF2-40B4-BE49-F238E27FC236}">
                <a16:creationId xmlns:a16="http://schemas.microsoft.com/office/drawing/2014/main" id="{F0BB2643-2EC8-46CE-B903-419705EFC59F}"/>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8" name="Rectangle: Rounded Corners 17">
            <a:extLst>
              <a:ext uri="{FF2B5EF4-FFF2-40B4-BE49-F238E27FC236}">
                <a16:creationId xmlns:a16="http://schemas.microsoft.com/office/drawing/2014/main" id="{731ABCE6-ADD1-4433-860A-CA9A635CBC84}"/>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9" name="Rectangle: Rounded Corners 18">
            <a:extLst>
              <a:ext uri="{FF2B5EF4-FFF2-40B4-BE49-F238E27FC236}">
                <a16:creationId xmlns:a16="http://schemas.microsoft.com/office/drawing/2014/main" id="{9061B128-B055-4C94-8BF9-A69643A4A716}"/>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7206004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B19936-1442-4ABC-994A-DCD231D02C29}"/>
              </a:ext>
            </a:extLst>
          </p:cNvPr>
          <p:cNvSpPr txBox="1"/>
          <p:nvPr/>
        </p:nvSpPr>
        <p:spPr>
          <a:xfrm>
            <a:off x="3047215" y="1584697"/>
            <a:ext cx="6094428" cy="3693319"/>
          </a:xfrm>
          <a:prstGeom prst="rect">
            <a:avLst/>
          </a:prstGeom>
          <a:noFill/>
        </p:spPr>
        <p:txBody>
          <a:bodyPr wrap="square">
            <a:spAutoFit/>
          </a:bodyPr>
          <a:lstStyle/>
          <a:p>
            <a:pPr algn="l"/>
            <a:r>
              <a:rPr lang="en-US" b="0" i="0" dirty="0">
                <a:solidFill>
                  <a:srgbClr val="374151"/>
                </a:solidFill>
                <a:effectLst/>
                <a:latin typeface="Söhne"/>
              </a:rPr>
              <a:t>B. Method to determine the optimal number of clusters</a:t>
            </a:r>
          </a:p>
          <a:p>
            <a:pPr algn="l"/>
            <a:r>
              <a:rPr lang="en-US" b="0" i="0" dirty="0">
                <a:solidFill>
                  <a:srgbClr val="374151"/>
                </a:solidFill>
                <a:effectLst/>
                <a:latin typeface="Söhne"/>
              </a:rPr>
              <a:t>The Elbow method is primarily used to determine the optimal number of clusters in a clustering algorithm, such as K-Means. It helps identify the point where increasing the number of clusters does not significantly improve the model's fit, as evidenced by a bend or "elbow" in the plot of the cost (inertia or sum of squared distances) versus the number of clusters.</a:t>
            </a:r>
          </a:p>
          <a:p>
            <a:pPr algn="l"/>
            <a:r>
              <a:rPr lang="en-US" b="0" i="0" dirty="0">
                <a:solidFill>
                  <a:srgbClr val="374151"/>
                </a:solidFill>
                <a:effectLst/>
                <a:latin typeface="Söhne"/>
              </a:rPr>
              <a:t>Option A, "A way of assessing the fit of an ML algorithm," is not an accurate description of the Elbow method. While it is used to assess the quality of clustering in the context of choosing the optimal number of clusters, its primary purpose is to help with cluster number selection rather than assessing the fit of ML algorithms in general.</a:t>
            </a:r>
          </a:p>
        </p:txBody>
      </p:sp>
    </p:spTree>
    <p:extLst>
      <p:ext uri="{BB962C8B-B14F-4D97-AF65-F5344CB8AC3E}">
        <p14:creationId xmlns:p14="http://schemas.microsoft.com/office/powerpoint/2010/main" val="2101747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loss function is generally used for GANs?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A. Cross-Entropy loss</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Mean-squared error loss</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Binary logistic loss</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Kullback-Leibler divergence</a:t>
            </a:r>
            <a:endParaRPr lang="en-US" b="1" i="0" dirty="0">
              <a:effectLst/>
              <a:latin typeface="-apple-system"/>
            </a:endParaRPr>
          </a:p>
        </p:txBody>
      </p:sp>
    </p:spTree>
    <p:extLst>
      <p:ext uri="{BB962C8B-B14F-4D97-AF65-F5344CB8AC3E}">
        <p14:creationId xmlns:p14="http://schemas.microsoft.com/office/powerpoint/2010/main" val="37567114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To handle multi-collinear features, what would you do? A.Remove both B.Remove only one C.Use penalized regression models (Ridge or Lasso)</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C</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and C</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and C</a:t>
            </a:r>
            <a:endParaRPr lang="en-US" b="0" i="0" dirty="0">
              <a:effectLst/>
              <a:latin typeface="-apple-system"/>
            </a:endParaRPr>
          </a:p>
        </p:txBody>
      </p:sp>
    </p:spTree>
    <p:extLst>
      <p:ext uri="{BB962C8B-B14F-4D97-AF65-F5344CB8AC3E}">
        <p14:creationId xmlns:p14="http://schemas.microsoft.com/office/powerpoint/2010/main" val="2285428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88AB6F-77B1-4840-9F8A-A20785554AD2}"/>
              </a:ext>
            </a:extLst>
          </p:cNvPr>
          <p:cNvSpPr txBox="1"/>
          <p:nvPr/>
        </p:nvSpPr>
        <p:spPr>
          <a:xfrm>
            <a:off x="179109" y="197346"/>
            <a:ext cx="11538408" cy="6463308"/>
          </a:xfrm>
          <a:prstGeom prst="rect">
            <a:avLst/>
          </a:prstGeom>
          <a:noFill/>
        </p:spPr>
        <p:txBody>
          <a:bodyPr wrap="square">
            <a:spAutoFit/>
          </a:bodyPr>
          <a:lstStyle/>
          <a:p>
            <a:pPr marL="342900" indent="-342900">
              <a:buAutoNum type="alphaUcPeriod"/>
            </a:pPr>
            <a:r>
              <a:rPr lang="en-US" b="0" i="0" dirty="0">
                <a:solidFill>
                  <a:srgbClr val="374151"/>
                </a:solidFill>
                <a:effectLst/>
                <a:latin typeface="Söhne"/>
              </a:rPr>
              <a:t>Cross-Entropy loss   </a:t>
            </a:r>
          </a:p>
          <a:p>
            <a:r>
              <a:rPr lang="en-US" b="0" i="0" dirty="0">
                <a:solidFill>
                  <a:srgbClr val="374151"/>
                </a:solidFill>
                <a:effectLst/>
                <a:latin typeface="Söhne"/>
              </a:rPr>
              <a:t>The loss function generally used for Generative Adversarial Networks (GANs) is the cross-entropy loss (also known as the log loss or binary cross-entropy loss). It is used to measure the difference between the predicted distribution (generated samples) and the true distribution (real samples) in the context of GANs. This loss function is well-suited for the binary classification problem that GANs aim to solve, where the generator tries to produce samples that are indistinguishable from real samples, and the discriminator tries to distinguish between real and generated samples</a:t>
            </a:r>
          </a:p>
          <a:p>
            <a:pPr algn="l"/>
            <a:r>
              <a:rPr lang="en-US" b="0" i="0" dirty="0">
                <a:solidFill>
                  <a:srgbClr val="374151"/>
                </a:solidFill>
                <a:effectLst/>
                <a:latin typeface="Söhne"/>
              </a:rPr>
              <a:t>While cross-entropy loss is the most commonly used loss function in GANs, the other options listed (Mean-squared error loss, Binary logistic loss, and </a:t>
            </a:r>
            <a:r>
              <a:rPr lang="en-US" b="0" i="0" dirty="0" err="1">
                <a:solidFill>
                  <a:srgbClr val="374151"/>
                </a:solidFill>
                <a:effectLst/>
                <a:latin typeface="Söhne"/>
              </a:rPr>
              <a:t>Kullback-Leibler</a:t>
            </a:r>
            <a:r>
              <a:rPr lang="en-US" b="0" i="0" dirty="0">
                <a:solidFill>
                  <a:srgbClr val="374151"/>
                </a:solidFill>
                <a:effectLst/>
                <a:latin typeface="Söhne"/>
              </a:rPr>
              <a:t> divergence) have specific use cases or are related to different types of models or problems:</a:t>
            </a:r>
          </a:p>
          <a:p>
            <a:pPr algn="l"/>
            <a:r>
              <a:rPr lang="en-US" b="0" i="0" dirty="0">
                <a:solidFill>
                  <a:srgbClr val="374151"/>
                </a:solidFill>
                <a:effectLst/>
                <a:latin typeface="Söhne"/>
              </a:rPr>
              <a:t>B. </a:t>
            </a:r>
            <a:r>
              <a:rPr lang="en-US" b="1" i="0" dirty="0">
                <a:solidFill>
                  <a:srgbClr val="374151"/>
                </a:solidFill>
                <a:effectLst/>
                <a:latin typeface="Söhne"/>
              </a:rPr>
              <a:t>Mean-squared error loss (MSE loss):</a:t>
            </a:r>
            <a:r>
              <a:rPr lang="en-US" b="0" i="0" dirty="0">
                <a:solidFill>
                  <a:srgbClr val="374151"/>
                </a:solidFill>
                <a:effectLst/>
                <a:latin typeface="Söhne"/>
              </a:rPr>
              <a:t> MSE loss is typically used in regression problems, not GANs. It measures the squared difference between predicted and actual values and is not suitable for the binary classification problem that GANs address.</a:t>
            </a:r>
          </a:p>
          <a:p>
            <a:pPr algn="l"/>
            <a:r>
              <a:rPr lang="en-US" b="0" i="0" dirty="0">
                <a:solidFill>
                  <a:srgbClr val="374151"/>
                </a:solidFill>
                <a:effectLst/>
                <a:latin typeface="Söhne"/>
              </a:rPr>
              <a:t>C. </a:t>
            </a:r>
            <a:r>
              <a:rPr lang="en-US" b="1" i="0" dirty="0">
                <a:solidFill>
                  <a:srgbClr val="374151"/>
                </a:solidFill>
                <a:effectLst/>
                <a:latin typeface="Söhne"/>
              </a:rPr>
              <a:t>Binary logistic loss:</a:t>
            </a:r>
            <a:r>
              <a:rPr lang="en-US" b="0" i="0" dirty="0">
                <a:solidFill>
                  <a:srgbClr val="374151"/>
                </a:solidFill>
                <a:effectLst/>
                <a:latin typeface="Söhne"/>
              </a:rPr>
              <a:t> This is similar to cross-entropy loss and is sometimes used interchangeably. In many contexts, binary logistic loss and cross-entropy loss are the same thing or are closely related. However, cross-entropy loss is more commonly associated with GANs.</a:t>
            </a:r>
          </a:p>
          <a:p>
            <a:pPr algn="l"/>
            <a:r>
              <a:rPr lang="en-US" b="0" i="0" dirty="0">
                <a:solidFill>
                  <a:srgbClr val="374151"/>
                </a:solidFill>
                <a:effectLst/>
                <a:latin typeface="Söhne"/>
              </a:rPr>
              <a:t>D. </a:t>
            </a:r>
            <a:r>
              <a:rPr lang="en-US" b="1" i="0" dirty="0" err="1">
                <a:solidFill>
                  <a:srgbClr val="374151"/>
                </a:solidFill>
                <a:effectLst/>
                <a:latin typeface="Söhne"/>
              </a:rPr>
              <a:t>Kullback-Leibler</a:t>
            </a:r>
            <a:r>
              <a:rPr lang="en-US" b="1" i="0" dirty="0">
                <a:solidFill>
                  <a:srgbClr val="374151"/>
                </a:solidFill>
                <a:effectLst/>
                <a:latin typeface="Söhne"/>
              </a:rPr>
              <a:t> (KL) divergence:</a:t>
            </a:r>
            <a:r>
              <a:rPr lang="en-US" b="0" i="0" dirty="0">
                <a:solidFill>
                  <a:srgbClr val="374151"/>
                </a:solidFill>
                <a:effectLst/>
                <a:latin typeface="Söhne"/>
              </a:rPr>
              <a:t> KL divergence is a measure of dissimilarity between two probability distributions. While it is used in some variations of GANs, such as Variational Autoencoders (VAEs) and adversarial autoencoders, it is not the primary loss function for the traditional GAN setup. In standard GANs, the focus is on the adversarial loss (cross-entropy), which is used to train the discriminator and generator to compete with each other.</a:t>
            </a:r>
          </a:p>
          <a:p>
            <a:pPr algn="l"/>
            <a:r>
              <a:rPr lang="en-US" b="0" i="0" dirty="0">
                <a:solidFill>
                  <a:srgbClr val="374151"/>
                </a:solidFill>
                <a:effectLst/>
                <a:latin typeface="Söhne"/>
              </a:rPr>
              <a:t>In summary, the choice of loss function in GANs depends on the specific GAN architecture and problem formulation, but cross-entropy loss is the most common and widely associated with traditional GANs designed for generating realistic data samples.</a:t>
            </a:r>
          </a:p>
          <a:p>
            <a:endParaRPr lang="en-US" dirty="0"/>
          </a:p>
        </p:txBody>
      </p:sp>
    </p:spTree>
    <p:extLst>
      <p:ext uri="{BB962C8B-B14F-4D97-AF65-F5344CB8AC3E}">
        <p14:creationId xmlns:p14="http://schemas.microsoft.com/office/powerpoint/2010/main" val="23999457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overfitting?</a:t>
            </a:r>
            <a:br>
              <a:rPr lang="en-US" b="1" i="0">
                <a:effectLst/>
                <a:latin typeface="-apple-system"/>
              </a:rPr>
            </a:br>
            <a:r>
              <a:rPr lang="en-US" b="1" i="0">
                <a:effectLst/>
                <a:latin typeface="-apple-system"/>
              </a:rPr>
              <a:t>A.Model with too many predictors</a:t>
            </a:r>
            <a:br>
              <a:rPr lang="en-US" b="1" i="0">
                <a:effectLst/>
                <a:latin typeface="-apple-system"/>
              </a:rPr>
            </a:br>
            <a:r>
              <a:rPr lang="en-US" b="1" i="0">
                <a:effectLst/>
                <a:latin typeface="-apple-system"/>
              </a:rPr>
              <a:t>B.Model which predicts fairly well on training data but worse on unseen data</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197151782"/>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5C4D3C-FEC4-47AD-BE00-F3DFE46B99B9}"/>
              </a:ext>
            </a:extLst>
          </p:cNvPr>
          <p:cNvSpPr txBox="1"/>
          <p:nvPr/>
        </p:nvSpPr>
        <p:spPr>
          <a:xfrm>
            <a:off x="888476" y="639833"/>
            <a:ext cx="10895029" cy="3416320"/>
          </a:xfrm>
          <a:prstGeom prst="rect">
            <a:avLst/>
          </a:prstGeom>
          <a:noFill/>
        </p:spPr>
        <p:txBody>
          <a:bodyPr wrap="square">
            <a:spAutoFit/>
          </a:bodyPr>
          <a:lstStyle/>
          <a:p>
            <a:pPr algn="l"/>
            <a:r>
              <a:rPr lang="en-US" b="0" i="0" dirty="0">
                <a:solidFill>
                  <a:srgbClr val="374151"/>
                </a:solidFill>
                <a:effectLst/>
                <a:latin typeface="Söhne"/>
              </a:rPr>
              <a:t>B. Model which predicts fairly well on training data but worse on unseen data</a:t>
            </a:r>
          </a:p>
          <a:p>
            <a:pPr algn="l"/>
            <a:r>
              <a:rPr lang="en-US" b="0" i="0" dirty="0">
                <a:solidFill>
                  <a:srgbClr val="374151"/>
                </a:solidFill>
                <a:effectLst/>
                <a:latin typeface="Söhne"/>
              </a:rPr>
              <a:t>Overfitting is a phenomenon in machine learning where a model learns to perform very well on the training data but does poorly on unseen or new data. This typically occurs when a model is overly complex or has too many parameters (option A is related to this), leading it to fit noise in the training data rather than capturing the underlying patterns. As a result, it fails to generalize well to new, unseen data.</a:t>
            </a:r>
          </a:p>
          <a:p>
            <a:pPr algn="l"/>
            <a:endParaRPr lang="en-US" dirty="0">
              <a:solidFill>
                <a:srgbClr val="374151"/>
              </a:solidFill>
              <a:latin typeface="Söhne"/>
            </a:endParaRPr>
          </a:p>
          <a:p>
            <a:pPr algn="l"/>
            <a:r>
              <a:rPr lang="en-US" b="0" i="0" dirty="0">
                <a:solidFill>
                  <a:srgbClr val="374151"/>
                </a:solidFill>
                <a:effectLst/>
                <a:latin typeface="Söhne"/>
              </a:rPr>
              <a:t>Option A, "Model with too many predictors," is indeed related to overfitting. Overfitting often occurs when a model has too many predictors (features) relative to the amount of available training data. The model can end up fitting the noise or random fluctuations in the training data, resulting in poor generalization to new, unseen data.</a:t>
            </a:r>
          </a:p>
          <a:p>
            <a:pPr algn="l"/>
            <a:r>
              <a:rPr lang="en-US" b="0" i="0" dirty="0">
                <a:solidFill>
                  <a:srgbClr val="374151"/>
                </a:solidFill>
                <a:effectLst/>
                <a:latin typeface="Söhne"/>
              </a:rPr>
              <a:t>So, both options A and B are true for overfitting. Overfitting can happen when there are too many predictors (features), and it is characterized by a model that performs well on the training data but poorly on unseen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1858952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is TRUE for mode collapse in GANs?</a:t>
            </a:r>
            <a:br>
              <a:rPr lang="en-US" b="1" i="0">
                <a:effectLst/>
                <a:latin typeface="-apple-system"/>
              </a:rPr>
            </a:br>
            <a:r>
              <a:rPr lang="en-US" b="1" i="0">
                <a:effectLst/>
                <a:latin typeface="-apple-system"/>
              </a:rPr>
              <a:t>A.When generator produces limited variations of samples</a:t>
            </a:r>
            <a:br>
              <a:rPr lang="en-US" b="1" i="0">
                <a:effectLst/>
                <a:latin typeface="-apple-system"/>
              </a:rPr>
            </a:br>
            <a:r>
              <a:rPr lang="en-US" b="1" i="0">
                <a:effectLst/>
                <a:latin typeface="-apple-system"/>
              </a:rPr>
              <a:t>B.When discriminator fails to distinguish</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70779735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A6915F-2925-4CB4-919D-41E61A732F86}"/>
              </a:ext>
            </a:extLst>
          </p:cNvPr>
          <p:cNvSpPr txBox="1"/>
          <p:nvPr/>
        </p:nvSpPr>
        <p:spPr>
          <a:xfrm>
            <a:off x="603315" y="338202"/>
            <a:ext cx="10925666" cy="3693319"/>
          </a:xfrm>
          <a:prstGeom prst="rect">
            <a:avLst/>
          </a:prstGeom>
          <a:noFill/>
        </p:spPr>
        <p:txBody>
          <a:bodyPr wrap="square">
            <a:spAutoFit/>
          </a:bodyPr>
          <a:lstStyle/>
          <a:p>
            <a:pPr algn="l"/>
            <a:r>
              <a:rPr lang="en-US" b="0" i="0" dirty="0">
                <a:solidFill>
                  <a:srgbClr val="374151"/>
                </a:solidFill>
                <a:effectLst/>
                <a:latin typeface="Söhne"/>
              </a:rPr>
              <a:t>Both A and B.</a:t>
            </a:r>
          </a:p>
          <a:p>
            <a:pPr algn="l"/>
            <a:r>
              <a:rPr lang="en-US" b="0" i="0" dirty="0">
                <a:solidFill>
                  <a:srgbClr val="374151"/>
                </a:solidFill>
                <a:effectLst/>
                <a:latin typeface="Söhne"/>
              </a:rPr>
              <a:t>Mode collapse in GANs can manifest in two main ways:</a:t>
            </a:r>
          </a:p>
          <a:p>
            <a:pPr algn="l"/>
            <a:r>
              <a:rPr lang="en-US" b="0" i="0" dirty="0">
                <a:solidFill>
                  <a:srgbClr val="374151"/>
                </a:solidFill>
                <a:effectLst/>
                <a:latin typeface="Söhne"/>
              </a:rPr>
              <a:t>A. </a:t>
            </a:r>
            <a:r>
              <a:rPr lang="en-US" b="1" i="0" dirty="0">
                <a:solidFill>
                  <a:srgbClr val="374151"/>
                </a:solidFill>
                <a:effectLst/>
                <a:latin typeface="Söhne"/>
              </a:rPr>
              <a:t>When the generator produces limited variations of samples:</a:t>
            </a:r>
            <a:r>
              <a:rPr lang="en-US" b="0" i="0" dirty="0">
                <a:solidFill>
                  <a:srgbClr val="374151"/>
                </a:solidFill>
                <a:effectLst/>
                <a:latin typeface="Söhne"/>
              </a:rPr>
              <a:t> This occurs when the generator tends to generate a narrow set of similar samples and fails to explore the full diversity of the target data distribution. As a result, the generated samples lack variety, and many modes (distinct patterns or categories) in the data distribution are not adequately represented.</a:t>
            </a:r>
          </a:p>
          <a:p>
            <a:pPr algn="l"/>
            <a:r>
              <a:rPr lang="en-US" b="0" i="0" dirty="0">
                <a:solidFill>
                  <a:srgbClr val="374151"/>
                </a:solidFill>
                <a:effectLst/>
                <a:latin typeface="Söhne"/>
              </a:rPr>
              <a:t>B. </a:t>
            </a:r>
            <a:r>
              <a:rPr lang="en-US" b="1" i="0" dirty="0">
                <a:solidFill>
                  <a:srgbClr val="374151"/>
                </a:solidFill>
                <a:effectLst/>
                <a:latin typeface="Söhne"/>
              </a:rPr>
              <a:t>When the discriminator fails to distinguish:</a:t>
            </a:r>
            <a:r>
              <a:rPr lang="en-US" b="0" i="0" dirty="0">
                <a:solidFill>
                  <a:srgbClr val="374151"/>
                </a:solidFill>
                <a:effectLst/>
                <a:latin typeface="Söhne"/>
              </a:rPr>
              <a:t> Mode collapse can also happen when the discriminator, which is responsible for distinguishing between real and generated samples, becomes too effective at its job. When the discriminator becomes too strong, it can provide gradients that guide the generator to produce samples that closely mimic a specific mode in the data distribution, effectively ignoring other modes. This leads to a situation where the generator collapses to producing samples from a limited subset of modes.</a:t>
            </a:r>
          </a:p>
          <a:p>
            <a:pPr algn="l"/>
            <a:r>
              <a:rPr lang="en-US" b="0" i="0" dirty="0">
                <a:solidFill>
                  <a:srgbClr val="374151"/>
                </a:solidFill>
                <a:effectLst/>
                <a:latin typeface="Söhne"/>
              </a:rPr>
              <a:t>So, both A and B are true for mode collapse in GANs. It involves a combination of limitations in the diversity of generated samples and issues with the discriminator's ability to distinguish between real and generated data.</a:t>
            </a:r>
          </a:p>
        </p:txBody>
      </p:sp>
    </p:spTree>
    <p:extLst>
      <p:ext uri="{BB962C8B-B14F-4D97-AF65-F5344CB8AC3E}">
        <p14:creationId xmlns:p14="http://schemas.microsoft.com/office/powerpoint/2010/main" val="21844637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purpose of noise input in generator in a GAN?</a:t>
            </a:r>
            <a:br>
              <a:rPr lang="en-US" b="1" i="0">
                <a:effectLst/>
                <a:latin typeface="-apple-system"/>
              </a:rPr>
            </a:br>
            <a:r>
              <a:rPr lang="en-US" b="1" i="0">
                <a:effectLst/>
                <a:latin typeface="-apple-system"/>
              </a:rPr>
              <a:t>A.Randomize generation process &amp; add variation</a:t>
            </a:r>
            <a:br>
              <a:rPr lang="en-US" b="1" i="0">
                <a:effectLst/>
                <a:latin typeface="-apple-system"/>
              </a:rPr>
            </a:br>
            <a:r>
              <a:rPr lang="en-US" b="1" i="0">
                <a:effectLst/>
                <a:latin typeface="-apple-system"/>
              </a:rPr>
              <a:t>B.Control learning rate for training</a:t>
            </a:r>
            <a:endParaRPr lang="en-US" b="1" i="0" dirty="0">
              <a:effectLst/>
              <a:latin typeface="-apple-system"/>
            </a:endParaRP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4169240917"/>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AB0055-0144-480A-A1AB-1882B9EDA504}"/>
              </a:ext>
            </a:extLst>
          </p:cNvPr>
          <p:cNvSpPr txBox="1"/>
          <p:nvPr/>
        </p:nvSpPr>
        <p:spPr>
          <a:xfrm>
            <a:off x="575035" y="1169199"/>
            <a:ext cx="11274458" cy="2585323"/>
          </a:xfrm>
          <a:prstGeom prst="rect">
            <a:avLst/>
          </a:prstGeom>
          <a:noFill/>
        </p:spPr>
        <p:txBody>
          <a:bodyPr wrap="square">
            <a:spAutoFit/>
          </a:bodyPr>
          <a:lstStyle/>
          <a:p>
            <a:pPr algn="l"/>
            <a:r>
              <a:rPr lang="en-US" b="0" i="0" dirty="0">
                <a:solidFill>
                  <a:srgbClr val="374151"/>
                </a:solidFill>
                <a:effectLst/>
                <a:latin typeface="Söhne"/>
              </a:rPr>
              <a:t>A. Randomize generation process &amp; add variation</a:t>
            </a:r>
          </a:p>
          <a:p>
            <a:pPr algn="l"/>
            <a:r>
              <a:rPr lang="en-US" b="0" i="0" dirty="0">
                <a:solidFill>
                  <a:srgbClr val="374151"/>
                </a:solidFill>
                <a:effectLst/>
                <a:latin typeface="Söhne"/>
              </a:rPr>
              <a:t>The purpose of adding noise input to the generator in a Generative Adversarial Network (GAN) is to randomize the generation process and introduce variation into the generated samples. This noise input makes the generated samples less deterministic and more diverse, which can lead to more realistic and varied output. It prevents the generator from producing identical samples every time and adds an element of randomness to the generation process, making the generated data more natural and less predictable.</a:t>
            </a:r>
          </a:p>
          <a:p>
            <a:pPr algn="l"/>
            <a:r>
              <a:rPr lang="en-US" b="0" i="0" dirty="0">
                <a:solidFill>
                  <a:srgbClr val="374151"/>
                </a:solidFill>
                <a:effectLst/>
                <a:latin typeface="Söhne"/>
              </a:rPr>
              <a:t>Option B, "Control learning rate for training," is not the primary purpose of the noise input in the generator. Learning rate control is typically achieved through adjusting the learning rate hyperparameter during the training process, while noise input is mainly used to enhance the diversity and randomness of generated samples.</a:t>
            </a:r>
          </a:p>
        </p:txBody>
      </p:sp>
    </p:spTree>
    <p:extLst>
      <p:ext uri="{BB962C8B-B14F-4D97-AF65-F5344CB8AC3E}">
        <p14:creationId xmlns:p14="http://schemas.microsoft.com/office/powerpoint/2010/main" val="19314310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cross-validation?</a:t>
            </a:r>
            <a:br>
              <a:rPr lang="en-US" b="1" i="0">
                <a:effectLst/>
                <a:latin typeface="-apple-system"/>
              </a:rPr>
            </a:br>
            <a:r>
              <a:rPr lang="en-US" b="1" i="0">
                <a:effectLst/>
                <a:latin typeface="-apple-system"/>
              </a:rPr>
              <a:t>A.Apply different thresholds of statistical inference</a:t>
            </a:r>
            <a:br>
              <a:rPr lang="en-US" b="1" i="0">
                <a:effectLst/>
                <a:latin typeface="-apple-system"/>
              </a:rPr>
            </a:br>
            <a:r>
              <a:rPr lang="en-US" b="1" i="0">
                <a:effectLst/>
                <a:latin typeface="-apple-system"/>
              </a:rPr>
              <a:t>B.Validate performance of MLalgo by resampling dataset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457200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244881710"/>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8FD539-2115-4564-B0C6-904613E44BFE}"/>
              </a:ext>
            </a:extLst>
          </p:cNvPr>
          <p:cNvSpPr txBox="1"/>
          <p:nvPr/>
        </p:nvSpPr>
        <p:spPr>
          <a:xfrm>
            <a:off x="652805" y="1694197"/>
            <a:ext cx="11196687" cy="2308324"/>
          </a:xfrm>
          <a:prstGeom prst="rect">
            <a:avLst/>
          </a:prstGeom>
          <a:noFill/>
        </p:spPr>
        <p:txBody>
          <a:bodyPr wrap="square">
            <a:spAutoFit/>
          </a:bodyPr>
          <a:lstStyle/>
          <a:p>
            <a:pPr algn="l"/>
            <a:r>
              <a:rPr lang="en-US" b="0" i="0" dirty="0">
                <a:solidFill>
                  <a:srgbClr val="374151"/>
                </a:solidFill>
                <a:effectLst/>
                <a:latin typeface="Söhne"/>
              </a:rPr>
              <a:t>B. Validate performance of ML algorithm by resampling the dataset</a:t>
            </a:r>
          </a:p>
          <a:p>
            <a:pPr algn="l"/>
            <a:r>
              <a:rPr lang="en-US" b="0" i="0" dirty="0">
                <a:solidFill>
                  <a:srgbClr val="374151"/>
                </a:solidFill>
                <a:effectLst/>
                <a:latin typeface="Söhne"/>
              </a:rPr>
              <a:t>Cross-validation is primarily used to validate the performance of machine learning algorithms by resampling the dataset. It involves partitioning the dataset into multiple subsets (folds), training the model on some of these folds, and testing it on the remaining folds. This process is repeated multiple times, allowing for a more comprehensive assessment of the model's performance.</a:t>
            </a:r>
          </a:p>
          <a:p>
            <a:pPr algn="l"/>
            <a:r>
              <a:rPr lang="en-US" b="0" i="0" dirty="0">
                <a:solidFill>
                  <a:srgbClr val="374151"/>
                </a:solidFill>
                <a:effectLst/>
                <a:latin typeface="Söhne"/>
              </a:rPr>
              <a:t>Option A, "Apply different thresholds of statistical inference," is not a typical use of cross-validation. Cross-validation is primarily focused on evaluating the predictive performance of a model and estimating how well it is likely to perform on unseen data through resampling and testing, rather than applying different thresholds of statistical inference.</a:t>
            </a:r>
          </a:p>
        </p:txBody>
      </p:sp>
    </p:spTree>
    <p:extLst>
      <p:ext uri="{BB962C8B-B14F-4D97-AF65-F5344CB8AC3E}">
        <p14:creationId xmlns:p14="http://schemas.microsoft.com/office/powerpoint/2010/main" val="3767562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is Local Interpretable Model-agnostic Explanations(LIME)? A method of ______.</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A.Explain global predictions</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B.Generalize linear modeling</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54864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C.Explain individual preds</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D.None of the above</a:t>
            </a:r>
            <a:endParaRPr lang="en-US" b="1" i="0" dirty="0">
              <a:effectLst/>
              <a:latin typeface="-apple-system"/>
            </a:endParaRPr>
          </a:p>
        </p:txBody>
      </p:sp>
    </p:spTree>
    <p:extLst>
      <p:ext uri="{BB962C8B-B14F-4D97-AF65-F5344CB8AC3E}">
        <p14:creationId xmlns:p14="http://schemas.microsoft.com/office/powerpoint/2010/main" val="171195598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7E10AC-007D-4D61-BC26-41EC111174E0}"/>
              </a:ext>
            </a:extLst>
          </p:cNvPr>
          <p:cNvSpPr txBox="1"/>
          <p:nvPr/>
        </p:nvSpPr>
        <p:spPr>
          <a:xfrm>
            <a:off x="789709" y="994028"/>
            <a:ext cx="9944100" cy="4524315"/>
          </a:xfrm>
          <a:prstGeom prst="rect">
            <a:avLst/>
          </a:prstGeom>
          <a:noFill/>
        </p:spPr>
        <p:txBody>
          <a:bodyPr wrap="square">
            <a:spAutoFit/>
          </a:bodyPr>
          <a:lstStyle/>
          <a:p>
            <a:pPr algn="l"/>
            <a:r>
              <a:rPr lang="en-US" b="0" i="0" dirty="0">
                <a:solidFill>
                  <a:srgbClr val="374151"/>
                </a:solidFill>
                <a:effectLst/>
                <a:latin typeface="Söhne"/>
              </a:rPr>
              <a:t>In the context of multicollinearity in statistical models:</a:t>
            </a:r>
          </a:p>
          <a:p>
            <a:pPr algn="l"/>
            <a:r>
              <a:rPr lang="en-US" b="0" i="0" dirty="0">
                <a:solidFill>
                  <a:srgbClr val="374151"/>
                </a:solidFill>
                <a:effectLst/>
                <a:latin typeface="Söhne"/>
              </a:rPr>
              <a:t>A. </a:t>
            </a:r>
            <a:r>
              <a:rPr lang="en-US" b="1" i="0" dirty="0">
                <a:solidFill>
                  <a:srgbClr val="374151"/>
                </a:solidFill>
                <a:effectLst/>
                <a:latin typeface="Söhne"/>
              </a:rPr>
              <a:t>Remove both</a:t>
            </a:r>
            <a:r>
              <a:rPr lang="en-US" b="0" i="0" dirty="0">
                <a:solidFill>
                  <a:srgbClr val="374151"/>
                </a:solidFill>
                <a:effectLst/>
                <a:latin typeface="Söhne"/>
              </a:rPr>
              <a:t> - Removing both features that are collinear can be excessive because it might lead to the loss of useful information.</a:t>
            </a:r>
          </a:p>
          <a:p>
            <a:pPr algn="l"/>
            <a:r>
              <a:rPr lang="en-US" b="0" i="0" dirty="0">
                <a:solidFill>
                  <a:srgbClr val="374151"/>
                </a:solidFill>
                <a:effectLst/>
                <a:latin typeface="Söhne"/>
              </a:rPr>
              <a:t>B. </a:t>
            </a:r>
            <a:r>
              <a:rPr lang="en-US" b="1" i="0" dirty="0">
                <a:solidFill>
                  <a:srgbClr val="374151"/>
                </a:solidFill>
                <a:effectLst/>
                <a:latin typeface="Söhne"/>
              </a:rPr>
              <a:t>Remove only one</a:t>
            </a:r>
            <a:r>
              <a:rPr lang="en-US" b="0" i="0" dirty="0">
                <a:solidFill>
                  <a:srgbClr val="374151"/>
                </a:solidFill>
                <a:effectLst/>
                <a:latin typeface="Söhne"/>
              </a:rPr>
              <a:t> - This is a common approach to multicollinearity. By removing one of the highly correlated variables, you reduce multicollinearity, simplifying the model without losing significant information.</a:t>
            </a:r>
          </a:p>
          <a:p>
            <a:pPr algn="l"/>
            <a:r>
              <a:rPr lang="en-US" b="0" i="0" dirty="0">
                <a:solidFill>
                  <a:srgbClr val="374151"/>
                </a:solidFill>
                <a:effectLst/>
                <a:latin typeface="Söhne"/>
              </a:rPr>
              <a:t>C. </a:t>
            </a:r>
            <a:r>
              <a:rPr lang="en-US" b="1" i="0" dirty="0">
                <a:solidFill>
                  <a:srgbClr val="374151"/>
                </a:solidFill>
                <a:effectLst/>
                <a:latin typeface="Söhne"/>
              </a:rPr>
              <a:t>Use penalized regression models (Ridge or Lasso)</a:t>
            </a:r>
            <a:r>
              <a:rPr lang="en-US" b="0" i="0" dirty="0">
                <a:solidFill>
                  <a:srgbClr val="374151"/>
                </a:solidFill>
                <a:effectLst/>
                <a:latin typeface="Söhne"/>
              </a:rPr>
              <a:t> - Penalized regression models like Ridge or Lasso can handle multicollinearity by adding a penalty term to the loss function. Ridge regression adds a squared magnitude of coefficient as penalty term to the loss function, while Lasso adds an absolute value of the magnitude of coefficient. These methods can reduce the effect of multicollinear features by shrinking their coefficients, often pushing some of them towards zero (especially with Lasso), which is effectively similar to variable selection.</a:t>
            </a:r>
          </a:p>
          <a:p>
            <a:pPr algn="l"/>
            <a:r>
              <a:rPr lang="en-US" b="0" i="0" dirty="0">
                <a:solidFill>
                  <a:srgbClr val="374151"/>
                </a:solidFill>
                <a:effectLst/>
                <a:latin typeface="Söhne"/>
              </a:rPr>
              <a:t>Given these options, the most comprehensive approach would be to either remove one of the multicollinear features (B) or to use penalized regression models (C), or potentially both depending on the situation. Thus, B and C is the most appropriate choice, allowing for flexibility in approach based on the specific circumstances of the data and modeling goals.</a:t>
            </a:r>
          </a:p>
        </p:txBody>
      </p:sp>
    </p:spTree>
    <p:extLst>
      <p:ext uri="{BB962C8B-B14F-4D97-AF65-F5344CB8AC3E}">
        <p14:creationId xmlns:p14="http://schemas.microsoft.com/office/powerpoint/2010/main" val="296938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360AD-7B30-4D9F-B179-892955CC0A3F}"/>
              </a:ext>
            </a:extLst>
          </p:cNvPr>
          <p:cNvSpPr txBox="1"/>
          <p:nvPr/>
        </p:nvSpPr>
        <p:spPr>
          <a:xfrm>
            <a:off x="332295" y="217810"/>
            <a:ext cx="11470063" cy="3970318"/>
          </a:xfrm>
          <a:prstGeom prst="rect">
            <a:avLst/>
          </a:prstGeom>
          <a:noFill/>
        </p:spPr>
        <p:txBody>
          <a:bodyPr wrap="square">
            <a:spAutoFit/>
          </a:bodyPr>
          <a:lstStyle/>
          <a:p>
            <a:pPr algn="l"/>
            <a:r>
              <a:rPr lang="en-US" b="0" i="0" dirty="0">
                <a:solidFill>
                  <a:srgbClr val="374151"/>
                </a:solidFill>
                <a:effectLst/>
                <a:latin typeface="Söhne"/>
              </a:rPr>
              <a:t>C. Explain individual predictions</a:t>
            </a:r>
          </a:p>
          <a:p>
            <a:pPr algn="l"/>
            <a:r>
              <a:rPr lang="en-US" b="0" i="0" dirty="0">
                <a:solidFill>
                  <a:srgbClr val="374151"/>
                </a:solidFill>
                <a:effectLst/>
                <a:latin typeface="Söhne"/>
              </a:rPr>
              <a:t>Local Interpretable Model-agnostic Explanations (LIME) is a method used to explain individual predictions made by machine learning models. LIME is designed to provide interpretable explanations for why a particular prediction was made by a complex black-box model, such as a deep neural network or a random forest. It works by approximating the behavior of the black-box model in the vicinity of the input data point of interest and creating a locally interpretable model (usually a linear or interpretable model) that can explain the prediction for that specific data point. This makes it easier for users to understand and trust the model's predictions for individual instances.</a:t>
            </a:r>
          </a:p>
          <a:p>
            <a:pPr algn="l"/>
            <a:endParaRPr lang="en-US" dirty="0">
              <a:solidFill>
                <a:srgbClr val="374151"/>
              </a:solidFill>
              <a:latin typeface="Söhne"/>
            </a:endParaRPr>
          </a:p>
          <a:p>
            <a:pPr algn="l"/>
            <a:r>
              <a:rPr lang="en-US" b="0" i="0" dirty="0">
                <a:solidFill>
                  <a:srgbClr val="374151"/>
                </a:solidFill>
                <a:effectLst/>
                <a:latin typeface="Söhne"/>
              </a:rPr>
              <a:t>Option A, "Explain global predictions," is not an accurate description of LIME. LIME is primarily designed to provide explanations for individual predictions, not global predictions made by a model.</a:t>
            </a:r>
          </a:p>
          <a:p>
            <a:pPr algn="l"/>
            <a:r>
              <a:rPr lang="en-US" b="0" i="0" dirty="0">
                <a:solidFill>
                  <a:srgbClr val="374151"/>
                </a:solidFill>
                <a:effectLst/>
                <a:latin typeface="Söhne"/>
              </a:rPr>
              <a:t>Option B, "Generalize linear modeling," is also not a correct description of LIME. While LIME often uses linear models as interpretable approximations of the black-box model's behavior in the local region around a data point, its primary purpose is to explain individual predictions rather than generalize linear modeling in a global sense.</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938735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 technique can be used to stabilize GAN training and address mode collapse ?</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Wasserstein GAN</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Conditional GAN</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Progressive GAN</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All of the above</a:t>
            </a:r>
            <a:endParaRPr lang="en-US" b="1" i="0" dirty="0">
              <a:effectLst/>
              <a:latin typeface="-apple-system"/>
            </a:endParaRPr>
          </a:p>
        </p:txBody>
      </p:sp>
    </p:spTree>
    <p:extLst>
      <p:ext uri="{BB962C8B-B14F-4D97-AF65-F5344CB8AC3E}">
        <p14:creationId xmlns:p14="http://schemas.microsoft.com/office/powerpoint/2010/main" val="4193003028"/>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B7703-F78D-4DD6-8BB1-FAECB728FBE9}"/>
              </a:ext>
            </a:extLst>
          </p:cNvPr>
          <p:cNvSpPr txBox="1"/>
          <p:nvPr/>
        </p:nvSpPr>
        <p:spPr>
          <a:xfrm>
            <a:off x="407710" y="1191646"/>
            <a:ext cx="11526624" cy="4524315"/>
          </a:xfrm>
          <a:prstGeom prst="rect">
            <a:avLst/>
          </a:prstGeom>
          <a:noFill/>
        </p:spPr>
        <p:txBody>
          <a:bodyPr wrap="square">
            <a:spAutoFit/>
          </a:bodyPr>
          <a:lstStyle/>
          <a:p>
            <a:r>
              <a:rPr lang="en-US" b="0" i="0" dirty="0">
                <a:solidFill>
                  <a:srgbClr val="374151"/>
                </a:solidFill>
                <a:effectLst/>
                <a:latin typeface="Söhne"/>
              </a:rPr>
              <a:t>D. All of the above</a:t>
            </a:r>
          </a:p>
          <a:p>
            <a:r>
              <a:rPr lang="en-US" b="0" i="0" dirty="0">
                <a:solidFill>
                  <a:srgbClr val="374151"/>
                </a:solidFill>
                <a:effectLst/>
                <a:latin typeface="Söhne"/>
              </a:rPr>
              <a:t>All of the mentioned techniques—Wasserstein GAN, Conditional GAN, and Progressive GAN—can be used to stabilize GAN training and address mode collapse to some extent.</a:t>
            </a:r>
            <a:endParaRPr lang="en-US" dirty="0">
              <a:solidFill>
                <a:srgbClr val="374151"/>
              </a:solidFill>
              <a:latin typeface="Söhne"/>
            </a:endParaRPr>
          </a:p>
          <a:p>
            <a:pPr algn="l">
              <a:buFont typeface="+mj-lt"/>
              <a:buAutoNum type="arabicPeriod"/>
            </a:pPr>
            <a:r>
              <a:rPr lang="en-US" b="1" i="0" dirty="0">
                <a:solidFill>
                  <a:srgbClr val="374151"/>
                </a:solidFill>
                <a:effectLst/>
                <a:latin typeface="Söhne"/>
              </a:rPr>
              <a:t>Wasserstein GAN (WGAN):</a:t>
            </a:r>
            <a:r>
              <a:rPr lang="en-US" b="0" i="0" dirty="0">
                <a:solidFill>
                  <a:srgbClr val="374151"/>
                </a:solidFill>
                <a:effectLst/>
                <a:latin typeface="Söhne"/>
              </a:rPr>
              <a:t> WGAN introduces the Wasserstein distance as a more stable training objective compared to the original GAN loss. It addresses issues like mode collapse by providing a smoother and more meaningful loss landscape for training, making GAN training more stable and less prone to mode collapse.</a:t>
            </a:r>
          </a:p>
          <a:p>
            <a:pPr algn="l">
              <a:buFont typeface="+mj-lt"/>
              <a:buAutoNum type="arabicPeriod"/>
            </a:pPr>
            <a:r>
              <a:rPr lang="en-US" b="1" i="0" dirty="0">
                <a:solidFill>
                  <a:srgbClr val="374151"/>
                </a:solidFill>
                <a:effectLst/>
                <a:latin typeface="Söhne"/>
              </a:rPr>
              <a:t>Conditional GAN (CGAN):</a:t>
            </a:r>
            <a:r>
              <a:rPr lang="en-US" b="0" i="0" dirty="0">
                <a:solidFill>
                  <a:srgbClr val="374151"/>
                </a:solidFill>
                <a:effectLst/>
                <a:latin typeface="Söhne"/>
              </a:rPr>
              <a:t> Conditional GANs allow you to condition the generation process on specific input information or attributes. This can help control and diversify the generated samples, mitigating mode collapse by generating samples conditioned on different attributes or conditions.</a:t>
            </a:r>
          </a:p>
          <a:p>
            <a:pPr algn="l">
              <a:buFont typeface="+mj-lt"/>
              <a:buAutoNum type="arabicPeriod"/>
            </a:pP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progressively generates high-resolution images. While it may not directly address mode collapse, it focuses on generating higher-quality and diverse images, which can be helpful in reducing mode collapse by providing more varied samples.</a:t>
            </a:r>
          </a:p>
          <a:p>
            <a:pPr algn="l"/>
            <a:r>
              <a:rPr lang="en-US" b="0" i="0" dirty="0">
                <a:solidFill>
                  <a:srgbClr val="374151"/>
                </a:solidFill>
                <a:effectLst/>
                <a:latin typeface="Söhne"/>
              </a:rPr>
              <a:t>While these techniques can help in stabilizing GAN training and addressing mode collapse, it's important to note that the effectiveness of each technique can vary depending on the specific problem and dataset. In practice, a combination of techniques and careful hyperparameter tuning is often used to mitigate mode collapse and improve GAN training stability.</a:t>
            </a:r>
          </a:p>
          <a:p>
            <a:endParaRPr lang="en-US" dirty="0"/>
          </a:p>
        </p:txBody>
      </p:sp>
    </p:spTree>
    <p:extLst>
      <p:ext uri="{BB962C8B-B14F-4D97-AF65-F5344CB8AC3E}">
        <p14:creationId xmlns:p14="http://schemas.microsoft.com/office/powerpoint/2010/main" val="893144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latent space in GAN?</a:t>
            </a:r>
            <a:br>
              <a:rPr lang="en-US" b="1" i="0">
                <a:effectLst/>
                <a:latin typeface="-apple-system"/>
              </a:rPr>
            </a:br>
            <a:r>
              <a:rPr lang="en-US" b="1" i="0">
                <a:effectLst/>
                <a:latin typeface="-apple-system"/>
              </a:rPr>
              <a:t>A.Control diversity &amp; characteristics of generated samples</a:t>
            </a:r>
            <a:br>
              <a:rPr lang="en-US" b="1" i="0">
                <a:effectLst/>
                <a:latin typeface="-apple-system"/>
              </a:rPr>
            </a:br>
            <a:r>
              <a:rPr lang="en-US" b="1" i="0">
                <a:effectLst/>
                <a:latin typeface="-apple-system"/>
              </a:rPr>
              <a:t>B.Represent high-dimensional space of samples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68843430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A83608-3691-415B-8F3A-57A340B59B8E}"/>
              </a:ext>
            </a:extLst>
          </p:cNvPr>
          <p:cNvSpPr txBox="1"/>
          <p:nvPr/>
        </p:nvSpPr>
        <p:spPr>
          <a:xfrm>
            <a:off x="299694" y="1305342"/>
            <a:ext cx="11592612" cy="4247317"/>
          </a:xfrm>
          <a:prstGeom prst="rect">
            <a:avLst/>
          </a:prstGeom>
          <a:noFill/>
        </p:spPr>
        <p:txBody>
          <a:bodyPr wrap="square">
            <a:spAutoFit/>
          </a:bodyPr>
          <a:lstStyle/>
          <a:p>
            <a:r>
              <a:rPr lang="en-US" b="0" i="0" dirty="0">
                <a:solidFill>
                  <a:srgbClr val="374151"/>
                </a:solidFill>
                <a:effectLst/>
                <a:latin typeface="Söhne"/>
              </a:rPr>
              <a:t>Both A and B.</a:t>
            </a:r>
          </a:p>
          <a:p>
            <a:endParaRPr lang="en-US" dirty="0">
              <a:solidFill>
                <a:srgbClr val="374151"/>
              </a:solidFill>
              <a:latin typeface="Söhne"/>
            </a:endParaRPr>
          </a:p>
          <a:p>
            <a:r>
              <a:rPr lang="en-US" b="0" i="0" dirty="0">
                <a:solidFill>
                  <a:srgbClr val="374151"/>
                </a:solidFill>
                <a:effectLst/>
                <a:latin typeface="Söhne"/>
              </a:rPr>
              <a:t>The use of a latent space in a Generative Adversarial Network (GAN) serves the following purposes: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Control diversity &amp; characteristics of generated samples:</a:t>
            </a:r>
            <a:r>
              <a:rPr lang="en-US" b="0" i="0" dirty="0">
                <a:solidFill>
                  <a:srgbClr val="374151"/>
                </a:solidFill>
                <a:effectLst/>
                <a:latin typeface="Söhne"/>
              </a:rPr>
              <a:t> The latent space in a GAN allows for control over the diversity and characteristics of the generated samples. By manipulating points in the latent space, you can influence the attributes, features, or style of the generated data. For example, in conditional GANs, specific attributes or conditions can be encoded in the latent space to generate samples with desired characteristics.</a:t>
            </a:r>
          </a:p>
          <a:p>
            <a:pPr algn="l"/>
            <a:r>
              <a:rPr lang="en-US" b="0" i="0" dirty="0">
                <a:solidFill>
                  <a:srgbClr val="374151"/>
                </a:solidFill>
                <a:effectLst/>
                <a:latin typeface="Söhne"/>
              </a:rPr>
              <a:t>B. </a:t>
            </a:r>
            <a:r>
              <a:rPr lang="en-US" b="1" i="0" dirty="0">
                <a:solidFill>
                  <a:srgbClr val="374151"/>
                </a:solidFill>
                <a:effectLst/>
                <a:latin typeface="Söhne"/>
              </a:rPr>
              <a:t>Represent high-dimensional space of samples:</a:t>
            </a:r>
            <a:r>
              <a:rPr lang="en-US" b="0" i="0" dirty="0">
                <a:solidFill>
                  <a:srgbClr val="374151"/>
                </a:solidFill>
                <a:effectLst/>
                <a:latin typeface="Söhne"/>
              </a:rPr>
              <a:t> The latent space serves as a lower-dimensional representation of the high-dimensional space of samples. It helps in capturing the essential features and variations present in the data in a more compact form. This lower-dimensional space makes it computationally more efficient to generate and manipulate samples, especially when dealing with complex, high-dimensional data like images.</a:t>
            </a:r>
          </a:p>
          <a:p>
            <a:pPr algn="l"/>
            <a:r>
              <a:rPr lang="en-US" b="0" i="0" dirty="0">
                <a:solidFill>
                  <a:srgbClr val="374151"/>
                </a:solidFill>
                <a:effectLst/>
                <a:latin typeface="Söhne"/>
              </a:rPr>
              <a:t>In summary, the latent space in a GAN is a versatile tool that allows for both controlling the characteristics of generated samples and representing the high-dimensional space of samples in a more manageable and expressive form.</a:t>
            </a:r>
          </a:p>
          <a:p>
            <a:endParaRPr lang="en-US" dirty="0"/>
          </a:p>
        </p:txBody>
      </p:sp>
    </p:spTree>
    <p:extLst>
      <p:ext uri="{BB962C8B-B14F-4D97-AF65-F5344CB8AC3E}">
        <p14:creationId xmlns:p14="http://schemas.microsoft.com/office/powerpoint/2010/main" val="26217210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Random Forest is:</a:t>
            </a:r>
            <a:br>
              <a:rPr lang="en-US" b="1" i="0">
                <a:effectLst/>
                <a:latin typeface="-apple-system"/>
              </a:rPr>
            </a:br>
            <a:r>
              <a:rPr lang="en-US" b="1" i="0">
                <a:effectLst/>
                <a:latin typeface="-apple-system"/>
              </a:rPr>
              <a:t>A.Learning algorithm fitting a limited no. of trees in specific order</a:t>
            </a:r>
            <a:br>
              <a:rPr lang="en-US" b="1" i="0">
                <a:effectLst/>
                <a:latin typeface="-apple-system"/>
              </a:rPr>
            </a:br>
            <a:r>
              <a:rPr lang="en-US" b="1" i="0">
                <a:effectLst/>
                <a:latin typeface="-apple-system"/>
              </a:rPr>
              <a:t>B.Ensemble ML method comprised of multitude of trees</a:t>
            </a:r>
          </a:p>
        </p:txBody>
      </p:sp>
      <p:sp>
        <p:nvSpPr>
          <p:cNvPr id="8" name="Rectangle: Rounded Corners 7">
            <a:extLst>
              <a:ext uri="{FF2B5EF4-FFF2-40B4-BE49-F238E27FC236}">
                <a16:creationId xmlns:a16="http://schemas.microsoft.com/office/drawing/2014/main" id="{0328FEBB-65DF-42DE-BD1B-BE9FDAD0CB2E}"/>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054BF68B-6E90-41F9-B3C6-C704C67AEB3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2500E003-4FEA-49D3-BA3A-FB796CDB619E}"/>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772038BD-D2C8-4F6C-BF13-F3C3515D7FCD}"/>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2423685431"/>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22A00E-FDE9-4263-8AA6-B4E49F5E2A1B}"/>
              </a:ext>
            </a:extLst>
          </p:cNvPr>
          <p:cNvSpPr txBox="1"/>
          <p:nvPr/>
        </p:nvSpPr>
        <p:spPr>
          <a:xfrm>
            <a:off x="360574" y="569478"/>
            <a:ext cx="11432357" cy="4801314"/>
          </a:xfrm>
          <a:prstGeom prst="rect">
            <a:avLst/>
          </a:prstGeom>
          <a:noFill/>
        </p:spPr>
        <p:txBody>
          <a:bodyPr wrap="square">
            <a:spAutoFit/>
          </a:bodyPr>
          <a:lstStyle/>
          <a:p>
            <a:r>
              <a:rPr lang="en-US" b="0" i="0" dirty="0">
                <a:solidFill>
                  <a:srgbClr val="374151"/>
                </a:solidFill>
                <a:effectLst/>
                <a:latin typeface="Söhne"/>
              </a:rPr>
              <a:t>B. Ensemble ML method comprised of a multitude of trees. Random Forest is an ensemble machine learning method that is comprised of a multitude of decision trees. It combines the predictions of multiple individual decision trees to make more accurate and robust predictions. Each tree in a Random Forest is typically grown independently and can be trained in parallel. Therefore, Random Forest is best described as an ensemble method that aggregates the results of multiple trees rather than fitting a limited number of trees in a specific order (as described in option A).</a:t>
            </a:r>
          </a:p>
          <a:p>
            <a:endParaRPr lang="en-US" dirty="0">
              <a:solidFill>
                <a:srgbClr val="374151"/>
              </a:solidFill>
              <a:latin typeface="Söhne"/>
            </a:endParaRPr>
          </a:p>
          <a:p>
            <a:pPr algn="l"/>
            <a:r>
              <a:rPr lang="en-US" b="0" i="0" dirty="0">
                <a:solidFill>
                  <a:srgbClr val="374151"/>
                </a:solidFill>
                <a:effectLst/>
                <a:latin typeface="Söhne"/>
              </a:rPr>
              <a:t>Option A is not an accurate description of Random Forest. Random Forest is not about fitting a limited number of trees in a specific order. Instead, it involves creating a large number of decision trees (hence the term "forest") through bootstrapping (random sampling with replacement) from the training data and selecting a random subset of features for each tree (feature bagging). These trees are grown independently and can be trained in parallel.</a:t>
            </a:r>
          </a:p>
          <a:p>
            <a:pPr algn="l"/>
            <a:r>
              <a:rPr lang="en-US" b="0" i="0" dirty="0">
                <a:solidFill>
                  <a:srgbClr val="374151"/>
                </a:solidFill>
                <a:effectLst/>
                <a:latin typeface="Söhne"/>
              </a:rPr>
              <a:t>The key idea behind Random Forest is to reduce overfitting and improve predictive accuracy by aggregating the predictions of multiple decision trees. Each tree is constructed using a different random subset of the data and features, leading to a diverse set of trees. The final prediction is typically made by averaging (for regression) or voting (for classification) the predictions of individual trees.</a:t>
            </a:r>
          </a:p>
          <a:p>
            <a:pPr algn="l"/>
            <a:r>
              <a:rPr lang="en-US" b="0" i="0" dirty="0">
                <a:solidFill>
                  <a:srgbClr val="374151"/>
                </a:solidFill>
                <a:effectLst/>
                <a:latin typeface="Söhne"/>
              </a:rPr>
              <a:t>So, while option B accurately describes Random Forest as an ensemble ML method comprised of a multitude of trees, option A is not an accurate characterization of Random Forest</a:t>
            </a:r>
          </a:p>
          <a:p>
            <a:endParaRPr lang="en-US" dirty="0"/>
          </a:p>
        </p:txBody>
      </p:sp>
    </p:spTree>
    <p:extLst>
      <p:ext uri="{BB962C8B-B14F-4D97-AF65-F5344CB8AC3E}">
        <p14:creationId xmlns:p14="http://schemas.microsoft.com/office/powerpoint/2010/main" val="41418781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feature F1 can take following values: A, B, C, D or E where these values are grades of students. Which one is TRUE: F1 is an example of:</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Nominal variable</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85216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Ordinal variable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1601339809"/>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5EC9BF3-F69C-4BB5-ABA7-12590C9D7B1F}"/>
              </a:ext>
            </a:extLst>
          </p:cNvPr>
          <p:cNvSpPr txBox="1"/>
          <p:nvPr/>
        </p:nvSpPr>
        <p:spPr>
          <a:xfrm>
            <a:off x="421064" y="954540"/>
            <a:ext cx="11349872" cy="3416320"/>
          </a:xfrm>
          <a:prstGeom prst="rect">
            <a:avLst/>
          </a:prstGeom>
          <a:noFill/>
        </p:spPr>
        <p:txBody>
          <a:bodyPr wrap="square">
            <a:spAutoFit/>
          </a:bodyPr>
          <a:lstStyle/>
          <a:p>
            <a:pPr algn="l"/>
            <a:r>
              <a:rPr lang="en-US" b="0" i="0" dirty="0">
                <a:solidFill>
                  <a:srgbClr val="374151"/>
                </a:solidFill>
                <a:effectLst/>
                <a:latin typeface="Söhne"/>
              </a:rPr>
              <a:t>B. Ordinal variable</a:t>
            </a:r>
          </a:p>
          <a:p>
            <a:pPr algn="l"/>
            <a:r>
              <a:rPr lang="en-US" b="0" i="0" dirty="0">
                <a:solidFill>
                  <a:srgbClr val="374151"/>
                </a:solidFill>
                <a:effectLst/>
                <a:latin typeface="Söhne"/>
              </a:rPr>
              <a:t>In this context, feature F1 represents grades, which have a natural order or ranking (e.g., A is higher than B, B is higher than C, and so on). Therefore, F1 is an example of an ordinal variable. Ordinal variables have categories or values that can be ordered or ranked but do not necessarily have equal intervals or meaningful differences between the categories.</a:t>
            </a:r>
          </a:p>
          <a:p>
            <a:pPr algn="l"/>
            <a:endParaRPr lang="en-US" dirty="0">
              <a:solidFill>
                <a:srgbClr val="374151"/>
              </a:solidFill>
              <a:latin typeface="Söhne"/>
            </a:endParaRPr>
          </a:p>
          <a:p>
            <a:pPr algn="l"/>
            <a:r>
              <a:rPr lang="en-US" b="0" i="0" dirty="0">
                <a:solidFill>
                  <a:srgbClr val="374151"/>
                </a:solidFill>
                <a:effectLst/>
                <a:latin typeface="Söhne"/>
              </a:rPr>
              <a:t>A. Nominal variable</a:t>
            </a:r>
          </a:p>
          <a:p>
            <a:pPr algn="l"/>
            <a:r>
              <a:rPr lang="en-US" b="0" i="0" dirty="0">
                <a:solidFill>
                  <a:srgbClr val="374151"/>
                </a:solidFill>
                <a:effectLst/>
                <a:latin typeface="Söhne"/>
              </a:rPr>
              <a:t>A nominal variable is a type of categorical variable where categories or values have no natural order or ranking. In the case of feature F1 representing grades (A, B, C, D, or E), there is no inherent order or ranking among these grades. Each grade is simply a category or label without any inherent numerical value or ranking. Therefore, F1 can also be considered a nominal variable. However, in the context provided, it is more appropriate to describe it as an ordinal variable due to the typical interpretation of grades as having a certain order or ranking.</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9504953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EED"/>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0" dirty="0">
                <a:effectLst/>
                <a:latin typeface="-apple-system"/>
              </a:rPr>
              <a:t>Which one is designed to generate samples conditioned for specific input information?</a:t>
            </a:r>
          </a:p>
          <a:p>
            <a:pPr algn="l" fontAlgn="auto"/>
            <a:endParaRPr lang="en-US" b="1" i="0" dirty="0">
              <a:effectLst/>
              <a:latin typeface="-apple-system"/>
            </a:endParaRPr>
          </a:p>
        </p:txBody>
      </p:sp>
      <p:sp>
        <p:nvSpPr>
          <p:cNvPr id="8" name="Rectangle: Rounded Corners 7">
            <a:extLst>
              <a:ext uri="{FF2B5EF4-FFF2-40B4-BE49-F238E27FC236}">
                <a16:creationId xmlns:a16="http://schemas.microsoft.com/office/drawing/2014/main" id="{1740BDEE-D4A9-4F24-9C0E-C3726E3BF3D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9" name="Rectangle: Rounded Corners 8">
            <a:extLst>
              <a:ext uri="{FF2B5EF4-FFF2-40B4-BE49-F238E27FC236}">
                <a16:creationId xmlns:a16="http://schemas.microsoft.com/office/drawing/2014/main" id="{C58279DD-1BD9-43A2-A02E-C807CAF07366}"/>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10" name="Rectangle: Rounded Corners 9">
            <a:extLst>
              <a:ext uri="{FF2B5EF4-FFF2-40B4-BE49-F238E27FC236}">
                <a16:creationId xmlns:a16="http://schemas.microsoft.com/office/drawing/2014/main" id="{D7329BDB-6F88-42F7-9E4A-D33784565FDB}"/>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11" name="Rectangle: Rounded Corners 10">
            <a:extLst>
              <a:ext uri="{FF2B5EF4-FFF2-40B4-BE49-F238E27FC236}">
                <a16:creationId xmlns:a16="http://schemas.microsoft.com/office/drawing/2014/main" id="{F2402A4A-A41F-4346-B801-79A6BD613B08}"/>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84775926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Is the statement TRUE? The dot product attention with Softmax activation fxn can be seen as soft form of dictionary lookup over matrices.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457200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TRUE</a:t>
            </a:r>
            <a:endParaRPr lang="en-US" b="0" i="0" dirty="0">
              <a:effectLst/>
              <a:latin typeface="-apple-system"/>
            </a:endParaRP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FALSE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Cannot say!!</a:t>
            </a:r>
            <a:endParaRPr lang="en-US" b="1" i="0" dirty="0">
              <a:effectLst/>
              <a:latin typeface="-apple-system"/>
            </a:endParaRP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2557798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0C64E-E9D0-49AD-82EE-2257720001AB}"/>
              </a:ext>
            </a:extLst>
          </p:cNvPr>
          <p:cNvSpPr txBox="1"/>
          <p:nvPr/>
        </p:nvSpPr>
        <p:spPr>
          <a:xfrm>
            <a:off x="452487" y="296847"/>
            <a:ext cx="11613821" cy="5909310"/>
          </a:xfrm>
          <a:prstGeom prst="rect">
            <a:avLst/>
          </a:prstGeom>
          <a:noFill/>
        </p:spPr>
        <p:txBody>
          <a:bodyPr wrap="square">
            <a:spAutoFit/>
          </a:bodyPr>
          <a:lstStyle/>
          <a:p>
            <a:pPr algn="l"/>
            <a:r>
              <a:rPr lang="en-US" b="0" i="0" dirty="0">
                <a:solidFill>
                  <a:srgbClr val="374151"/>
                </a:solidFill>
                <a:effectLst/>
                <a:latin typeface="Söhne"/>
              </a:rPr>
              <a:t>D. Conditional GAN</a:t>
            </a:r>
          </a:p>
          <a:p>
            <a:pPr algn="l"/>
            <a:r>
              <a:rPr lang="en-US" b="0" i="0" dirty="0">
                <a:solidFill>
                  <a:srgbClr val="374151"/>
                </a:solidFill>
                <a:effectLst/>
                <a:latin typeface="Söhne"/>
              </a:rPr>
              <a:t>A Conditional Generative Adversarial Network (Conditional GAN or CGAN) is specifically designed to generate samples that are conditioned on specific input information. In a CGAN, both the generator and discriminator are provided with additional conditioning information, which can be used to generate or evaluate samples tailored to that condition. This allows for the generation of samples that fulfill certain criteria or match specific attributes, making CGANs particularly useful for tasks like image-to-image translation, text-to-image synthesis, and many other conditional generative tasks.</a:t>
            </a:r>
          </a:p>
          <a:p>
            <a:pPr algn="l"/>
            <a:r>
              <a:rPr lang="en-US" b="0" i="0" dirty="0">
                <a:solidFill>
                  <a:srgbClr val="374151"/>
                </a:solidFill>
                <a:effectLst/>
                <a:latin typeface="Söhne"/>
              </a:rPr>
              <a:t>The other options mentioned are not primarily designed for generating samples conditioned on specific input information:</a:t>
            </a:r>
          </a:p>
          <a:p>
            <a:pPr algn="l"/>
            <a:r>
              <a:rPr lang="en-US" b="0" i="0" dirty="0">
                <a:solidFill>
                  <a:srgbClr val="374151"/>
                </a:solidFill>
                <a:effectLst/>
                <a:latin typeface="Söhne"/>
              </a:rPr>
              <a:t>A. </a:t>
            </a:r>
            <a:r>
              <a:rPr lang="en-US" b="1" i="0" dirty="0">
                <a:solidFill>
                  <a:srgbClr val="374151"/>
                </a:solidFill>
                <a:effectLst/>
                <a:latin typeface="Söhne"/>
              </a:rPr>
              <a:t>Unconditional GAN (UGAN):</a:t>
            </a:r>
            <a:r>
              <a:rPr lang="en-US" b="0" i="0" dirty="0">
                <a:solidFill>
                  <a:srgbClr val="374151"/>
                </a:solidFill>
                <a:effectLst/>
                <a:latin typeface="Söhne"/>
              </a:rPr>
              <a:t> Unconditional GANs do not take any specific input information or conditioning into account. They generate samples without any constraints or conditions, which means they produce random outputs without regard to specific attributes or criteria.</a:t>
            </a:r>
          </a:p>
          <a:p>
            <a:pPr algn="l"/>
            <a:r>
              <a:rPr lang="en-US" b="0" i="0" dirty="0">
                <a:solidFill>
                  <a:srgbClr val="374151"/>
                </a:solidFill>
                <a:effectLst/>
                <a:latin typeface="Söhne"/>
              </a:rPr>
              <a:t>B. </a:t>
            </a:r>
            <a:r>
              <a:rPr lang="en-US" b="1" i="0" dirty="0">
                <a:solidFill>
                  <a:srgbClr val="374151"/>
                </a:solidFill>
                <a:effectLst/>
                <a:latin typeface="Söhne"/>
              </a:rPr>
              <a:t>Wasserstein GAN (WGAN):</a:t>
            </a:r>
            <a:r>
              <a:rPr lang="en-US" b="0" i="0" dirty="0">
                <a:solidFill>
                  <a:srgbClr val="374151"/>
                </a:solidFill>
                <a:effectLst/>
                <a:latin typeface="Söhne"/>
              </a:rPr>
              <a:t> Wasserstein GAN is a variant of GAN designed to improve training stability and gradient flow. It does not inherently involve conditioning on specific input information. However, it can be extended to be a Conditional WGAN by incorporating conditioning information, but the standard WGAN does not have this property.</a:t>
            </a:r>
          </a:p>
          <a:p>
            <a:pPr algn="l"/>
            <a:r>
              <a:rPr lang="en-US" b="0" i="0" dirty="0">
                <a:solidFill>
                  <a:srgbClr val="374151"/>
                </a:solidFill>
                <a:effectLst/>
                <a:latin typeface="Söhne"/>
              </a:rPr>
              <a:t>C. </a:t>
            </a:r>
            <a:r>
              <a:rPr lang="en-US" b="1" i="0" dirty="0">
                <a:solidFill>
                  <a:srgbClr val="374151"/>
                </a:solidFill>
                <a:effectLst/>
                <a:latin typeface="Söhne"/>
              </a:rPr>
              <a:t>Progressive GAN (</a:t>
            </a:r>
            <a:r>
              <a:rPr lang="en-US" b="1" i="0" dirty="0" err="1">
                <a:solidFill>
                  <a:srgbClr val="374151"/>
                </a:solidFill>
                <a:effectLst/>
                <a:latin typeface="Söhne"/>
              </a:rPr>
              <a:t>ProgGAN</a:t>
            </a:r>
            <a:r>
              <a:rPr lang="en-US" b="1" i="0" dirty="0">
                <a:solidFill>
                  <a:srgbClr val="374151"/>
                </a:solidFill>
                <a:effectLst/>
                <a:latin typeface="Söhne"/>
              </a:rPr>
              <a:t>):</a:t>
            </a:r>
            <a:r>
              <a:rPr lang="en-US" b="0" i="0" dirty="0">
                <a:solidFill>
                  <a:srgbClr val="374151"/>
                </a:solidFill>
                <a:effectLst/>
                <a:latin typeface="Söhne"/>
              </a:rPr>
              <a:t> Progressive GAN is an architecture that aims to generate high-resolution images progressively. While it can produce high-quality images, it does not inherently involve conditional generation. It is mainly concerned with improving the resolution of generated images over time.</a:t>
            </a:r>
          </a:p>
          <a:p>
            <a:pPr algn="l"/>
            <a:r>
              <a:rPr lang="en-US" b="0" i="0" dirty="0">
                <a:solidFill>
                  <a:srgbClr val="374151"/>
                </a:solidFill>
                <a:effectLst/>
                <a:latin typeface="Söhne"/>
              </a:rPr>
              <a:t>Conditional GANs (CGANs), on the other hand, are explicitly designed to condition the generation process on specific input information or attributes, allowing for the generation of samples that meet predefined criteria or specifications. This makes them well-suited for tasks where you want to control and conditionally generate samples based on specific input data or information.</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3499895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would you quote as an example of a deterministic algorithm?</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85216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PCA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K-Means</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KNN</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None of the above!!</a:t>
            </a:r>
            <a:endParaRPr lang="en-US" b="1" i="0" dirty="0">
              <a:effectLst/>
              <a:latin typeface="-apple-system"/>
            </a:endParaRPr>
          </a:p>
        </p:txBody>
      </p:sp>
    </p:spTree>
    <p:extLst>
      <p:ext uri="{BB962C8B-B14F-4D97-AF65-F5344CB8AC3E}">
        <p14:creationId xmlns:p14="http://schemas.microsoft.com/office/powerpoint/2010/main" val="5460164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79F1D4-45FE-4E58-897F-3B67715CC2AA}"/>
              </a:ext>
            </a:extLst>
          </p:cNvPr>
          <p:cNvSpPr txBox="1"/>
          <p:nvPr/>
        </p:nvSpPr>
        <p:spPr>
          <a:xfrm>
            <a:off x="103696" y="474345"/>
            <a:ext cx="11821212" cy="5909310"/>
          </a:xfrm>
          <a:prstGeom prst="rect">
            <a:avLst/>
          </a:prstGeom>
          <a:noFill/>
        </p:spPr>
        <p:txBody>
          <a:bodyPr wrap="square">
            <a:spAutoFit/>
          </a:bodyPr>
          <a:lstStyle/>
          <a:p>
            <a:pPr algn="l"/>
            <a:r>
              <a:rPr lang="en-US" b="0" i="0" dirty="0">
                <a:solidFill>
                  <a:srgbClr val="374151"/>
                </a:solidFill>
                <a:effectLst/>
                <a:latin typeface="Söhne"/>
              </a:rPr>
              <a:t>A. PCA (Principal Component Analysis)</a:t>
            </a:r>
          </a:p>
          <a:p>
            <a:pPr algn="l"/>
            <a:r>
              <a:rPr lang="en-US" b="0" i="0" dirty="0">
                <a:solidFill>
                  <a:srgbClr val="374151"/>
                </a:solidFill>
                <a:effectLst/>
                <a:latin typeface="Söhne"/>
              </a:rPr>
              <a:t>PCA is an example of a deterministic algorithm. It is a dimensionality reduction technique used in data analysis and machine learning. Given the same input data, PCA will always produce the same output, making it a deterministic algorithm. It aims to find the principal components of the data, which are deterministic linear combinations of the original features.</a:t>
            </a:r>
          </a:p>
          <a:p>
            <a:pPr algn="l"/>
            <a:endParaRPr lang="en-US" dirty="0">
              <a:solidFill>
                <a:srgbClr val="374151"/>
              </a:solidFill>
              <a:latin typeface="Söhne"/>
            </a:endParaRPr>
          </a:p>
          <a:p>
            <a:pPr algn="l"/>
            <a:r>
              <a:rPr lang="en-US" b="0" i="0" dirty="0">
                <a:solidFill>
                  <a:srgbClr val="374151"/>
                </a:solidFill>
                <a:effectLst/>
                <a:latin typeface="Söhne"/>
              </a:rPr>
              <a:t>PCA is considered a deterministic algorithm because it operates solely on the input data and mathematical transformations, and its output is solely determined by the input data and its mathematical properties. Therefore, regardless of how many times you run PCA on the same dataset, you will obtain the same results.</a:t>
            </a:r>
          </a:p>
          <a:p>
            <a:pPr algn="l"/>
            <a:r>
              <a:rPr lang="en-US" b="0" i="0" dirty="0">
                <a:solidFill>
                  <a:srgbClr val="374151"/>
                </a:solidFill>
                <a:effectLst/>
                <a:latin typeface="Söhne"/>
              </a:rPr>
              <a:t>However, K-Means and K-Nearest Neighbors (KNN) are not inherently deterministic algorithms for the following reasons:</a:t>
            </a:r>
          </a:p>
          <a:p>
            <a:pPr algn="l">
              <a:buFont typeface="+mj-lt"/>
              <a:buAutoNum type="arabicPeriod"/>
            </a:pPr>
            <a:r>
              <a:rPr lang="en-US" b="1" i="0" dirty="0">
                <a:solidFill>
                  <a:srgbClr val="374151"/>
                </a:solidFill>
                <a:effectLst/>
                <a:latin typeface="Söhne"/>
              </a:rPr>
              <a:t>K-Means:</a:t>
            </a:r>
            <a:r>
              <a:rPr lang="en-US" b="0" i="0" dirty="0">
                <a:solidFill>
                  <a:srgbClr val="374151"/>
                </a:solidFill>
                <a:effectLst/>
                <a:latin typeface="Söhne"/>
              </a:rPr>
              <a:t> K-Means is an iterative clustering algorithm used to partition data into clusters. It begins with random initial cluster centroids, and the algorithm's convergence depends on the initial centroids and the data distribution. Due to this random initialization, running K-Means multiple times on the same data can yield different cluster assignments, although the results may be similar. To improve determinism, one can set a random seed to control the initialization, but this is not inherent to the algorithm itself.</a:t>
            </a:r>
          </a:p>
          <a:p>
            <a:pPr algn="l">
              <a:buFont typeface="+mj-lt"/>
              <a:buAutoNum type="arabicPeriod"/>
            </a:pPr>
            <a:r>
              <a:rPr lang="en-US" b="1" i="0" dirty="0">
                <a:solidFill>
                  <a:srgbClr val="374151"/>
                </a:solidFill>
                <a:effectLst/>
                <a:latin typeface="Söhne"/>
              </a:rPr>
              <a:t>K-Nearest Neighbors (KNN):</a:t>
            </a:r>
            <a:r>
              <a:rPr lang="en-US" b="0" i="0" dirty="0">
                <a:solidFill>
                  <a:srgbClr val="374151"/>
                </a:solidFill>
                <a:effectLst/>
                <a:latin typeface="Söhne"/>
              </a:rPr>
              <a:t> KNN is a non-parametric classification algorithm that assigns a data point to the class most common among its k-nearest neighbors. The choice of k and the order of data points in the dataset can influence the classification outcome. In situations where there are ties in the voting, the algorithm may behave non-deterministically. Additionally, distance calculations might involve floating-point arithmetic, which can introduce small variations in the results.</a:t>
            </a:r>
          </a:p>
          <a:p>
            <a:pPr algn="l"/>
            <a:r>
              <a:rPr lang="en-US" b="0" i="0" dirty="0">
                <a:solidFill>
                  <a:srgbClr val="374151"/>
                </a:solidFill>
                <a:effectLst/>
                <a:latin typeface="Söhne"/>
              </a:rPr>
              <a:t>While K-Means and KNN can be made more deterministic by controlling their initialization and handling ties consistently, they are not inherently deterministic like PCA, which solely relies on mathematical transformations of the input data.</a:t>
            </a:r>
          </a:p>
          <a:p>
            <a:pPr algn="l"/>
            <a:endParaRPr lang="en-US" b="0" i="0" dirty="0">
              <a:solidFill>
                <a:srgbClr val="374151"/>
              </a:solidFill>
              <a:effectLst/>
              <a:latin typeface="Söhne"/>
            </a:endParaRPr>
          </a:p>
        </p:txBody>
      </p:sp>
    </p:spTree>
    <p:extLst>
      <p:ext uri="{BB962C8B-B14F-4D97-AF65-F5344CB8AC3E}">
        <p14:creationId xmlns:p14="http://schemas.microsoft.com/office/powerpoint/2010/main" val="17378062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Why do we use reconstruction loss in GAN with an encoder?</a:t>
            </a:r>
            <a:br>
              <a:rPr lang="en-US" b="1" i="0">
                <a:effectLst/>
                <a:latin typeface="-apple-system"/>
              </a:rPr>
            </a:br>
            <a:r>
              <a:rPr lang="en-US" b="1" i="0">
                <a:effectLst/>
                <a:latin typeface="-apple-system"/>
              </a:rPr>
              <a:t>A.Produce meaningful latent representations</a:t>
            </a:r>
            <a:br>
              <a:rPr lang="en-US" b="1" i="0">
                <a:effectLst/>
                <a:latin typeface="-apple-system"/>
              </a:rPr>
            </a:br>
            <a:r>
              <a:rPr lang="en-US" b="1" i="0">
                <a:effectLst/>
                <a:latin typeface="-apple-system"/>
              </a:rPr>
              <a:t>B.Adjust weights &amp; biases of generator</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62179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1923979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D6649D-C0FD-4289-A3CD-B3DC06F507AC}"/>
              </a:ext>
            </a:extLst>
          </p:cNvPr>
          <p:cNvSpPr txBox="1"/>
          <p:nvPr/>
        </p:nvSpPr>
        <p:spPr>
          <a:xfrm>
            <a:off x="339365" y="199702"/>
            <a:ext cx="11180190" cy="3693319"/>
          </a:xfrm>
          <a:prstGeom prst="rect">
            <a:avLst/>
          </a:prstGeom>
          <a:noFill/>
        </p:spPr>
        <p:txBody>
          <a:bodyPr wrap="square">
            <a:spAutoFit/>
          </a:bodyPr>
          <a:lstStyle/>
          <a:p>
            <a:pPr algn="l"/>
            <a:r>
              <a:rPr lang="en-US" b="0" i="0" dirty="0">
                <a:solidFill>
                  <a:srgbClr val="374151"/>
                </a:solidFill>
                <a:effectLst/>
                <a:latin typeface="Söhne"/>
              </a:rPr>
              <a:t>The use of reconstruction loss in a Generative Adversarial Network (GAN) with an encoder serves the following purposes:</a:t>
            </a:r>
          </a:p>
          <a:p>
            <a:pPr algn="l"/>
            <a:r>
              <a:rPr lang="en-US" b="0" i="0" dirty="0">
                <a:solidFill>
                  <a:srgbClr val="374151"/>
                </a:solidFill>
                <a:effectLst/>
                <a:latin typeface="Söhne"/>
              </a:rPr>
              <a:t>A. </a:t>
            </a:r>
            <a:r>
              <a:rPr lang="en-US" b="1" i="0" dirty="0">
                <a:solidFill>
                  <a:srgbClr val="374151"/>
                </a:solidFill>
                <a:effectLst/>
                <a:latin typeface="Söhne"/>
              </a:rPr>
              <a:t>Produce meaningful latent representations:</a:t>
            </a:r>
            <a:r>
              <a:rPr lang="en-US" b="0" i="0" dirty="0">
                <a:solidFill>
                  <a:srgbClr val="374151"/>
                </a:solidFill>
                <a:effectLst/>
                <a:latin typeface="Söhne"/>
              </a:rPr>
              <a:t> One of the primary purposes of an encoder in a GAN is to map data points from the data distribution to a latent space. Reconstruction loss helps ensure that the encoder can produce meaningful and informative latent representations by comparing the original data to the reconstructed data. This is crucial for tasks such as generating realistic images or data points from the latent space.</a:t>
            </a:r>
          </a:p>
          <a:p>
            <a:pPr algn="l"/>
            <a:r>
              <a:rPr lang="en-US" b="0" i="0" dirty="0">
                <a:solidFill>
                  <a:srgbClr val="374151"/>
                </a:solidFill>
                <a:effectLst/>
                <a:latin typeface="Söhne"/>
              </a:rPr>
              <a:t>B. </a:t>
            </a:r>
            <a:r>
              <a:rPr lang="en-US" b="1" i="0" dirty="0">
                <a:solidFill>
                  <a:srgbClr val="374151"/>
                </a:solidFill>
                <a:effectLst/>
                <a:latin typeface="Söhne"/>
              </a:rPr>
              <a:t>Adjust weights &amp; biases of the generator:</a:t>
            </a:r>
            <a:r>
              <a:rPr lang="en-US" b="0" i="0" dirty="0">
                <a:solidFill>
                  <a:srgbClr val="374151"/>
                </a:solidFill>
                <a:effectLst/>
                <a:latin typeface="Söhne"/>
              </a:rPr>
              <a:t> Reconstruction loss, when used in combination with an encoder, can help train the generator to produce more accurate and realistic samples. By minimizing the reconstruction loss, the weights and biases of the generator are adjusted to generate data points that closely match the original data distribution. This is essential for improving the overall performance and quality of the generated data.</a:t>
            </a:r>
          </a:p>
          <a:p>
            <a:pPr algn="l"/>
            <a:r>
              <a:rPr lang="en-US" b="0" i="0" dirty="0">
                <a:solidFill>
                  <a:srgbClr val="374151"/>
                </a:solidFill>
                <a:effectLst/>
                <a:latin typeface="Söhne"/>
              </a:rPr>
              <a:t>Therefore, both options A and B are valid reasons for using reconstruction loss in a GAN with an encoder. It helps ensure that the latent representations are meaningful and that the generator is effectively trained to generate high-quality data points.</a:t>
            </a:r>
          </a:p>
        </p:txBody>
      </p:sp>
    </p:spTree>
    <p:extLst>
      <p:ext uri="{BB962C8B-B14F-4D97-AF65-F5344CB8AC3E}">
        <p14:creationId xmlns:p14="http://schemas.microsoft.com/office/powerpoint/2010/main" val="26956782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What’s the purpose of partial dependence plots?</a:t>
            </a:r>
            <a:br>
              <a:rPr lang="en-US" b="1" i="0" dirty="0">
                <a:effectLst/>
                <a:latin typeface="-apple-system"/>
              </a:rPr>
            </a:br>
            <a:r>
              <a:rPr lang="en-US" b="1" i="0" dirty="0" err="1">
                <a:effectLst/>
                <a:latin typeface="-apple-system"/>
              </a:rPr>
              <a:t>A.Assess</a:t>
            </a:r>
            <a:r>
              <a:rPr lang="en-US" b="1" i="0" dirty="0">
                <a:effectLst/>
                <a:latin typeface="-apple-system"/>
              </a:rPr>
              <a:t> model fit in supervised ML</a:t>
            </a:r>
            <a:br>
              <a:rPr lang="en-US" b="1" i="0" dirty="0">
                <a:effectLst/>
                <a:latin typeface="-apple-system"/>
              </a:rPr>
            </a:br>
            <a:r>
              <a:rPr lang="en-US" b="1" i="0" dirty="0" err="1">
                <a:effectLst/>
                <a:latin typeface="-apple-system"/>
              </a:rPr>
              <a:t>B.Depict</a:t>
            </a:r>
            <a:r>
              <a:rPr lang="en-US" b="1" i="0" dirty="0">
                <a:effectLst/>
                <a:latin typeface="-apple-system"/>
              </a:rPr>
              <a:t> partial effect of selected feature/s on result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A</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62179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Both A and B</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1" i="0" dirty="0">
              <a:effectLst/>
              <a:latin typeface="-apple-system"/>
            </a:endParaRPr>
          </a:p>
        </p:txBody>
      </p:sp>
    </p:spTree>
    <p:extLst>
      <p:ext uri="{BB962C8B-B14F-4D97-AF65-F5344CB8AC3E}">
        <p14:creationId xmlns:p14="http://schemas.microsoft.com/office/powerpoint/2010/main" val="3982211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EAAD49-40FC-4680-8F56-BE793C7D9D92}"/>
              </a:ext>
            </a:extLst>
          </p:cNvPr>
          <p:cNvSpPr txBox="1"/>
          <p:nvPr/>
        </p:nvSpPr>
        <p:spPr>
          <a:xfrm>
            <a:off x="3047215" y="1169199"/>
            <a:ext cx="6094428" cy="4524315"/>
          </a:xfrm>
          <a:prstGeom prst="rect">
            <a:avLst/>
          </a:prstGeom>
          <a:noFill/>
        </p:spPr>
        <p:txBody>
          <a:bodyPr wrap="square">
            <a:spAutoFit/>
          </a:bodyPr>
          <a:lstStyle/>
          <a:p>
            <a:pPr algn="l"/>
            <a:r>
              <a:rPr lang="en-US" b="0" i="0" dirty="0">
                <a:solidFill>
                  <a:srgbClr val="374151"/>
                </a:solidFill>
                <a:effectLst/>
                <a:latin typeface="Söhne"/>
              </a:rPr>
              <a:t>The primary purpose of partial dependence plots (PDPs) is to depict the marginal effect of a feature (or a set of features) on the predicted outcome of a machine learning model. This means they allow us to understand the relationship between a given feature and the target prediction, while averaging out the effects of all other features.</a:t>
            </a:r>
          </a:p>
          <a:p>
            <a:pPr algn="l"/>
            <a:r>
              <a:rPr lang="en-US" b="0" i="0" dirty="0">
                <a:solidFill>
                  <a:srgbClr val="374151"/>
                </a:solidFill>
                <a:effectLst/>
                <a:latin typeface="Söhne"/>
              </a:rPr>
              <a:t>In the context of the options provided:</a:t>
            </a:r>
          </a:p>
          <a:p>
            <a:pPr algn="l">
              <a:buFont typeface="Arial" panose="020B0604020202020204" pitchFamily="34" charset="0"/>
              <a:buChar char="•"/>
            </a:pPr>
            <a:r>
              <a:rPr lang="en-US" b="0" i="0" dirty="0">
                <a:solidFill>
                  <a:srgbClr val="374151"/>
                </a:solidFill>
                <a:effectLst/>
                <a:latin typeface="Söhne"/>
              </a:rPr>
              <a:t>A. "Assess model fit in supervised ML" - While PDPs can provide insights into the behavior of the model with respect to individual features, they are not a direct measure of the overall model fit or performance. Model fit is typically assessed using metrics like RMSE, accuracy, etc., or through residual plots.</a:t>
            </a:r>
          </a:p>
          <a:p>
            <a:pPr algn="l">
              <a:buFont typeface="Arial" panose="020B0604020202020204" pitchFamily="34" charset="0"/>
              <a:buChar char="•"/>
            </a:pPr>
            <a:r>
              <a:rPr lang="en-US" b="0" i="0" dirty="0">
                <a:solidFill>
                  <a:srgbClr val="374151"/>
                </a:solidFill>
                <a:effectLst/>
                <a:latin typeface="Söhne"/>
              </a:rPr>
              <a:t>B. "Depict partial effect of selected feature/s on result" - This is the main purpose of PDPs.</a:t>
            </a:r>
          </a:p>
          <a:p>
            <a:pPr algn="l"/>
            <a:r>
              <a:rPr lang="en-US" b="0" i="0" dirty="0">
                <a:solidFill>
                  <a:srgbClr val="374151"/>
                </a:solidFill>
                <a:effectLst/>
                <a:latin typeface="Söhne"/>
              </a:rPr>
              <a:t>Therefore, the correct answer among the provided choices is:</a:t>
            </a:r>
          </a:p>
          <a:p>
            <a:pPr algn="l">
              <a:buFont typeface="Arial" panose="020B0604020202020204" pitchFamily="34" charset="0"/>
              <a:buChar char="•"/>
            </a:pPr>
            <a:r>
              <a:rPr lang="en-US" b="0" i="0" dirty="0">
                <a:solidFill>
                  <a:srgbClr val="374151"/>
                </a:solidFill>
                <a:effectLst/>
                <a:latin typeface="Söhne"/>
              </a:rPr>
              <a:t>Only B: 60%</a:t>
            </a:r>
          </a:p>
        </p:txBody>
      </p:sp>
    </p:spTree>
    <p:extLst>
      <p:ext uri="{BB962C8B-B14F-4D97-AF65-F5344CB8AC3E}">
        <p14:creationId xmlns:p14="http://schemas.microsoft.com/office/powerpoint/2010/main" val="28296028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How does the Generator component of a GAN learn to generate realistic samples?</a:t>
            </a:r>
            <a:br>
              <a:rPr lang="en-US" b="1" i="0" dirty="0">
                <a:effectLst/>
                <a:latin typeface="-apple-system"/>
              </a:rPr>
            </a:br>
            <a:r>
              <a:rPr lang="en-US" b="1" i="0" dirty="0">
                <a:effectLst/>
                <a:latin typeface="-apple-system"/>
              </a:rPr>
              <a:t>By ________ the loss function of the _______.</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512064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A.Minimizing, discriminator</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B.Maximizing, discriminator</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C.Minimizing, generator</a:t>
            </a:r>
            <a:endParaRPr lang="en-US" b="1" i="0" dirty="0">
              <a:effectLst/>
              <a:latin typeface="-apple-system"/>
            </a:endParaRP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D.Maximizing, generator</a:t>
            </a:r>
            <a:endParaRPr lang="en-US" b="1" i="0" dirty="0">
              <a:effectLst/>
              <a:latin typeface="-apple-system"/>
            </a:endParaRPr>
          </a:p>
        </p:txBody>
      </p:sp>
    </p:spTree>
    <p:extLst>
      <p:ext uri="{BB962C8B-B14F-4D97-AF65-F5344CB8AC3E}">
        <p14:creationId xmlns:p14="http://schemas.microsoft.com/office/powerpoint/2010/main" val="4181910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F37DDA-E816-4EBB-B6B9-DA0F966364F0}"/>
              </a:ext>
            </a:extLst>
          </p:cNvPr>
          <p:cNvSpPr txBox="1"/>
          <p:nvPr/>
        </p:nvSpPr>
        <p:spPr>
          <a:xfrm>
            <a:off x="518474" y="753700"/>
            <a:ext cx="11114201" cy="2862322"/>
          </a:xfrm>
          <a:prstGeom prst="rect">
            <a:avLst/>
          </a:prstGeom>
          <a:noFill/>
        </p:spPr>
        <p:txBody>
          <a:bodyPr wrap="square">
            <a:spAutoFit/>
          </a:bodyPr>
          <a:lstStyle/>
          <a:p>
            <a:pPr algn="l"/>
            <a:r>
              <a:rPr lang="en-US" b="0" i="0" dirty="0">
                <a:solidFill>
                  <a:srgbClr val="374151"/>
                </a:solidFill>
                <a:effectLst/>
                <a:latin typeface="Söhne"/>
              </a:rPr>
              <a:t>In a Generative Adversarial Network (GAN), there are two primary components: the Generator (G) and the Discriminator (D). The generator's objective is to generate samples that are indistinguishable from real samples, while the discriminator's objective is to distinguish between real and fake (generated) samples.</a:t>
            </a:r>
          </a:p>
          <a:p>
            <a:pPr algn="l"/>
            <a:r>
              <a:rPr lang="en-US" b="0" i="0" dirty="0">
                <a:solidFill>
                  <a:srgbClr val="374151"/>
                </a:solidFill>
                <a:effectLst/>
                <a:latin typeface="Söhne"/>
              </a:rPr>
              <a:t>During the training process, the generator tries to fool the discriminator by generating realistic samples. When the discriminator can distinguish between a real and a generated sample, it gives feedback to the generator through the loss function. The generator then adjusts its parameters to generate more realistic samples.</a:t>
            </a:r>
          </a:p>
          <a:p>
            <a:pPr algn="l"/>
            <a:r>
              <a:rPr lang="en-US" b="0" i="0" dirty="0">
                <a:solidFill>
                  <a:srgbClr val="374151"/>
                </a:solidFill>
                <a:effectLst/>
                <a:latin typeface="Söhne"/>
              </a:rPr>
              <a:t>The generator's goal is to minimize the loss function, which corresponds to the error rate of the discriminator being fooled by the generated samples. On the other hand, the discriminator aims to maximize the loss function, as it wants to correctly classify as many samples as possible.</a:t>
            </a:r>
          </a:p>
          <a:p>
            <a:pPr algn="l"/>
            <a:r>
              <a:rPr lang="en-US" b="0" i="0" dirty="0">
                <a:solidFill>
                  <a:srgbClr val="374151"/>
                </a:solidFill>
                <a:effectLst/>
                <a:latin typeface="Söhne"/>
              </a:rPr>
              <a:t>Therefore, the generator learns to produce realistic samples by minimizing the loss function of the discriminator.</a:t>
            </a:r>
          </a:p>
        </p:txBody>
      </p:sp>
    </p:spTree>
    <p:extLst>
      <p:ext uri="{BB962C8B-B14F-4D97-AF65-F5344CB8AC3E}">
        <p14:creationId xmlns:p14="http://schemas.microsoft.com/office/powerpoint/2010/main" val="34509080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one of these CANNOT be achieved by using Machine Learning?</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Classify respondents in groups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Forecast an outcome in future</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57784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Prove causal relationships</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Accurately predict the outcome</a:t>
            </a:r>
            <a:endParaRPr lang="en-US" b="1" i="0" dirty="0">
              <a:effectLst/>
              <a:latin typeface="-apple-system"/>
            </a:endParaRPr>
          </a:p>
        </p:txBody>
      </p:sp>
    </p:spTree>
    <p:extLst>
      <p:ext uri="{BB962C8B-B14F-4D97-AF65-F5344CB8AC3E}">
        <p14:creationId xmlns:p14="http://schemas.microsoft.com/office/powerpoint/2010/main" val="297964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B6AF50-9C38-4C82-B188-21641C452D1E}"/>
              </a:ext>
            </a:extLst>
          </p:cNvPr>
          <p:cNvSpPr>
            <a:spLocks noChangeArrowheads="1"/>
          </p:cNvSpPr>
          <p:nvPr/>
        </p:nvSpPr>
        <p:spPr bwMode="auto">
          <a:xfrm>
            <a:off x="955962" y="1219528"/>
            <a:ext cx="9975274" cy="467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The statement is TRUE. The dot product attention mechanism with </a:t>
            </a:r>
            <a:r>
              <a:rPr lang="en-US" altLang="en-US" b="1" dirty="0" err="1">
                <a:solidFill>
                  <a:srgbClr val="374151"/>
                </a:solidFill>
                <a:latin typeface="Söhne"/>
              </a:rPr>
              <a:t>Softmax</a:t>
            </a:r>
            <a:r>
              <a:rPr lang="en-US" altLang="en-US" b="1" dirty="0">
                <a:solidFill>
                  <a:srgbClr val="374151"/>
                </a:solidFill>
                <a:latin typeface="Söhne"/>
              </a:rPr>
              <a:t> activation function, as used in transformer models, can indeed be conceptualized as a soft form of dictionary lookup over matrices.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Here's why: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In a typical dictionary lookup, you would retrieve a value corresponding to a specific key. In the context of attention mechanisms, the queries act like keys that are used to retrieve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dot product attention computes the similarity between queries and keys, which is akin to looking up the most relevant content based on those keys.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solidFill>
                  <a:srgbClr val="374151"/>
                </a:solidFill>
                <a:latin typeface="Söhne"/>
              </a:rPr>
              <a:t>The </a:t>
            </a:r>
            <a:r>
              <a:rPr lang="en-US" altLang="en-US" b="1" dirty="0" err="1">
                <a:solidFill>
                  <a:srgbClr val="374151"/>
                </a:solidFill>
                <a:latin typeface="Söhne"/>
              </a:rPr>
              <a:t>Softmax</a:t>
            </a:r>
            <a:r>
              <a:rPr lang="en-US" altLang="en-US" b="1" dirty="0">
                <a:solidFill>
                  <a:srgbClr val="374151"/>
                </a:solidFill>
                <a:latin typeface="Söhne"/>
              </a:rPr>
              <a:t> function is then applied to the dot products to obtain a probability distribution (weights) that represents how much each key-value pair should contribute to the output. This "soft" weighting allows every element to contribute, albeit to varying degrees, rather than selecting a single element as in a hard lookup.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solidFill>
                  <a:srgbClr val="374151"/>
                </a:solidFill>
                <a:latin typeface="Söhne"/>
              </a:rPr>
              <a:t>Thus, dot product attention with </a:t>
            </a:r>
            <a:r>
              <a:rPr lang="en-US" altLang="en-US" b="1" dirty="0" err="1">
                <a:solidFill>
                  <a:srgbClr val="374151"/>
                </a:solidFill>
                <a:latin typeface="Söhne"/>
              </a:rPr>
              <a:t>Softmax</a:t>
            </a:r>
            <a:r>
              <a:rPr lang="en-US" altLang="en-US" b="1" dirty="0">
                <a:solidFill>
                  <a:srgbClr val="374151"/>
                </a:solidFill>
                <a:latin typeface="Söhne"/>
              </a:rPr>
              <a:t> allows for a weighted sum of value vectors, which can be seen as retrieving a weighted combination of information from a set of key-value pairs, similar to a lookup operation but with soft selection.</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53496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F8D5A-E772-4BBB-B737-1742E7799E5D}"/>
              </a:ext>
            </a:extLst>
          </p:cNvPr>
          <p:cNvSpPr txBox="1"/>
          <p:nvPr/>
        </p:nvSpPr>
        <p:spPr>
          <a:xfrm>
            <a:off x="351149" y="254053"/>
            <a:ext cx="11573758" cy="7428316"/>
          </a:xfrm>
          <a:prstGeom prst="rect">
            <a:avLst/>
          </a:prstGeom>
          <a:noFill/>
        </p:spPr>
        <p:txBody>
          <a:bodyPr wrap="square">
            <a:spAutoFit/>
          </a:bodyPr>
          <a:lstStyle/>
          <a:p>
            <a:r>
              <a:rPr lang="en-US" sz="1100" b="0" i="0" dirty="0">
                <a:solidFill>
                  <a:srgbClr val="374151"/>
                </a:solidFill>
                <a:effectLst/>
                <a:latin typeface="Söhne"/>
              </a:rPr>
              <a:t>The option "Prove causal relationships" is the correct answer. Machine Learning, especially most of the common algorithms, is very good at finding patterns and correlations in data but it cannot inherently prove causality. Establishing causal relationships often requires controlled experiments, domain knowledge, and rigorous statistical methods.</a:t>
            </a:r>
          </a:p>
          <a:p>
            <a:endParaRPr lang="en-US" sz="1100" dirty="0">
              <a:solidFill>
                <a:srgbClr val="374151"/>
              </a:solidFill>
              <a:latin typeface="Söhne"/>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Certainly! Let's break down the other three options: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Classify respondents in groups: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Think of this like sorting fruits into baskets. If you have apples, oranges, and bananas, you could use their features (color, shape, size) to determine which basket they belong in.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Machine learning excels in classification tasks. Given labeled data (data where the correct answer is known), algorithms can be trained to recognize patterns and differentiate between distinct groups. For example, an algorithm might classify emails as 'spam' or 'not spam' based on word choice, sender, and other characteristics. Similarly, respondents can be classified into groups based on survey answers, demographics, or other attributes.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 an outcome in future: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This is akin to weather forecasting. By analyzing patterns and trends from the past, we can make educated predictions about what will happen next.</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Time series forecasting is a common application of machine learning. Algorithms can be trained on historical data to predict future data points. For example, stock market prices, product sales, and website traffic can all be forecasted using machine learning models. While these forecasts can be quite accurate, they are inherently uncertain and typically come with confidence intervals. It's important to note that while ML can make forecasts based on patterns, it cannot account for unforeseen external events (e.g., political changes, natural disasters).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Accurately predict the outcome: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Intuitively: Consider this as guessing the result of a dice roll. If we have a weighted dice, and we have data about past rolls, we can predict the most likely outcome of the next roll.</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Detail: Prediction is at the heart of many machine learning tasks. Given input data, ML models generate outputs that can be viewed as predictions. For instance, in regression problems, we might predict a continuous outcome like house prices based on features like square footage, location, and age. The key here is the word "accurately." No model can guarantee absolute accuracy, but with enough relevant data and a well-tuned model, very high accuracy can often be achieved.</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In summary: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Classification is about putting things into categories.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Forecasting is about predicting future values based on past trends.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Prediction more generally is about estimating outcomes based on input data.</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It's worth noting that all these tasks rely on patterns and correlations present in the data. Machine Learning does not inherently "understand" the data or the processes that generate it. As always, the quality and relevance of the input data are paramount for achieving good results in any of these tasks.</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1100" dirty="0"/>
          </a:p>
        </p:txBody>
      </p:sp>
    </p:spTree>
    <p:extLst>
      <p:ext uri="{BB962C8B-B14F-4D97-AF65-F5344CB8AC3E}">
        <p14:creationId xmlns:p14="http://schemas.microsoft.com/office/powerpoint/2010/main" val="23459965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What is the training process in a GAN called?</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Supervised learning</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Reinforcement learning</a:t>
            </a:r>
            <a:endParaRPr lang="en-US" b="1" i="0" dirty="0">
              <a:effectLst/>
              <a:latin typeface="-apple-system"/>
            </a:endParaRP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Unsupervised learning</a:t>
            </a:r>
          </a:p>
        </p:txBody>
      </p:sp>
      <p:sp>
        <p:nvSpPr>
          <p:cNvPr id="7" name="Rectangle: Rounded Corners 6">
            <a:extLst>
              <a:ext uri="{FF2B5EF4-FFF2-40B4-BE49-F238E27FC236}">
                <a16:creationId xmlns:a16="http://schemas.microsoft.com/office/drawing/2014/main" id="{2C9A8A65-0425-41E7-BD42-628A6B9233C7}"/>
              </a:ext>
            </a:extLst>
          </p:cNvPr>
          <p:cNvSpPr/>
          <p:nvPr/>
        </p:nvSpPr>
        <p:spPr>
          <a:xfrm>
            <a:off x="989814" y="4094902"/>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Adversarial learning</a:t>
            </a:r>
            <a:endParaRPr lang="en-US" b="1" i="0" dirty="0">
              <a:effectLst/>
              <a:latin typeface="-apple-system"/>
            </a:endParaRPr>
          </a:p>
        </p:txBody>
      </p:sp>
    </p:spTree>
    <p:extLst>
      <p:ext uri="{BB962C8B-B14F-4D97-AF65-F5344CB8AC3E}">
        <p14:creationId xmlns:p14="http://schemas.microsoft.com/office/powerpoint/2010/main" val="26122958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386066-35E6-4925-8F24-DB59105B3D46}"/>
              </a:ext>
            </a:extLst>
          </p:cNvPr>
          <p:cNvSpPr txBox="1"/>
          <p:nvPr/>
        </p:nvSpPr>
        <p:spPr>
          <a:xfrm>
            <a:off x="256095" y="744300"/>
            <a:ext cx="11679809" cy="4801314"/>
          </a:xfrm>
          <a:prstGeom prst="rect">
            <a:avLst/>
          </a:prstGeom>
          <a:noFill/>
        </p:spPr>
        <p:txBody>
          <a:bodyPr wrap="square">
            <a:spAutoFit/>
          </a:bodyPr>
          <a:lstStyle/>
          <a:p>
            <a:pPr algn="l"/>
            <a:r>
              <a:rPr lang="en-US" b="0" i="0" dirty="0">
                <a:solidFill>
                  <a:srgbClr val="374151"/>
                </a:solidFill>
                <a:effectLst/>
                <a:latin typeface="Söhne"/>
              </a:rPr>
              <a:t>A. </a:t>
            </a:r>
            <a:r>
              <a:rPr lang="en-US" b="1" i="0" dirty="0">
                <a:solidFill>
                  <a:srgbClr val="374151"/>
                </a:solidFill>
                <a:effectLst/>
                <a:latin typeface="Söhne"/>
              </a:rPr>
              <a:t>Supervised learning:</a:t>
            </a:r>
            <a:r>
              <a:rPr lang="en-US" b="0" i="0" dirty="0">
                <a:solidFill>
                  <a:srgbClr val="374151"/>
                </a:solidFill>
                <a:effectLst/>
                <a:latin typeface="Söhne"/>
              </a:rPr>
              <a:t> This refers to training a model with labeled data. For instance, in the context of image classification, you provide an image and its corresponding label (e.g., "cat" or "dog") and the model learns the association. GANs don't use labeled data in this way; instead, they use a generator to produce samples and a discriminator to determine whether those samples are real or fake.</a:t>
            </a:r>
          </a:p>
          <a:p>
            <a:pPr algn="l"/>
            <a:r>
              <a:rPr lang="en-US" b="0" i="0" dirty="0">
                <a:solidFill>
                  <a:srgbClr val="374151"/>
                </a:solidFill>
                <a:effectLst/>
                <a:latin typeface="Söhne"/>
              </a:rPr>
              <a:t>B. </a:t>
            </a:r>
            <a:r>
              <a:rPr lang="en-US" b="1" i="0" dirty="0">
                <a:solidFill>
                  <a:srgbClr val="374151"/>
                </a:solidFill>
                <a:effectLst/>
                <a:latin typeface="Söhne"/>
              </a:rPr>
              <a:t>Reinforcement learning:</a:t>
            </a:r>
            <a:r>
              <a:rPr lang="en-US" b="0" i="0" dirty="0">
                <a:solidFill>
                  <a:srgbClr val="374151"/>
                </a:solidFill>
                <a:effectLst/>
                <a:latin typeface="Söhne"/>
              </a:rPr>
              <a:t> In this type of learning, an agent learns by interacting with an environment and receiving rewards or penalties based on the actions it takes. Over time, the agent learns to maximize its rewards by choosing the best possible actions in various situations. While GANs involve a kind of iterative feedback mechanism (with the generator and discriminator "competing"), it's not reinforcement learning in the traditional sense since there isn't an agent-environment setup where actions yield rewards.</a:t>
            </a:r>
          </a:p>
          <a:p>
            <a:pPr algn="l"/>
            <a:r>
              <a:rPr lang="en-US" b="0" i="0" dirty="0">
                <a:solidFill>
                  <a:srgbClr val="374151"/>
                </a:solidFill>
                <a:effectLst/>
                <a:latin typeface="Söhne"/>
              </a:rPr>
              <a:t>C. </a:t>
            </a:r>
            <a:r>
              <a:rPr lang="en-US" b="1" i="0" dirty="0">
                <a:solidFill>
                  <a:srgbClr val="374151"/>
                </a:solidFill>
                <a:effectLst/>
                <a:latin typeface="Söhne"/>
              </a:rPr>
              <a:t>Unsupervised learning:</a:t>
            </a:r>
            <a:r>
              <a:rPr lang="en-US" b="0" i="0" dirty="0">
                <a:solidFill>
                  <a:srgbClr val="374151"/>
                </a:solidFill>
                <a:effectLst/>
                <a:latin typeface="Söhne"/>
              </a:rPr>
              <a:t> This involves training on data without explicit labels. One common application is clustering, where you're trying to group similar data points together. GANs do involve unsupervised learning since they're learning to generate data from random noise, but the specific training process of a GAN, where two networks (generator and discriminator) compete, is best described as adversarial learning.</a:t>
            </a:r>
          </a:p>
          <a:p>
            <a:pPr algn="l"/>
            <a:r>
              <a:rPr lang="en-US" b="0" i="0" dirty="0">
                <a:solidFill>
                  <a:srgbClr val="374151"/>
                </a:solidFill>
                <a:effectLst/>
                <a:latin typeface="Söhne"/>
              </a:rPr>
              <a:t>D. </a:t>
            </a:r>
            <a:r>
              <a:rPr lang="en-US" b="1" i="0" dirty="0">
                <a:solidFill>
                  <a:srgbClr val="374151"/>
                </a:solidFill>
                <a:effectLst/>
                <a:latin typeface="Söhne"/>
              </a:rPr>
              <a:t>Adversarial learning:</a:t>
            </a:r>
            <a:r>
              <a:rPr lang="en-US" b="0" i="0" dirty="0">
                <a:solidFill>
                  <a:srgbClr val="374151"/>
                </a:solidFill>
                <a:effectLst/>
                <a:latin typeface="Söhne"/>
              </a:rPr>
              <a:t> This is the process where two networks, the generator and the discriminator, compete against each other. The generator tries to produce fake samples that look real, and the discriminator tries to distinguish between real and fake samples. This adversarial process helps both networks improve until the generator produces very realistic samples. This best describes the training process of GANs.</a:t>
            </a:r>
          </a:p>
        </p:txBody>
      </p:sp>
    </p:spTree>
    <p:extLst>
      <p:ext uri="{BB962C8B-B14F-4D97-AF65-F5344CB8AC3E}">
        <p14:creationId xmlns:p14="http://schemas.microsoft.com/office/powerpoint/2010/main" val="42945284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Which of these is a disadvantage of a Decision tree?</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Robust to outliers</a:t>
            </a: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530352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dirty="0">
                <a:effectLst/>
                <a:latin typeface="-apple-system"/>
              </a:rPr>
              <a:t>B. Prone to overfit</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Prone to underfit</a:t>
            </a:r>
          </a:p>
        </p:txBody>
      </p:sp>
    </p:spTree>
    <p:extLst>
      <p:ext uri="{BB962C8B-B14F-4D97-AF65-F5344CB8AC3E}">
        <p14:creationId xmlns:p14="http://schemas.microsoft.com/office/powerpoint/2010/main" val="5250541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C26DB5-91DF-4D78-A699-FDBAA3CEF9FA}"/>
              </a:ext>
            </a:extLst>
          </p:cNvPr>
          <p:cNvSpPr txBox="1"/>
          <p:nvPr/>
        </p:nvSpPr>
        <p:spPr>
          <a:xfrm>
            <a:off x="322867" y="430259"/>
            <a:ext cx="11573759" cy="4247317"/>
          </a:xfrm>
          <a:prstGeom prst="rect">
            <a:avLst/>
          </a:prstGeom>
          <a:noFill/>
        </p:spPr>
        <p:txBody>
          <a:bodyPr wrap="square">
            <a:spAutoFit/>
          </a:bodyPr>
          <a:lstStyle/>
          <a:p>
            <a:r>
              <a:rPr lang="en-US" b="0" i="0" dirty="0">
                <a:solidFill>
                  <a:srgbClr val="374151"/>
                </a:solidFill>
                <a:effectLst/>
                <a:latin typeface="Söhne"/>
              </a:rPr>
              <a:t>Decision trees can easily become too complex if they are grown too deep, capturing noise in the data and leading to overfitting. This means they might perform well on the training data but poorly on new, unseen data. Regularization techniques, such as pruning, can be applied to counteract this tendency.</a:t>
            </a:r>
          </a:p>
          <a:p>
            <a:endParaRPr lang="en-US" dirty="0">
              <a:solidFill>
                <a:srgbClr val="374151"/>
              </a:solidFill>
              <a:latin typeface="Söhne"/>
            </a:endParaRPr>
          </a:p>
          <a:p>
            <a:endParaRPr lang="en-US" dirty="0">
              <a:solidFill>
                <a:srgbClr val="374151"/>
              </a:solidFill>
              <a:latin typeface="Söhne"/>
            </a:endParaRPr>
          </a:p>
          <a:p>
            <a:pPr algn="l"/>
            <a:r>
              <a:rPr lang="en-US" b="0" i="0" dirty="0">
                <a:solidFill>
                  <a:srgbClr val="374151"/>
                </a:solidFill>
                <a:effectLst/>
                <a:latin typeface="Söhne"/>
              </a:rPr>
              <a:t>A. Robust to outliers: Decision trees, particularly when splits are based on criteria like the Gini impurity or entropy, are inherently robust to outliers. If a single data point (or a few of them) is far away from others in its attribute space, it won't dramatically affect the way the decision tree splits its nodes. Instead, it might end up in a leaf by itself or with very few other instances. In contrast, algorithms like linear regression can be significantly impacted by outliers.</a:t>
            </a:r>
          </a:p>
          <a:p>
            <a:pPr algn="l"/>
            <a:r>
              <a:rPr lang="en-US" b="0" i="0" dirty="0">
                <a:solidFill>
                  <a:srgbClr val="374151"/>
                </a:solidFill>
                <a:effectLst/>
                <a:latin typeface="Söhne"/>
              </a:rPr>
              <a:t>C. Prone to underfit: Decision trees are generally not prone to underfitting, especially if they are allowed to grow deep. In fact, the main problem, as stated earlier, is that they can overfit. Underfitting would mean that the model is too simple to capture the underlying patterns in the data. Given the hierarchical and recursive nature of decision trees, they can fit even very complex and nonlinear relationships in the data, so underfitting is typically not a concern unless the tree is excessively pruned or not allowed to grow.</a:t>
            </a:r>
          </a:p>
          <a:p>
            <a:endParaRPr lang="en-US" dirty="0"/>
          </a:p>
        </p:txBody>
      </p:sp>
    </p:spTree>
    <p:extLst>
      <p:ext uri="{BB962C8B-B14F-4D97-AF65-F5344CB8AC3E}">
        <p14:creationId xmlns:p14="http://schemas.microsoft.com/office/powerpoint/2010/main" val="2815614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What’s the key component of the transformer-based large language model ?</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A.Encoder &amp; decoder</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B.Generator &amp; discriminator</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C.Autoencoder</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530352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D.Self-attention</a:t>
            </a:r>
            <a:endParaRPr lang="en-US" b="1" i="0" dirty="0">
              <a:effectLst/>
              <a:latin typeface="-apple-system"/>
            </a:endParaRPr>
          </a:p>
        </p:txBody>
      </p:sp>
    </p:spTree>
    <p:extLst>
      <p:ext uri="{BB962C8B-B14F-4D97-AF65-F5344CB8AC3E}">
        <p14:creationId xmlns:p14="http://schemas.microsoft.com/office/powerpoint/2010/main" val="3404359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E8E956-4188-4197-B962-3052B2720A84}"/>
              </a:ext>
            </a:extLst>
          </p:cNvPr>
          <p:cNvSpPr txBox="1"/>
          <p:nvPr/>
        </p:nvSpPr>
        <p:spPr>
          <a:xfrm>
            <a:off x="179109" y="226244"/>
            <a:ext cx="11811786" cy="6463308"/>
          </a:xfrm>
          <a:prstGeom prst="rect">
            <a:avLst/>
          </a:prstGeom>
          <a:noFill/>
        </p:spPr>
        <p:txBody>
          <a:bodyPr wrap="square">
            <a:spAutoFit/>
          </a:bodyPr>
          <a:lstStyle/>
          <a:p>
            <a:r>
              <a:rPr lang="en-US" b="0" i="0" dirty="0">
                <a:solidFill>
                  <a:srgbClr val="374151"/>
                </a:solidFill>
                <a:effectLst/>
                <a:latin typeface="Söhne"/>
              </a:rPr>
              <a:t>Self-attention mechanisms allow the model to weigh the importance of different words in a sequence relative to a particular word, which has been central to the success of transformer models.</a:t>
            </a:r>
          </a:p>
          <a:p>
            <a:endParaRPr lang="en-US" dirty="0">
              <a:solidFill>
                <a:srgbClr val="374151"/>
              </a:solidFill>
              <a:latin typeface="Söhne"/>
            </a:endParaRPr>
          </a:p>
          <a:p>
            <a:pPr algn="l"/>
            <a:r>
              <a:rPr lang="en-US" b="0" i="0" dirty="0">
                <a:solidFill>
                  <a:srgbClr val="374151"/>
                </a:solidFill>
                <a:effectLst/>
                <a:latin typeface="Söhne"/>
              </a:rPr>
              <a:t>A. </a:t>
            </a:r>
            <a:r>
              <a:rPr lang="en-US" b="1" i="0" dirty="0">
                <a:solidFill>
                  <a:srgbClr val="374151"/>
                </a:solidFill>
                <a:effectLst/>
                <a:latin typeface="Söhne"/>
              </a:rPr>
              <a:t>Encoder &amp; Decoder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are typically used in sequence-to-sequence (seq2seq) models, especially in the context of machine translation, speech recognition, and other tasks where an input sequence is transformed into an output sequence. The transformer architecture, which underlies models like GPT and BERT, also uses the concepts of encoders and decoders, but GPT only uses the decoder part while BERT uses only the encoder part.</a:t>
            </a:r>
          </a:p>
          <a:p>
            <a:pPr algn="l"/>
            <a:r>
              <a:rPr lang="en-US" b="0" i="0" dirty="0">
                <a:solidFill>
                  <a:srgbClr val="374151"/>
                </a:solidFill>
                <a:effectLst/>
                <a:latin typeface="Söhne"/>
              </a:rPr>
              <a:t>B. </a:t>
            </a:r>
            <a:r>
              <a:rPr lang="en-US" b="1" i="0" dirty="0">
                <a:solidFill>
                  <a:srgbClr val="374151"/>
                </a:solidFill>
                <a:effectLst/>
                <a:latin typeface="Söhne"/>
              </a:rPr>
              <a:t>Generator &amp; Discriminator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These components are the backbone of Generative Adversarial Networks (GANs). GANs are a class of machine learning frameworks where two neural networks (the generator and the discriminator) are trained together in a kind of game. The generator tries to generate fake data to pass off as real, while the discriminator tries to distinguish between real and fake data. GANs are mainly used for generating images, but they've also been used for other types of data.</a:t>
            </a:r>
          </a:p>
          <a:p>
            <a:pPr algn="l"/>
            <a:r>
              <a:rPr lang="en-US" b="0" i="0" dirty="0">
                <a:solidFill>
                  <a:srgbClr val="374151"/>
                </a:solidFill>
                <a:effectLst/>
                <a:latin typeface="Söhne"/>
              </a:rPr>
              <a:t>C. </a:t>
            </a:r>
            <a:r>
              <a:rPr lang="en-US" b="1" i="0" dirty="0">
                <a:solidFill>
                  <a:srgbClr val="374151"/>
                </a:solidFill>
                <a:effectLst/>
                <a:latin typeface="Söhne"/>
              </a:rPr>
              <a:t>Autoencoder</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An autoencoder is a type of neural network used for unsupervised learning. Its goal is to encode input data (like an image) into a lower-dimensional latent space and then decode it back to its original form. The hope is that the encoding captures the most salient features of the data. Autoencoders can be used for tasks like dimensionality reduction, anomaly detection, and denoising.</a:t>
            </a:r>
          </a:p>
          <a:p>
            <a:pPr algn="l"/>
            <a:r>
              <a:rPr lang="en-US" b="0" i="0" dirty="0">
                <a:solidFill>
                  <a:srgbClr val="374151"/>
                </a:solidFill>
                <a:effectLst/>
                <a:latin typeface="Söhne"/>
              </a:rPr>
              <a:t>So in summary:</a:t>
            </a:r>
          </a:p>
          <a:p>
            <a:pPr algn="l">
              <a:buFont typeface="Arial" panose="020B0604020202020204" pitchFamily="34" charset="0"/>
              <a:buChar char="•"/>
            </a:pPr>
            <a:r>
              <a:rPr lang="en-US" b="0" i="0" dirty="0">
                <a:solidFill>
                  <a:srgbClr val="374151"/>
                </a:solidFill>
                <a:effectLst/>
                <a:latin typeface="Söhne"/>
              </a:rPr>
              <a:t>Encoder &amp; Decoder are used for transforming sequences.</a:t>
            </a:r>
          </a:p>
          <a:p>
            <a:pPr algn="l">
              <a:buFont typeface="Arial" panose="020B0604020202020204" pitchFamily="34" charset="0"/>
              <a:buChar char="•"/>
            </a:pPr>
            <a:r>
              <a:rPr lang="en-US" b="0" i="0" dirty="0">
                <a:solidFill>
                  <a:srgbClr val="374151"/>
                </a:solidFill>
                <a:effectLst/>
                <a:latin typeface="Söhne"/>
              </a:rPr>
              <a:t>Generator &amp; Discriminator are used in adversarial training to generate data.</a:t>
            </a:r>
          </a:p>
          <a:p>
            <a:pPr algn="l">
              <a:buFont typeface="Arial" panose="020B0604020202020204" pitchFamily="34" charset="0"/>
              <a:buChar char="•"/>
            </a:pPr>
            <a:r>
              <a:rPr lang="en-US" b="0" i="0" dirty="0">
                <a:solidFill>
                  <a:srgbClr val="374151"/>
                </a:solidFill>
                <a:effectLst/>
                <a:latin typeface="Söhne"/>
              </a:rPr>
              <a:t>Autoencoder is used for encoding data into a compressed form and then decoding it back.</a:t>
            </a:r>
          </a:p>
          <a:p>
            <a:endParaRPr lang="en-US" dirty="0"/>
          </a:p>
        </p:txBody>
      </p:sp>
    </p:spTree>
    <p:extLst>
      <p:ext uri="{BB962C8B-B14F-4D97-AF65-F5344CB8AC3E}">
        <p14:creationId xmlns:p14="http://schemas.microsoft.com/office/powerpoint/2010/main" val="235878464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6" y="1392553"/>
            <a:ext cx="10586301" cy="876693"/>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4-input neuron has weights 1,2,3,4. Transfer fxn is linear with constant of proportionality 2. Inputs are 4,10,5 and 20. Compute the output?</a:t>
            </a:r>
          </a:p>
        </p:txBody>
      </p:sp>
      <p:sp>
        <p:nvSpPr>
          <p:cNvPr id="4" name="Rectangle: Rounded Corners 3">
            <a:extLst>
              <a:ext uri="{FF2B5EF4-FFF2-40B4-BE49-F238E27FC236}">
                <a16:creationId xmlns:a16="http://schemas.microsoft.com/office/drawing/2014/main" id="{B50984B7-2FBD-46A0-8ABC-366F02506BA1}"/>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A. 76</a:t>
            </a:r>
            <a:endParaRPr lang="en-US" b="1" i="0" dirty="0">
              <a:effectLst/>
              <a:latin typeface="-apple-system"/>
            </a:endParaRPr>
          </a:p>
        </p:txBody>
      </p:sp>
      <p:sp>
        <p:nvSpPr>
          <p:cNvPr id="5" name="Rectangle: Rounded Corners 4">
            <a:extLst>
              <a:ext uri="{FF2B5EF4-FFF2-40B4-BE49-F238E27FC236}">
                <a16:creationId xmlns:a16="http://schemas.microsoft.com/office/drawing/2014/main" id="{E823F100-F047-4246-9939-77C3C1CC3098}"/>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B. 119</a:t>
            </a:r>
          </a:p>
        </p:txBody>
      </p:sp>
      <p:sp>
        <p:nvSpPr>
          <p:cNvPr id="6" name="Rectangle: Rounded Corners 5">
            <a:extLst>
              <a:ext uri="{FF2B5EF4-FFF2-40B4-BE49-F238E27FC236}">
                <a16:creationId xmlns:a16="http://schemas.microsoft.com/office/drawing/2014/main" id="{7D0E8B77-9A22-4F60-A99E-0960AE666A8C}"/>
              </a:ext>
            </a:extLst>
          </p:cNvPr>
          <p:cNvSpPr/>
          <p:nvPr/>
        </p:nvSpPr>
        <p:spPr>
          <a:xfrm>
            <a:off x="989814" y="3630370"/>
            <a:ext cx="530352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C. 238</a:t>
            </a:r>
            <a:endParaRPr lang="en-US" b="1" i="0" dirty="0">
              <a:effectLst/>
              <a:latin typeface="-apple-system"/>
            </a:endParaRPr>
          </a:p>
        </p:txBody>
      </p:sp>
      <p:sp>
        <p:nvSpPr>
          <p:cNvPr id="7" name="Rectangle: Rounded Corners 6">
            <a:extLst>
              <a:ext uri="{FF2B5EF4-FFF2-40B4-BE49-F238E27FC236}">
                <a16:creationId xmlns:a16="http://schemas.microsoft.com/office/drawing/2014/main" id="{53673D83-8D0B-444C-BFB2-123F391E8E95}"/>
              </a:ext>
            </a:extLst>
          </p:cNvPr>
          <p:cNvSpPr/>
          <p:nvPr/>
        </p:nvSpPr>
        <p:spPr>
          <a:xfrm>
            <a:off x="989814" y="4078666"/>
            <a:ext cx="3383280" cy="39592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D. 123</a:t>
            </a:r>
            <a:endParaRPr lang="en-US" b="1" i="0" dirty="0">
              <a:effectLst/>
              <a:latin typeface="-apple-system"/>
            </a:endParaRPr>
          </a:p>
        </p:txBody>
      </p:sp>
    </p:spTree>
    <p:extLst>
      <p:ext uri="{BB962C8B-B14F-4D97-AF65-F5344CB8AC3E}">
        <p14:creationId xmlns:p14="http://schemas.microsoft.com/office/powerpoint/2010/main" val="11074148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716D6D-5A56-4FFE-8C4A-B711CB1FDE9A}"/>
              </a:ext>
            </a:extLst>
          </p:cNvPr>
          <p:cNvSpPr txBox="1"/>
          <p:nvPr/>
        </p:nvSpPr>
        <p:spPr>
          <a:xfrm>
            <a:off x="480767" y="1030699"/>
            <a:ext cx="11349872" cy="3970318"/>
          </a:xfrm>
          <a:prstGeom prst="rect">
            <a:avLst/>
          </a:prstGeom>
          <a:noFill/>
        </p:spPr>
        <p:txBody>
          <a:bodyPr wrap="square">
            <a:spAutoFit/>
          </a:bodyPr>
          <a:lstStyle/>
          <a:p>
            <a:pPr algn="l"/>
            <a:r>
              <a:rPr lang="en-US" b="0" i="0" dirty="0">
                <a:solidFill>
                  <a:srgbClr val="374151"/>
                </a:solidFill>
                <a:effectLst/>
                <a:latin typeface="Söhne"/>
              </a:rPr>
              <a:t>To compute the output of a neuron with four inputs, each with corresponding weights and a linear transfer function, you can use the formula for the output of a neuron:</a:t>
            </a:r>
          </a:p>
          <a:p>
            <a:pPr algn="l"/>
            <a:r>
              <a:rPr lang="en-US" b="0" i="0" dirty="0">
                <a:solidFill>
                  <a:srgbClr val="374151"/>
                </a:solidFill>
                <a:effectLst/>
                <a:latin typeface="Söhne"/>
              </a:rPr>
              <a:t>Output = Weighted Sum of Inputs * Constant of Proportionality</a:t>
            </a:r>
          </a:p>
          <a:p>
            <a:pPr algn="l"/>
            <a:r>
              <a:rPr lang="en-US" b="0" i="0" dirty="0">
                <a:solidFill>
                  <a:srgbClr val="374151"/>
                </a:solidFill>
                <a:effectLst/>
                <a:latin typeface="Söhne"/>
              </a:rPr>
              <a:t>In this case, you have the following information:</a:t>
            </a:r>
          </a:p>
          <a:p>
            <a:pPr algn="l">
              <a:buFont typeface="Arial" panose="020B0604020202020204" pitchFamily="34" charset="0"/>
              <a:buChar char="•"/>
            </a:pPr>
            <a:r>
              <a:rPr lang="en-US" b="0" i="0" dirty="0">
                <a:solidFill>
                  <a:srgbClr val="374151"/>
                </a:solidFill>
                <a:effectLst/>
                <a:latin typeface="Söhne"/>
              </a:rPr>
              <a:t>Weights: 1, 2, 3, 4</a:t>
            </a:r>
          </a:p>
          <a:p>
            <a:pPr algn="l">
              <a:buFont typeface="Arial" panose="020B0604020202020204" pitchFamily="34" charset="0"/>
              <a:buChar char="•"/>
            </a:pPr>
            <a:r>
              <a:rPr lang="en-US" b="0" i="0" dirty="0">
                <a:solidFill>
                  <a:srgbClr val="374151"/>
                </a:solidFill>
                <a:effectLst/>
                <a:latin typeface="Söhne"/>
              </a:rPr>
              <a:t>Inputs: 4, 10, 5, 20</a:t>
            </a:r>
          </a:p>
          <a:p>
            <a:pPr algn="l">
              <a:buFont typeface="Arial" panose="020B0604020202020204" pitchFamily="34" charset="0"/>
              <a:buChar char="•"/>
            </a:pPr>
            <a:r>
              <a:rPr lang="en-US" b="0" i="0" dirty="0">
                <a:solidFill>
                  <a:srgbClr val="374151"/>
                </a:solidFill>
                <a:effectLst/>
                <a:latin typeface="Söhne"/>
              </a:rPr>
              <a:t>Constant of Proportionality: 2</a:t>
            </a:r>
          </a:p>
          <a:p>
            <a:pPr algn="l"/>
            <a:r>
              <a:rPr lang="en-US" b="0" i="0" dirty="0">
                <a:solidFill>
                  <a:srgbClr val="374151"/>
                </a:solidFill>
                <a:effectLst/>
                <a:latin typeface="Söhne"/>
              </a:rPr>
              <a:t>Let's calculate the output step by step:</a:t>
            </a:r>
          </a:p>
          <a:p>
            <a:pPr algn="l">
              <a:buFont typeface="+mj-lt"/>
              <a:buAutoNum type="arabicPeriod"/>
            </a:pPr>
            <a:r>
              <a:rPr lang="en-US" b="0" i="0" dirty="0">
                <a:solidFill>
                  <a:srgbClr val="374151"/>
                </a:solidFill>
                <a:effectLst/>
                <a:latin typeface="Söhne"/>
              </a:rPr>
              <a:t>Calculate the weighted sum of inputs: Weighted Sum = (Weight1 * Input1) + (Weight2 * Input2) + (Weight3 * Input3) + (Weight4 * Input4) Weighted Sum = (1 * 4) + (2 * 10) + (3 * 5) + (4 * 20) Weighted Sum = 4 + 20 + 15 + 80 Weighted Sum = 119</a:t>
            </a:r>
          </a:p>
          <a:p>
            <a:pPr algn="l">
              <a:buFont typeface="+mj-lt"/>
              <a:buAutoNum type="arabicPeriod"/>
            </a:pPr>
            <a:r>
              <a:rPr lang="en-US" b="0" i="0" dirty="0">
                <a:solidFill>
                  <a:srgbClr val="374151"/>
                </a:solidFill>
                <a:effectLst/>
                <a:latin typeface="Söhne"/>
              </a:rPr>
              <a:t>Apply the constant of proportionality to the weighted sum: Output = Weighted Sum * Constant of Proportionality Output = 119 * 2 Output = 238</a:t>
            </a:r>
          </a:p>
          <a:p>
            <a:pPr algn="l"/>
            <a:r>
              <a:rPr lang="en-US" b="0" i="0" dirty="0">
                <a:solidFill>
                  <a:srgbClr val="374151"/>
                </a:solidFill>
                <a:effectLst/>
                <a:latin typeface="Söhne"/>
              </a:rPr>
              <a:t>So, the output of the neuron is 238.</a:t>
            </a:r>
          </a:p>
        </p:txBody>
      </p:sp>
    </p:spTree>
    <p:extLst>
      <p:ext uri="{BB962C8B-B14F-4D97-AF65-F5344CB8AC3E}">
        <p14:creationId xmlns:p14="http://schemas.microsoft.com/office/powerpoint/2010/main" val="13287518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666FEF-814E-4BC7-AB4E-416117FB0319}"/>
              </a:ext>
            </a:extLst>
          </p:cNvPr>
          <p:cNvSpPr txBox="1"/>
          <p:nvPr/>
        </p:nvSpPr>
        <p:spPr>
          <a:xfrm>
            <a:off x="1293829" y="1034294"/>
            <a:ext cx="10084323" cy="646331"/>
          </a:xfrm>
          <a:prstGeom prst="rect">
            <a:avLst/>
          </a:prstGeom>
          <a:noFill/>
        </p:spPr>
        <p:txBody>
          <a:bodyPr wrap="square">
            <a:spAutoFit/>
          </a:bodyPr>
          <a:lstStyle/>
          <a:p>
            <a:r>
              <a:rPr lang="en-US" dirty="0"/>
              <a:t>Q: In scikit-learn, which function standardizes features? </a:t>
            </a:r>
            <a:r>
              <a:rPr lang="en-US" dirty="0" err="1"/>
              <a:t>scale_data</a:t>
            </a:r>
            <a:r>
              <a:rPr lang="en-US" dirty="0"/>
              <a:t> normalize </a:t>
            </a:r>
            <a:r>
              <a:rPr lang="en-US" dirty="0" err="1"/>
              <a:t>StandardScaler</a:t>
            </a:r>
            <a:r>
              <a:rPr lang="en-US" dirty="0"/>
              <a:t> </a:t>
            </a:r>
            <a:r>
              <a:rPr lang="en-US" dirty="0" err="1"/>
              <a:t>MinMaxScaler</a:t>
            </a:r>
            <a:endParaRPr lang="en-US" dirty="0"/>
          </a:p>
        </p:txBody>
      </p:sp>
      <p:sp>
        <p:nvSpPr>
          <p:cNvPr id="6" name="TextBox 5">
            <a:extLst>
              <a:ext uri="{FF2B5EF4-FFF2-40B4-BE49-F238E27FC236}">
                <a16:creationId xmlns:a16="http://schemas.microsoft.com/office/drawing/2014/main" id="{0DFEAC47-7AA8-4490-89E5-2E0F5B474BFD}"/>
              </a:ext>
            </a:extLst>
          </p:cNvPr>
          <p:cNvSpPr txBox="1"/>
          <p:nvPr/>
        </p:nvSpPr>
        <p:spPr>
          <a:xfrm>
            <a:off x="1395167" y="2253006"/>
            <a:ext cx="7965649" cy="1200329"/>
          </a:xfrm>
          <a:prstGeom prst="rect">
            <a:avLst/>
          </a:prstGeom>
          <a:noFill/>
        </p:spPr>
        <p:txBody>
          <a:bodyPr wrap="square" rtlCol="0">
            <a:spAutoFit/>
          </a:bodyPr>
          <a:lstStyle/>
          <a:p>
            <a:r>
              <a:rPr lang="it-IT" dirty="0"/>
              <a:t>scale_data </a:t>
            </a:r>
          </a:p>
          <a:p>
            <a:r>
              <a:rPr lang="it-IT" dirty="0"/>
              <a:t>normalize </a:t>
            </a:r>
          </a:p>
          <a:p>
            <a:r>
              <a:rPr lang="it-IT" dirty="0"/>
              <a:t>StandardScaler </a:t>
            </a:r>
          </a:p>
          <a:p>
            <a:r>
              <a:rPr lang="it-IT" dirty="0"/>
              <a:t>MinMaxScaler</a:t>
            </a:r>
            <a:endParaRPr lang="en-US" dirty="0"/>
          </a:p>
        </p:txBody>
      </p:sp>
    </p:spTree>
    <p:extLst>
      <p:ext uri="{BB962C8B-B14F-4D97-AF65-F5344CB8AC3E}">
        <p14:creationId xmlns:p14="http://schemas.microsoft.com/office/powerpoint/2010/main" val="3887062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The advantages of transformers over RNN are: A.Better at learning long-range dependencies B.Require few parameters to achieve same result</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32944423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F23D48-1EF0-49EB-B44F-58CDCAC0D8F4}"/>
              </a:ext>
            </a:extLst>
          </p:cNvPr>
          <p:cNvSpPr txBox="1"/>
          <p:nvPr/>
        </p:nvSpPr>
        <p:spPr>
          <a:xfrm>
            <a:off x="1018095" y="1131216"/>
            <a:ext cx="8898903" cy="646331"/>
          </a:xfrm>
          <a:prstGeom prst="rect">
            <a:avLst/>
          </a:prstGeom>
          <a:noFill/>
        </p:spPr>
        <p:txBody>
          <a:bodyPr wrap="square" rtlCol="0">
            <a:spAutoFit/>
          </a:bodyPr>
          <a:lstStyle/>
          <a:p>
            <a:r>
              <a:rPr lang="en-US" dirty="0"/>
              <a:t>Answer</a:t>
            </a:r>
          </a:p>
          <a:p>
            <a:r>
              <a:rPr lang="en-US" dirty="0"/>
              <a:t>The function that standardizes features in scikit-learn is </a:t>
            </a:r>
            <a:r>
              <a:rPr lang="en-US" b="1" dirty="0" err="1">
                <a:solidFill>
                  <a:srgbClr val="EB5757"/>
                </a:solidFill>
                <a:effectLst/>
                <a:latin typeface="SFMono-Regular"/>
              </a:rPr>
              <a:t>StandardScaler</a:t>
            </a:r>
            <a:endParaRPr lang="en-US" dirty="0"/>
          </a:p>
        </p:txBody>
      </p:sp>
      <p:sp>
        <p:nvSpPr>
          <p:cNvPr id="7" name="Rectangle 2">
            <a:extLst>
              <a:ext uri="{FF2B5EF4-FFF2-40B4-BE49-F238E27FC236}">
                <a16:creationId xmlns:a16="http://schemas.microsoft.com/office/drawing/2014/main" id="{32B162B8-643F-47CA-99F7-05C227E7E0F4}"/>
              </a:ext>
            </a:extLst>
          </p:cNvPr>
          <p:cNvSpPr>
            <a:spLocks noChangeArrowheads="1"/>
          </p:cNvSpPr>
          <p:nvPr/>
        </p:nvSpPr>
        <p:spPr bwMode="auto">
          <a:xfrm>
            <a:off x="622169" y="3125062"/>
            <a:ext cx="88989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Other functions for feature scaling in scikit-learn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MinMaxScaler</a:t>
            </a:r>
            <a:r>
              <a:rPr kumimoji="0" lang="en-US" altLang="en-US" sz="800" b="0" i="0" u="none" strike="noStrike" cap="none" normalizeH="0" baseline="0" dirty="0">
                <a:ln>
                  <a:noFill/>
                </a:ln>
                <a:solidFill>
                  <a:schemeClr val="tx1"/>
                </a:solidFill>
                <a:effectLst/>
              </a:rPr>
              <a:t>: scales features to a given range (default is [0,1]) by subtracting the minimum value and dividing by the range (i.e., max - min).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MaxAbsScaler</a:t>
            </a:r>
            <a:r>
              <a:rPr kumimoji="0" lang="en-US" altLang="en-US" sz="800" b="0" i="0" u="none" strike="noStrike" cap="none" normalizeH="0" baseline="0" dirty="0">
                <a:ln>
                  <a:noFill/>
                </a:ln>
                <a:solidFill>
                  <a:schemeClr val="tx1"/>
                </a:solidFill>
                <a:effectLst/>
              </a:rPr>
              <a:t>: scales features so that the maximum absolute value of each feature is 1.</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RobustScaler</a:t>
            </a:r>
            <a:r>
              <a:rPr kumimoji="0" lang="en-US" altLang="en-US" sz="800" b="0" i="0" u="none" strike="noStrike" cap="none" normalizeH="0" baseline="0" dirty="0">
                <a:ln>
                  <a:noFill/>
                </a:ln>
                <a:solidFill>
                  <a:schemeClr val="tx1"/>
                </a:solidFill>
                <a:effectLst/>
              </a:rPr>
              <a:t>: scales features using statistics that are robust to outliers (i.e., the median and interquartile range).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QuantileTransformer</a:t>
            </a:r>
            <a:r>
              <a:rPr kumimoji="0" lang="en-US" altLang="en-US" sz="800" b="0" i="0" u="none" strike="noStrike" cap="none" normalizeH="0" baseline="0" dirty="0">
                <a:ln>
                  <a:noFill/>
                </a:ln>
                <a:solidFill>
                  <a:schemeClr val="tx1"/>
                </a:solidFill>
                <a:effectLst/>
              </a:rPr>
              <a:t>: transforms features to follow a uniform or normal distribution by mapping the data to a quantile of a uniform or normal distribution.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1" i="0" u="none" strike="noStrike" cap="none" normalizeH="0" baseline="0" dirty="0" err="1">
                <a:ln>
                  <a:noFill/>
                </a:ln>
                <a:solidFill>
                  <a:schemeClr val="tx1"/>
                </a:solidFill>
                <a:effectLst/>
                <a:latin typeface="Arial Unicode MS" panose="020B0604020202020204" pitchFamily="34" charset="-128"/>
              </a:rPr>
              <a:t>PowerTransformer</a:t>
            </a:r>
            <a:r>
              <a:rPr kumimoji="0" lang="en-US" altLang="en-US" sz="800" b="0" i="0" u="none" strike="noStrike" cap="none" normalizeH="0" baseline="0" dirty="0">
                <a:ln>
                  <a:noFill/>
                </a:ln>
                <a:solidFill>
                  <a:schemeClr val="tx1"/>
                </a:solidFill>
                <a:effectLst/>
              </a:rPr>
              <a:t>: transforms features to follow a normal distribution using power transformations.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65648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425B5EB-7D8B-4F2A-A73E-E59E8791C252}"/>
              </a:ext>
            </a:extLst>
          </p:cNvPr>
          <p:cNvSpPr>
            <a:spLocks noGrp="1" noChangeArrowheads="1"/>
          </p:cNvSpPr>
          <p:nvPr>
            <p:ph idx="1"/>
          </p:nvPr>
        </p:nvSpPr>
        <p:spPr bwMode="auto">
          <a:xfrm>
            <a:off x="743932" y="882487"/>
            <a:ext cx="89714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Which of the following can lead to overly optimistic model evaluation?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Cross-validation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scaling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Data leakage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pple-system"/>
              </a:rPr>
              <a:t>Feature selection</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1079271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5AFA49-24D8-4A45-AC53-2184798503E5}"/>
              </a:ext>
            </a:extLst>
          </p:cNvPr>
          <p:cNvSpPr>
            <a:spLocks noGrp="1"/>
          </p:cNvSpPr>
          <p:nvPr>
            <p:ph idx="1"/>
          </p:nvPr>
        </p:nvSpPr>
        <p:spPr/>
        <p:txBody>
          <a:bodyPr/>
          <a:lstStyle/>
          <a:p>
            <a:pPr algn="l"/>
            <a:r>
              <a:rPr lang="en-US" b="0" i="0" dirty="0">
                <a:solidFill>
                  <a:srgbClr val="374151"/>
                </a:solidFill>
                <a:effectLst/>
                <a:latin typeface="Söhne"/>
              </a:rPr>
              <a:t>Data leakage can lead to overly optimistic model evaluation because it involves using information in the evaluation process that would not be available in real-world applications. This can cause the model to perform well on the evaluation metrics, but poorly on new data.</a:t>
            </a:r>
          </a:p>
          <a:p>
            <a:pPr algn="l"/>
            <a:r>
              <a:rPr lang="en-US" b="0" i="0" dirty="0">
                <a:solidFill>
                  <a:srgbClr val="374151"/>
                </a:solidFill>
                <a:effectLst/>
                <a:latin typeface="Söhne"/>
              </a:rPr>
              <a:t>Cross-validation and feature selection, if done properly, can help to prevent overfitting and lead to more accurate model evaluation. Feature scaling can improve the performance of certain models, but it is not directly related to overly optimistic model evaluation.</a:t>
            </a:r>
          </a:p>
          <a:p>
            <a:endParaRPr lang="en-US" dirty="0"/>
          </a:p>
        </p:txBody>
      </p:sp>
    </p:spTree>
    <p:extLst>
      <p:ext uri="{BB962C8B-B14F-4D97-AF65-F5344CB8AC3E}">
        <p14:creationId xmlns:p14="http://schemas.microsoft.com/office/powerpoint/2010/main" val="312789921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C6EBF4-27B0-4C01-BEE7-89ACB821D7A6}"/>
              </a:ext>
            </a:extLst>
          </p:cNvPr>
          <p:cNvSpPr txBox="1"/>
          <p:nvPr/>
        </p:nvSpPr>
        <p:spPr>
          <a:xfrm>
            <a:off x="820132" y="1376313"/>
            <a:ext cx="8512404" cy="2862322"/>
          </a:xfrm>
          <a:prstGeom prst="rect">
            <a:avLst/>
          </a:prstGeom>
          <a:noFill/>
        </p:spPr>
        <p:txBody>
          <a:bodyPr wrap="square" rtlCol="0">
            <a:spAutoFit/>
          </a:bodyPr>
          <a:lstStyle/>
          <a:p>
            <a:r>
              <a:rPr lang="en-US" b="1" dirty="0"/>
              <a:t>Which is FALSE for Pooling layer in CNN?</a:t>
            </a:r>
          </a:p>
          <a:p>
            <a:r>
              <a:rPr lang="en-US" b="1" dirty="0" err="1"/>
              <a:t>A.Must</a:t>
            </a:r>
            <a:r>
              <a:rPr lang="en-US" b="1" dirty="0"/>
              <a:t> be used after every convolution layer</a:t>
            </a:r>
          </a:p>
          <a:p>
            <a:r>
              <a:rPr lang="en-US" b="1" dirty="0" err="1"/>
              <a:t>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a:p>
            <a:endParaRPr lang="en-US" dirty="0"/>
          </a:p>
          <a:p>
            <a:endParaRPr lang="en-US" dirty="0"/>
          </a:p>
        </p:txBody>
      </p:sp>
    </p:spTree>
    <p:extLst>
      <p:ext uri="{BB962C8B-B14F-4D97-AF65-F5344CB8AC3E}">
        <p14:creationId xmlns:p14="http://schemas.microsoft.com/office/powerpoint/2010/main" val="3984531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DC5573-10A0-423E-AF7E-ED941B16C60E}"/>
              </a:ext>
            </a:extLst>
          </p:cNvPr>
          <p:cNvSpPr txBox="1"/>
          <p:nvPr/>
        </p:nvSpPr>
        <p:spPr>
          <a:xfrm>
            <a:off x="1762812" y="1055802"/>
            <a:ext cx="7598004" cy="2031325"/>
          </a:xfrm>
          <a:prstGeom prst="rect">
            <a:avLst/>
          </a:prstGeom>
          <a:noFill/>
        </p:spPr>
        <p:txBody>
          <a:bodyPr wrap="square" rtlCol="0">
            <a:spAutoFit/>
          </a:bodyPr>
          <a:lstStyle/>
          <a:p>
            <a:endParaRPr lang="en-US" dirty="0"/>
          </a:p>
          <a:p>
            <a:r>
              <a:rPr lang="en-US" dirty="0"/>
              <a:t>Therefore, the correct answer is: Only A.</a:t>
            </a:r>
          </a:p>
          <a:p>
            <a:endParaRPr lang="en-US" dirty="0"/>
          </a:p>
          <a:p>
            <a:r>
              <a:rPr lang="en-US" dirty="0"/>
              <a:t>The statement "Must be used after every convolution layer" is false for the pooling layer in a CNN. While it is common to use pooling layers after convolution layers, it is not necessary to use them after every convolution layer. </a:t>
            </a:r>
          </a:p>
          <a:p>
            <a:endParaRPr lang="en-US" dirty="0"/>
          </a:p>
        </p:txBody>
      </p:sp>
    </p:spTree>
    <p:extLst>
      <p:ext uri="{BB962C8B-B14F-4D97-AF65-F5344CB8AC3E}">
        <p14:creationId xmlns:p14="http://schemas.microsoft.com/office/powerpoint/2010/main" val="17400349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148061-A847-4BE1-971F-7D62B68F43D3}"/>
              </a:ext>
            </a:extLst>
          </p:cNvPr>
          <p:cNvSpPr txBox="1"/>
          <p:nvPr/>
        </p:nvSpPr>
        <p:spPr>
          <a:xfrm>
            <a:off x="1291472" y="1093509"/>
            <a:ext cx="8908330" cy="2031325"/>
          </a:xfrm>
          <a:prstGeom prst="rect">
            <a:avLst/>
          </a:prstGeom>
          <a:noFill/>
        </p:spPr>
        <p:txBody>
          <a:bodyPr wrap="square" rtlCol="0">
            <a:spAutoFit/>
          </a:bodyPr>
          <a:lstStyle/>
          <a:p>
            <a:r>
              <a:rPr lang="en-US" b="1" dirty="0"/>
              <a:t>What happens when we increase the value of the regularization hyperparameter in Ridge Regression too much?</a:t>
            </a:r>
          </a:p>
          <a:p>
            <a:r>
              <a:rPr lang="en-US" dirty="0"/>
              <a:t>Model starts overfitting</a:t>
            </a:r>
          </a:p>
          <a:p>
            <a:r>
              <a:rPr lang="en-US" dirty="0"/>
              <a:t>Model starts underfitting</a:t>
            </a:r>
          </a:p>
          <a:p>
            <a:r>
              <a:rPr lang="en-US" dirty="0"/>
              <a:t>Model fits just fine</a:t>
            </a:r>
          </a:p>
          <a:p>
            <a:r>
              <a:rPr lang="en-US" dirty="0"/>
              <a:t>Model doesn't depend on this</a:t>
            </a:r>
          </a:p>
          <a:p>
            <a:endParaRPr lang="en-US" dirty="0"/>
          </a:p>
        </p:txBody>
      </p:sp>
    </p:spTree>
    <p:extLst>
      <p:ext uri="{BB962C8B-B14F-4D97-AF65-F5344CB8AC3E}">
        <p14:creationId xmlns:p14="http://schemas.microsoft.com/office/powerpoint/2010/main" val="39693979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809DBB-3760-4925-8795-795F7CB099BC}"/>
              </a:ext>
            </a:extLst>
          </p:cNvPr>
          <p:cNvSpPr txBox="1"/>
          <p:nvPr/>
        </p:nvSpPr>
        <p:spPr>
          <a:xfrm>
            <a:off x="1282045" y="1564849"/>
            <a:ext cx="6447934" cy="3416320"/>
          </a:xfrm>
          <a:prstGeom prst="rect">
            <a:avLst/>
          </a:prstGeom>
          <a:noFill/>
        </p:spPr>
        <p:txBody>
          <a:bodyPr wrap="square" rtlCol="0">
            <a:spAutoFit/>
          </a:bodyPr>
          <a:lstStyle/>
          <a:p>
            <a:endParaRPr lang="en-US" dirty="0"/>
          </a:p>
          <a:p>
            <a:r>
              <a:rPr lang="en-US"/>
              <a:t>Model starts underfitting</a:t>
            </a:r>
          </a:p>
          <a:p>
            <a:endParaRPr lang="en-US"/>
          </a:p>
          <a:p>
            <a:r>
              <a:rPr lang="en-US" dirty="0"/>
              <a:t>When we increase the value of the regularization hyperparameter in Ridge Regression too much, the model tends to underfit. This is because the regularization term in Ridge Regression penalizes large coefficient values, which helps to prevent overfitting. However, if the regularization parameter is set too high, it can constrain the model too much, causing it to oversimplify and underfit the data. Therefore, it is important to choose an appropriate value for the regularization hyperparameter in Ridge Regression to achieve the right balance between bias and variance in the model.</a:t>
            </a:r>
          </a:p>
        </p:txBody>
      </p:sp>
    </p:spTree>
    <p:extLst>
      <p:ext uri="{BB962C8B-B14F-4D97-AF65-F5344CB8AC3E}">
        <p14:creationId xmlns:p14="http://schemas.microsoft.com/office/powerpoint/2010/main" val="278091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CB109-3555-4176-BD9F-239415A958EB}"/>
              </a:ext>
            </a:extLst>
          </p:cNvPr>
          <p:cNvSpPr>
            <a:spLocks noGrp="1"/>
          </p:cNvSpPr>
          <p:nvPr>
            <p:ph idx="1"/>
          </p:nvPr>
        </p:nvSpPr>
        <p:spPr/>
        <p:txBody>
          <a:bodyPr>
            <a:normAutofit/>
          </a:bodyPr>
          <a:lstStyle/>
          <a:p>
            <a:r>
              <a:rPr lang="en-US" dirty="0"/>
              <a:t>What problem does a residual connection solve?</a:t>
            </a:r>
          </a:p>
          <a:p>
            <a:r>
              <a:rPr lang="en-US" dirty="0"/>
              <a:t>Overfitting</a:t>
            </a:r>
          </a:p>
          <a:p>
            <a:r>
              <a:rPr lang="en-US" dirty="0"/>
              <a:t>Underfitting</a:t>
            </a:r>
          </a:p>
          <a:p>
            <a:r>
              <a:rPr lang="en-US" dirty="0"/>
              <a:t>Vanishing gradient</a:t>
            </a:r>
          </a:p>
          <a:p>
            <a:r>
              <a:rPr lang="en-US" dirty="0"/>
              <a:t>Exploding gradient</a:t>
            </a:r>
          </a:p>
          <a:p>
            <a:endParaRPr lang="en-US" dirty="0"/>
          </a:p>
        </p:txBody>
      </p:sp>
    </p:spTree>
    <p:extLst>
      <p:ext uri="{BB962C8B-B14F-4D97-AF65-F5344CB8AC3E}">
        <p14:creationId xmlns:p14="http://schemas.microsoft.com/office/powerpoint/2010/main" val="37357305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3ABEF7-C2C7-43C5-99DB-BB8F4E9D34E0}"/>
              </a:ext>
            </a:extLst>
          </p:cNvPr>
          <p:cNvSpPr>
            <a:spLocks noGrp="1"/>
          </p:cNvSpPr>
          <p:nvPr>
            <p:ph idx="1"/>
          </p:nvPr>
        </p:nvSpPr>
        <p:spPr/>
        <p:txBody>
          <a:bodyPr>
            <a:normAutofit fontScale="77500" lnSpcReduction="20000"/>
          </a:bodyPr>
          <a:lstStyle/>
          <a:p>
            <a:r>
              <a:rPr lang="en-US" dirty="0"/>
              <a:t>A residual connection solves the problem of vanishing gradients.</a:t>
            </a:r>
          </a:p>
          <a:p>
            <a:r>
              <a:rPr lang="en-US" dirty="0"/>
              <a:t>In deep neural networks, the backpropagation algorithm is used to update the weights of the network during training by computing gradients of the loss function with respect to the weights. However, in very deep networks, the gradients can become very small as they are propagated backwards through the layers. This is known as the vanishing gradient problem, and it can make it difficult to train deep networks.</a:t>
            </a:r>
          </a:p>
          <a:p>
            <a:r>
              <a:rPr lang="en-US" dirty="0"/>
              <a:t>Residual connections, also known as skip connections, are a technique used to address the vanishing gradient problem by allowing the gradients to be directly propagated from one layer to another without passing through the intermediate layers. This is achieved by adding the input of a layer to its output, so that the output of the layer becomes the sum of its input and its computed activations. This sum, or residual, is then passed to the next layer in the network. The residual connection allows the gradients to be propagated directly through the identity mapping of the input, which can help prevent them from becoming too small as they are propagated backwards through the network.</a:t>
            </a:r>
          </a:p>
          <a:p>
            <a:r>
              <a:rPr lang="en-US" dirty="0"/>
              <a:t>Therefore, a residual connection solves the problem of vanishing gradients in deep neural networks, which can help improve the training and performance of the network.</a:t>
            </a:r>
          </a:p>
          <a:p>
            <a:endParaRPr lang="en-US" dirty="0"/>
          </a:p>
        </p:txBody>
      </p:sp>
    </p:spTree>
    <p:extLst>
      <p:ext uri="{BB962C8B-B14F-4D97-AF65-F5344CB8AC3E}">
        <p14:creationId xmlns:p14="http://schemas.microsoft.com/office/powerpoint/2010/main" val="383395653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2A1DB7-B2C5-47EA-B06F-AD874881C3A3}"/>
              </a:ext>
            </a:extLst>
          </p:cNvPr>
          <p:cNvSpPr>
            <a:spLocks noGrp="1"/>
          </p:cNvSpPr>
          <p:nvPr>
            <p:ph idx="1"/>
          </p:nvPr>
        </p:nvSpPr>
        <p:spPr/>
        <p:txBody>
          <a:bodyPr/>
          <a:lstStyle/>
          <a:p>
            <a:r>
              <a:rPr lang="en-US" b="1" dirty="0"/>
              <a:t>What is NOT a solution for the high variance problem?</a:t>
            </a:r>
          </a:p>
          <a:p>
            <a:r>
              <a:rPr lang="en-US" dirty="0"/>
              <a:t>Increasing Dataset Size</a:t>
            </a:r>
          </a:p>
          <a:p>
            <a:r>
              <a:rPr lang="en-US" dirty="0"/>
              <a:t>Using Bigger Models</a:t>
            </a:r>
          </a:p>
          <a:p>
            <a:r>
              <a:rPr lang="en-US" dirty="0"/>
              <a:t>Regularization</a:t>
            </a:r>
          </a:p>
          <a:p>
            <a:r>
              <a:rPr lang="en-US" dirty="0"/>
              <a:t>Early Stopping</a:t>
            </a:r>
          </a:p>
          <a:p>
            <a:endParaRPr lang="en-US" dirty="0"/>
          </a:p>
        </p:txBody>
      </p:sp>
    </p:spTree>
    <p:extLst>
      <p:ext uri="{BB962C8B-B14F-4D97-AF65-F5344CB8AC3E}">
        <p14:creationId xmlns:p14="http://schemas.microsoft.com/office/powerpoint/2010/main" val="269652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3022CA-C4F6-4806-94BB-F47B287483E5}"/>
              </a:ext>
            </a:extLst>
          </p:cNvPr>
          <p:cNvSpPr txBox="1"/>
          <p:nvPr/>
        </p:nvSpPr>
        <p:spPr>
          <a:xfrm>
            <a:off x="935181" y="1028343"/>
            <a:ext cx="9736281" cy="4801314"/>
          </a:xfrm>
          <a:prstGeom prst="rect">
            <a:avLst/>
          </a:prstGeom>
          <a:noFill/>
        </p:spPr>
        <p:txBody>
          <a:bodyPr wrap="square">
            <a:spAutoFit/>
          </a:bodyPr>
          <a:lstStyle/>
          <a:p>
            <a:pPr algn="l"/>
            <a:r>
              <a:rPr lang="en-US" b="0" i="0" dirty="0">
                <a:solidFill>
                  <a:srgbClr val="374151"/>
                </a:solidFill>
                <a:effectLst/>
                <a:latin typeface="Söhne"/>
              </a:rPr>
              <a:t>Transformers have several advantages over Recurrent Neural Networks (RNNs), particularly in processing sequences for tasks such as language modeling and translation:</a:t>
            </a:r>
          </a:p>
          <a:p>
            <a:pPr algn="l"/>
            <a:r>
              <a:rPr lang="en-US" b="0" i="0" dirty="0">
                <a:solidFill>
                  <a:srgbClr val="374151"/>
                </a:solidFill>
                <a:effectLst/>
                <a:latin typeface="Söhne"/>
              </a:rPr>
              <a:t>A. </a:t>
            </a:r>
            <a:r>
              <a:rPr lang="en-US" b="1" i="0" dirty="0">
                <a:solidFill>
                  <a:srgbClr val="374151"/>
                </a:solidFill>
                <a:effectLst/>
                <a:latin typeface="Söhne"/>
              </a:rPr>
              <a:t>Better at learning long-range dependencies</a:t>
            </a:r>
            <a:r>
              <a:rPr lang="en-US" b="0" i="0" dirty="0">
                <a:solidFill>
                  <a:srgbClr val="374151"/>
                </a:solidFill>
                <a:effectLst/>
                <a:latin typeface="Söhne"/>
              </a:rPr>
              <a:t> - Transformers are designed to handle long-range dependencies between elements in a sequence much more effectively than RNNs. They achieve this through the self-attention mechanism, which allows the model to weigh the influence of all other tokens in the sequence directly, no matter the distance between them. This statement is true.</a:t>
            </a:r>
          </a:p>
          <a:p>
            <a:pPr algn="l"/>
            <a:r>
              <a:rPr lang="en-US" b="0" i="0" dirty="0">
                <a:solidFill>
                  <a:srgbClr val="374151"/>
                </a:solidFill>
                <a:effectLst/>
                <a:latin typeface="Söhne"/>
              </a:rPr>
              <a:t>B. </a:t>
            </a:r>
            <a:r>
              <a:rPr lang="en-US" b="1" i="0" dirty="0">
                <a:solidFill>
                  <a:srgbClr val="374151"/>
                </a:solidFill>
                <a:effectLst/>
                <a:latin typeface="Söhne"/>
              </a:rPr>
              <a:t>Require fewer parameters to achieve the same result</a:t>
            </a:r>
            <a:r>
              <a:rPr lang="en-US" b="0" i="0" dirty="0">
                <a:solidFill>
                  <a:srgbClr val="374151"/>
                </a:solidFill>
                <a:effectLst/>
                <a:latin typeface="Söhne"/>
              </a:rPr>
              <a:t> - This statement is not inherently true. Transformers do not necessarily require fewer parameters to achieve the same results as RNNs; in fact, transformer models often have a large number of parameters. However, they are more efficient in computation because they process data in parallel rather than sequentially, which is a significant advantage over RNNs. This efficiency can translate to needing fewer training iterations to achieve better performance on tasks involving long sequences.</a:t>
            </a:r>
          </a:p>
          <a:p>
            <a:pPr algn="l"/>
            <a:r>
              <a:rPr lang="en-US" b="0" i="0" dirty="0">
                <a:solidFill>
                  <a:srgbClr val="374151"/>
                </a:solidFill>
                <a:effectLst/>
                <a:latin typeface="Söhne"/>
              </a:rPr>
              <a:t>The most accurate statement, considering the common understanding of these concepts, is that only A is TRUE. Transformers are indeed better at learning long-range dependencies, which is a key advantage over RNNs. The statement about requiring fewer parameters is not necessarily true as transformers can have a large number of parameters but are more parallelizable and can handle sequences more efficiently.</a:t>
            </a:r>
          </a:p>
        </p:txBody>
      </p:sp>
    </p:spTree>
    <p:extLst>
      <p:ext uri="{BB962C8B-B14F-4D97-AF65-F5344CB8AC3E}">
        <p14:creationId xmlns:p14="http://schemas.microsoft.com/office/powerpoint/2010/main" val="18760541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81E8FD-1D94-4547-AC52-F525374C06D2}"/>
              </a:ext>
            </a:extLst>
          </p:cNvPr>
          <p:cNvSpPr>
            <a:spLocks noGrp="1"/>
          </p:cNvSpPr>
          <p:nvPr>
            <p:ph idx="1"/>
          </p:nvPr>
        </p:nvSpPr>
        <p:spPr/>
        <p:txBody>
          <a:bodyPr>
            <a:normAutofit fontScale="62500" lnSpcReduction="20000"/>
          </a:bodyPr>
          <a:lstStyle/>
          <a:p>
            <a:r>
              <a:rPr lang="en-US" dirty="0"/>
              <a:t>Using Bigger Models is NOT a solution for the high variance problem. In fact, using bigger models can sometimes exacerbate the high variance problem.</a:t>
            </a:r>
          </a:p>
          <a:p>
            <a:r>
              <a:rPr lang="en-US" dirty="0"/>
              <a:t>The high variance problem occurs when a model is overfitting the training data, meaning that it is too complex and has learned to fit the noise in the data instead of the underlying patterns. This often leads to good performance on the training data, but poor generalization performance on new, unseen data.</a:t>
            </a:r>
          </a:p>
          <a:p>
            <a:r>
              <a:rPr lang="en-US" dirty="0"/>
              <a:t>To address the high variance problem, we need to reduce the complexity of the model and encourage it to learn the underlying patterns in the data, rather than memorizing the training examples. Some common solutions for the high variance problem include:</a:t>
            </a:r>
          </a:p>
          <a:p>
            <a:pPr>
              <a:buFont typeface="Arial" panose="020B0604020202020204" pitchFamily="34" charset="0"/>
              <a:buChar char="•"/>
            </a:pPr>
            <a:r>
              <a:rPr lang="en-US" dirty="0"/>
              <a:t>Increasing the dataset size: This can help reduce the variance of the model by providing more examples for the model to learn from.</a:t>
            </a:r>
          </a:p>
          <a:p>
            <a:pPr>
              <a:buFont typeface="Arial" panose="020B0604020202020204" pitchFamily="34" charset="0"/>
              <a:buChar char="•"/>
            </a:pPr>
            <a:r>
              <a:rPr lang="en-US" dirty="0"/>
              <a:t>Regularization: This involves adding a penalty term to the loss function that encourages the model to have smaller weights and reduces its complexity. Common regularization techniques include L1 and L2 regularization, dropout, and early stopping.</a:t>
            </a:r>
          </a:p>
          <a:p>
            <a:pPr>
              <a:buFont typeface="Arial" panose="020B0604020202020204" pitchFamily="34" charset="0"/>
              <a:buChar char="•"/>
            </a:pPr>
            <a:r>
              <a:rPr lang="en-US" dirty="0"/>
              <a:t>Early stopping: This involves monitoring the performance of the model on a validation set and stopping the training process when the performance stops improving. This can help prevent overfitting and reduce the variance of the model.</a:t>
            </a:r>
          </a:p>
          <a:p>
            <a:r>
              <a:rPr lang="en-US"/>
              <a:t>Therefore, the statement "Using Bigger Models" is not a solution for the high variance problem, and it can sometimes make the problem worse.</a:t>
            </a:r>
          </a:p>
          <a:p>
            <a:endParaRPr lang="en-US"/>
          </a:p>
        </p:txBody>
      </p:sp>
    </p:spTree>
    <p:extLst>
      <p:ext uri="{BB962C8B-B14F-4D97-AF65-F5344CB8AC3E}">
        <p14:creationId xmlns:p14="http://schemas.microsoft.com/office/powerpoint/2010/main" val="105398664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1A6412-B318-4EF8-9407-94BA30A7D5A4}"/>
              </a:ext>
            </a:extLst>
          </p:cNvPr>
          <p:cNvSpPr>
            <a:spLocks noGrp="1"/>
          </p:cNvSpPr>
          <p:nvPr>
            <p:ph idx="1"/>
          </p:nvPr>
        </p:nvSpPr>
        <p:spPr/>
        <p:txBody>
          <a:bodyPr>
            <a:normAutofit/>
          </a:bodyPr>
          <a:lstStyle/>
          <a:p>
            <a:r>
              <a:rPr lang="en-US" dirty="0"/>
              <a:t>Which technique divides the channels into groups and normalizes them?</a:t>
            </a:r>
          </a:p>
          <a:p>
            <a:r>
              <a:rPr lang="en-US" dirty="0" err="1"/>
              <a:t>BatchNorm</a:t>
            </a:r>
            <a:endParaRPr lang="en-US" dirty="0"/>
          </a:p>
          <a:p>
            <a:r>
              <a:rPr lang="en-US" dirty="0" err="1"/>
              <a:t>LayerNorm</a:t>
            </a:r>
            <a:endParaRPr lang="en-US" dirty="0"/>
          </a:p>
          <a:p>
            <a:r>
              <a:rPr lang="en-US"/>
              <a:t>GroupNorm</a:t>
            </a:r>
            <a:endParaRPr lang="en-US" dirty="0"/>
          </a:p>
          <a:p>
            <a:r>
              <a:rPr lang="en-US" dirty="0" err="1"/>
              <a:t>InstanceNorm</a:t>
            </a:r>
            <a:endParaRPr lang="en-US" dirty="0"/>
          </a:p>
          <a:p>
            <a:endParaRPr lang="en-US" dirty="0"/>
          </a:p>
        </p:txBody>
      </p:sp>
    </p:spTree>
    <p:extLst>
      <p:ext uri="{BB962C8B-B14F-4D97-AF65-F5344CB8AC3E}">
        <p14:creationId xmlns:p14="http://schemas.microsoft.com/office/powerpoint/2010/main" val="12951638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8B052-BFA2-4CF7-A683-01E4CE5FEACD}"/>
              </a:ext>
            </a:extLst>
          </p:cNvPr>
          <p:cNvSpPr>
            <a:spLocks noGrp="1"/>
          </p:cNvSpPr>
          <p:nvPr>
            <p:ph idx="1"/>
          </p:nvPr>
        </p:nvSpPr>
        <p:spPr/>
        <p:txBody>
          <a:bodyPr>
            <a:normAutofit fontScale="85000" lnSpcReduction="20000"/>
          </a:bodyPr>
          <a:lstStyle/>
          <a:p>
            <a:r>
              <a:rPr lang="en-US" dirty="0"/>
              <a:t>The technique that divides the channels into groups and normalizes them is </a:t>
            </a:r>
            <a:r>
              <a:rPr lang="en-US" dirty="0" err="1"/>
              <a:t>GroupNorm</a:t>
            </a:r>
            <a:r>
              <a:rPr lang="en-US" dirty="0"/>
              <a:t>.</a:t>
            </a:r>
          </a:p>
          <a:p>
            <a:r>
              <a:rPr lang="en-US" dirty="0"/>
              <a:t>Batch normalization (</a:t>
            </a:r>
            <a:r>
              <a:rPr lang="en-US" dirty="0" err="1"/>
              <a:t>BatchNorm</a:t>
            </a:r>
            <a:r>
              <a:rPr lang="en-US" dirty="0"/>
              <a:t>) and Layer normalization (</a:t>
            </a:r>
            <a:r>
              <a:rPr lang="en-US" dirty="0" err="1"/>
              <a:t>LayerNorm</a:t>
            </a:r>
            <a:r>
              <a:rPr lang="en-US" dirty="0"/>
              <a:t>) are two popular techniques used for normalizing the activations of neural networks during training. </a:t>
            </a:r>
            <a:r>
              <a:rPr lang="en-US" dirty="0" err="1"/>
              <a:t>BatchNorm</a:t>
            </a:r>
            <a:r>
              <a:rPr lang="en-US" dirty="0"/>
              <a:t> normalizes the activations across batches, while </a:t>
            </a:r>
            <a:r>
              <a:rPr lang="en-US" dirty="0" err="1"/>
              <a:t>LayerNorm</a:t>
            </a:r>
            <a:r>
              <a:rPr lang="en-US" dirty="0"/>
              <a:t> normalizes the activations across features for each individual example.</a:t>
            </a:r>
          </a:p>
          <a:p>
            <a:r>
              <a:rPr lang="en-US" dirty="0"/>
              <a:t>Group normalization (</a:t>
            </a:r>
            <a:r>
              <a:rPr lang="en-US" dirty="0" err="1"/>
              <a:t>GroupNorm</a:t>
            </a:r>
            <a:r>
              <a:rPr lang="en-US" dirty="0"/>
              <a:t>) is another normalization technique that divides the channels into groups and normalizes them independently. This is in contrast to </a:t>
            </a:r>
            <a:r>
              <a:rPr lang="en-US" dirty="0" err="1"/>
              <a:t>BatchNorm</a:t>
            </a:r>
            <a:r>
              <a:rPr lang="en-US" dirty="0"/>
              <a:t>, which normalizes the channels across the entire batch. </a:t>
            </a:r>
            <a:r>
              <a:rPr lang="en-US" dirty="0" err="1"/>
              <a:t>GroupNorm</a:t>
            </a:r>
            <a:r>
              <a:rPr lang="en-US" dirty="0"/>
              <a:t> has been shown to be effective when the batch size is small, or when the instances in a batch have significant diversity, such as in computer vision tasks.</a:t>
            </a:r>
          </a:p>
          <a:p>
            <a:r>
              <a:rPr lang="en-US" dirty="0"/>
              <a:t>Therefore, the technique that divides the channels into groups and normalizes them is </a:t>
            </a:r>
            <a:r>
              <a:rPr lang="en-US" dirty="0" err="1"/>
              <a:t>GroupNorm</a:t>
            </a:r>
            <a:r>
              <a:rPr lang="en-US" dirty="0"/>
              <a:t>, not </a:t>
            </a:r>
            <a:r>
              <a:rPr lang="en-US" dirty="0" err="1"/>
              <a:t>BatchNorm</a:t>
            </a:r>
            <a:r>
              <a:rPr lang="en-US" dirty="0"/>
              <a:t> or </a:t>
            </a:r>
            <a:r>
              <a:rPr lang="en-US" dirty="0" err="1"/>
              <a:t>LayerNorm</a:t>
            </a:r>
            <a:r>
              <a:rPr lang="en-US" dirty="0"/>
              <a:t>.</a:t>
            </a:r>
          </a:p>
          <a:p>
            <a:endParaRPr lang="en-US" dirty="0"/>
          </a:p>
        </p:txBody>
      </p:sp>
    </p:spTree>
    <p:extLst>
      <p:ext uri="{BB962C8B-B14F-4D97-AF65-F5344CB8AC3E}">
        <p14:creationId xmlns:p14="http://schemas.microsoft.com/office/powerpoint/2010/main" val="29663233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B1C73B-217E-4965-8FF7-509DAC8F6883}"/>
              </a:ext>
            </a:extLst>
          </p:cNvPr>
          <p:cNvSpPr>
            <a:spLocks noGrp="1"/>
          </p:cNvSpPr>
          <p:nvPr>
            <p:ph idx="1"/>
          </p:nvPr>
        </p:nvSpPr>
        <p:spPr/>
        <p:txBody>
          <a:bodyPr/>
          <a:lstStyle/>
          <a:p>
            <a:r>
              <a:rPr lang="en-US" b="1" dirty="0"/>
              <a:t>Which one is FALSE for Heatmap?</a:t>
            </a:r>
          </a:p>
          <a:p>
            <a:r>
              <a:rPr lang="en-US" dirty="0" err="1">
                <a:hlinkClick r:id="rId2"/>
              </a:rPr>
              <a:t>A.It</a:t>
            </a:r>
            <a:r>
              <a:rPr lang="en-US" dirty="0" err="1"/>
              <a:t>’s</a:t>
            </a:r>
            <a:r>
              <a:rPr lang="en-US" dirty="0"/>
              <a:t> a 2D graph of values in form of color</a:t>
            </a:r>
          </a:p>
          <a:p>
            <a:r>
              <a:rPr lang="en-US" dirty="0" err="1">
                <a:hlinkClick r:id="rId3"/>
              </a:rPr>
              <a:t>B.It</a:t>
            </a:r>
            <a:r>
              <a:rPr lang="en-US" dirty="0"/>
              <a:t> can be annotated</a:t>
            </a:r>
          </a:p>
          <a:p>
            <a:r>
              <a:rPr lang="en-US" dirty="0" err="1">
                <a:hlinkClick r:id="rId4"/>
              </a:rPr>
              <a:t>C.It</a:t>
            </a:r>
            <a:r>
              <a:rPr lang="en-US" dirty="0"/>
              <a:t> can be used along with scatter plot</a:t>
            </a:r>
          </a:p>
          <a:p>
            <a:endParaRPr lang="en-US" dirty="0"/>
          </a:p>
        </p:txBody>
      </p:sp>
    </p:spTree>
    <p:extLst>
      <p:ext uri="{BB962C8B-B14F-4D97-AF65-F5344CB8AC3E}">
        <p14:creationId xmlns:p14="http://schemas.microsoft.com/office/powerpoint/2010/main" val="24522293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2FCFF7-AC5F-4A6D-9585-2B51A54E0B2A}"/>
              </a:ext>
            </a:extLst>
          </p:cNvPr>
          <p:cNvSpPr>
            <a:spLocks noGrp="1"/>
          </p:cNvSpPr>
          <p:nvPr>
            <p:ph idx="1"/>
          </p:nvPr>
        </p:nvSpPr>
        <p:spPr/>
        <p:txBody>
          <a:bodyPr/>
          <a:lstStyle/>
          <a:p>
            <a:r>
              <a:rPr lang="en-US"/>
              <a:t>Answer to the question: Only C</a:t>
            </a:r>
            <a:endParaRPr lang="en-US" dirty="0"/>
          </a:p>
        </p:txBody>
      </p:sp>
    </p:spTree>
    <p:extLst>
      <p:ext uri="{BB962C8B-B14F-4D97-AF65-F5344CB8AC3E}">
        <p14:creationId xmlns:p14="http://schemas.microsoft.com/office/powerpoint/2010/main" val="1497300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E52D09-CBD9-4C42-87F3-E510198EB4E2}"/>
              </a:ext>
            </a:extLst>
          </p:cNvPr>
          <p:cNvSpPr>
            <a:spLocks noGrp="1"/>
          </p:cNvSpPr>
          <p:nvPr>
            <p:ph idx="1"/>
          </p:nvPr>
        </p:nvSpPr>
        <p:spPr/>
        <p:txBody>
          <a:bodyPr/>
          <a:lstStyle/>
          <a:p>
            <a:r>
              <a:rPr lang="en-US" b="1" dirty="0"/>
              <a:t>Which is FALSE for Pooling layer in </a:t>
            </a:r>
            <a:r>
              <a:rPr lang="en-US" b="1" dirty="0" err="1"/>
              <a:t>CNN?A.Must</a:t>
            </a:r>
            <a:r>
              <a:rPr lang="en-US" b="1" dirty="0"/>
              <a:t> be used after every convolution </a:t>
            </a:r>
            <a:r>
              <a:rPr lang="en-US" b="1" dirty="0" err="1"/>
              <a:t>layerB.Downsamples</a:t>
            </a:r>
            <a:r>
              <a:rPr lang="en-US" b="1" dirty="0"/>
              <a:t> while retaining important information</a:t>
            </a:r>
          </a:p>
          <a:p>
            <a:r>
              <a:rPr lang="en-US" dirty="0"/>
              <a:t>Only A</a:t>
            </a:r>
          </a:p>
          <a:p>
            <a:r>
              <a:rPr lang="en-US" dirty="0"/>
              <a:t>Only B</a:t>
            </a:r>
          </a:p>
          <a:p>
            <a:r>
              <a:rPr lang="en-US" dirty="0"/>
              <a:t>Both A and B</a:t>
            </a:r>
          </a:p>
          <a:p>
            <a:r>
              <a:rPr lang="en-US" dirty="0"/>
              <a:t>None of the above</a:t>
            </a:r>
          </a:p>
          <a:p>
            <a:endParaRPr lang="en-US" dirty="0"/>
          </a:p>
        </p:txBody>
      </p:sp>
    </p:spTree>
    <p:extLst>
      <p:ext uri="{BB962C8B-B14F-4D97-AF65-F5344CB8AC3E}">
        <p14:creationId xmlns:p14="http://schemas.microsoft.com/office/powerpoint/2010/main" val="69188682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F5176D-7312-4A0B-9B2B-AE0623B5BD9A}"/>
              </a:ext>
            </a:extLst>
          </p:cNvPr>
          <p:cNvSpPr>
            <a:spLocks noGrp="1"/>
          </p:cNvSpPr>
          <p:nvPr>
            <p:ph idx="1"/>
          </p:nvPr>
        </p:nvSpPr>
        <p:spPr/>
        <p:txBody>
          <a:bodyPr/>
          <a:lstStyle/>
          <a:p>
            <a:r>
              <a:rPr lang="en-US" dirty="0"/>
              <a:t>The statement "Must be used after every convolution layer" is false for the pooling layer in a CNN. While it is common to use pooling layers after convolution layers, it is not necessary to use them after every convolution layer. Therefore, the correct answer is: Only A.</a:t>
            </a:r>
          </a:p>
        </p:txBody>
      </p:sp>
    </p:spTree>
    <p:extLst>
      <p:ext uri="{BB962C8B-B14F-4D97-AF65-F5344CB8AC3E}">
        <p14:creationId xmlns:p14="http://schemas.microsoft.com/office/powerpoint/2010/main" val="17572331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B211CD-7357-43B0-9CEE-0EB41678EFFC}"/>
              </a:ext>
            </a:extLst>
          </p:cNvPr>
          <p:cNvSpPr>
            <a:spLocks noGrp="1"/>
          </p:cNvSpPr>
          <p:nvPr>
            <p:ph idx="1"/>
          </p:nvPr>
        </p:nvSpPr>
        <p:spPr/>
        <p:txBody>
          <a:bodyPr/>
          <a:lstStyle/>
          <a:p>
            <a:r>
              <a:rPr lang="en-US" b="1" dirty="0"/>
              <a:t>Which of the following is TRUE about </a:t>
            </a:r>
            <a:r>
              <a:rPr lang="en-US" b="1" dirty="0" err="1"/>
              <a:t>Softmax</a:t>
            </a:r>
            <a:r>
              <a:rPr lang="en-US" b="1" dirty="0"/>
              <a:t> and Sigmoid activation functions?</a:t>
            </a:r>
          </a:p>
          <a:p>
            <a:r>
              <a:rPr lang="en-US" dirty="0"/>
              <a:t>Sum of probabilities of _________ units are supposed to be 1.</a:t>
            </a:r>
          </a:p>
          <a:p>
            <a:r>
              <a:rPr lang="en-US" dirty="0"/>
              <a:t>All sigmoid</a:t>
            </a:r>
          </a:p>
          <a:p>
            <a:r>
              <a:rPr lang="en-US" dirty="0"/>
              <a:t>All </a:t>
            </a:r>
            <a:r>
              <a:rPr lang="en-US" dirty="0" err="1"/>
              <a:t>softmax</a:t>
            </a:r>
            <a:endParaRPr lang="en-US" dirty="0"/>
          </a:p>
          <a:p>
            <a:r>
              <a:rPr lang="en-US" dirty="0"/>
              <a:t>Both Sigmoid &amp; </a:t>
            </a:r>
            <a:r>
              <a:rPr lang="en-US" dirty="0" err="1"/>
              <a:t>Softmax</a:t>
            </a:r>
            <a:endParaRPr lang="en-US" dirty="0"/>
          </a:p>
          <a:p>
            <a:r>
              <a:rPr lang="en-US" dirty="0"/>
              <a:t>None of the above</a:t>
            </a:r>
          </a:p>
          <a:p>
            <a:endParaRPr lang="en-US" dirty="0"/>
          </a:p>
        </p:txBody>
      </p:sp>
    </p:spTree>
    <p:extLst>
      <p:ext uri="{BB962C8B-B14F-4D97-AF65-F5344CB8AC3E}">
        <p14:creationId xmlns:p14="http://schemas.microsoft.com/office/powerpoint/2010/main" val="30692444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A2CDB0-25EE-451F-875C-1060C7C693D4}"/>
              </a:ext>
            </a:extLst>
          </p:cNvPr>
          <p:cNvSpPr>
            <a:spLocks noGrp="1"/>
          </p:cNvSpPr>
          <p:nvPr>
            <p:ph idx="1"/>
          </p:nvPr>
        </p:nvSpPr>
        <p:spPr/>
        <p:txBody>
          <a:bodyPr/>
          <a:lstStyle/>
          <a:p>
            <a:r>
              <a:rPr lang="en-US" dirty="0"/>
              <a:t>The correct statement is: "Sum of probabilities of all </a:t>
            </a:r>
            <a:r>
              <a:rPr lang="en-US" dirty="0" err="1"/>
              <a:t>softmax</a:t>
            </a:r>
            <a:r>
              <a:rPr lang="en-US" dirty="0"/>
              <a:t> units are supposed to be 1.</a:t>
            </a:r>
          </a:p>
        </p:txBody>
      </p:sp>
    </p:spTree>
    <p:extLst>
      <p:ext uri="{BB962C8B-B14F-4D97-AF65-F5344CB8AC3E}">
        <p14:creationId xmlns:p14="http://schemas.microsoft.com/office/powerpoint/2010/main" val="1986954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199A8-3A9B-408C-B0C0-37D6AA91840B}"/>
              </a:ext>
            </a:extLst>
          </p:cNvPr>
          <p:cNvSpPr>
            <a:spLocks noGrp="1"/>
          </p:cNvSpPr>
          <p:nvPr>
            <p:ph idx="1"/>
          </p:nvPr>
        </p:nvSpPr>
        <p:spPr/>
        <p:txBody>
          <a:bodyPr/>
          <a:lstStyle/>
          <a:p>
            <a:r>
              <a:rPr lang="en-US" b="1" dirty="0" err="1"/>
              <a:t>RandomForestClassifier</a:t>
            </a:r>
            <a:r>
              <a:rPr lang="en-US" b="1" dirty="0"/>
              <a:t> class can be imported </a:t>
            </a:r>
            <a:r>
              <a:rPr lang="en-US" b="1" dirty="0" err="1"/>
              <a:t>as:from</a:t>
            </a:r>
            <a:r>
              <a:rPr lang="en-US" b="1" dirty="0"/>
              <a:t> _____________ import </a:t>
            </a:r>
            <a:r>
              <a:rPr lang="en-US" b="1" dirty="0" err="1"/>
              <a:t>RandomForestClassifier</a:t>
            </a:r>
            <a:endParaRPr lang="en-US" b="1" dirty="0"/>
          </a:p>
          <a:p>
            <a:r>
              <a:rPr lang="en-US" dirty="0" err="1"/>
              <a:t>sklearn.neighbors</a:t>
            </a:r>
            <a:endParaRPr lang="en-US" dirty="0"/>
          </a:p>
          <a:p>
            <a:r>
              <a:rPr lang="en-US" dirty="0" err="1"/>
              <a:t>sklearn.tree</a:t>
            </a:r>
            <a:endParaRPr lang="en-US" dirty="0"/>
          </a:p>
          <a:p>
            <a:r>
              <a:rPr lang="en-US" dirty="0" err="1"/>
              <a:t>sklearn.ensemble</a:t>
            </a:r>
            <a:endParaRPr lang="en-US" dirty="0"/>
          </a:p>
          <a:p>
            <a:r>
              <a:rPr lang="en-US" dirty="0" err="1"/>
              <a:t>sklearn</a:t>
            </a:r>
            <a:endParaRPr lang="en-US" dirty="0"/>
          </a:p>
          <a:p>
            <a:endParaRPr lang="en-US" dirty="0"/>
          </a:p>
        </p:txBody>
      </p:sp>
    </p:spTree>
    <p:extLst>
      <p:ext uri="{BB962C8B-B14F-4D97-AF65-F5344CB8AC3E}">
        <p14:creationId xmlns:p14="http://schemas.microsoft.com/office/powerpoint/2010/main" val="3946407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DE016F8-915B-4F69-9E38-9E36F14FE534}"/>
              </a:ext>
            </a:extLst>
          </p:cNvPr>
          <p:cNvSpPr/>
          <p:nvPr/>
        </p:nvSpPr>
        <p:spPr>
          <a:xfrm>
            <a:off x="631597" y="1404594"/>
            <a:ext cx="10558020" cy="864652"/>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Which of these is/are TRUE for weak learners in Ensemble method? A.Don’t usually overfit B.Have high bias, cannot solve complex problems</a:t>
            </a:r>
          </a:p>
        </p:txBody>
      </p:sp>
      <p:sp>
        <p:nvSpPr>
          <p:cNvPr id="12" name="Rectangle: Rounded Corners 11">
            <a:extLst>
              <a:ext uri="{FF2B5EF4-FFF2-40B4-BE49-F238E27FC236}">
                <a16:creationId xmlns:a16="http://schemas.microsoft.com/office/drawing/2014/main" id="{C1CD1065-A1C9-4290-918E-6012D9B8CE2F}"/>
              </a:ext>
            </a:extLst>
          </p:cNvPr>
          <p:cNvSpPr/>
          <p:nvPr/>
        </p:nvSpPr>
        <p:spPr>
          <a:xfrm>
            <a:off x="989814" y="2733778"/>
            <a:ext cx="3383280" cy="395925"/>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0" i="0" dirty="0">
                <a:effectLst/>
                <a:latin typeface="-apple-system"/>
              </a:rPr>
              <a:t>Only A is TRUE</a:t>
            </a:r>
          </a:p>
        </p:txBody>
      </p:sp>
      <p:sp>
        <p:nvSpPr>
          <p:cNvPr id="13" name="Rectangle: Rounded Corners 12">
            <a:extLst>
              <a:ext uri="{FF2B5EF4-FFF2-40B4-BE49-F238E27FC236}">
                <a16:creationId xmlns:a16="http://schemas.microsoft.com/office/drawing/2014/main" id="{C0E5EE92-79F0-445E-B059-33BCAC7355AD}"/>
              </a:ext>
            </a:extLst>
          </p:cNvPr>
          <p:cNvSpPr/>
          <p:nvPr/>
        </p:nvSpPr>
        <p:spPr>
          <a:xfrm>
            <a:off x="989814" y="3182074"/>
            <a:ext cx="3383280" cy="395925"/>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Only B is TRUE</a:t>
            </a:r>
            <a:endParaRPr lang="en-US" b="1" i="0" dirty="0">
              <a:effectLst/>
              <a:latin typeface="-apple-system"/>
            </a:endParaRPr>
          </a:p>
        </p:txBody>
      </p:sp>
      <p:sp>
        <p:nvSpPr>
          <p:cNvPr id="14" name="Rectangle: Rounded Corners 13">
            <a:extLst>
              <a:ext uri="{FF2B5EF4-FFF2-40B4-BE49-F238E27FC236}">
                <a16:creationId xmlns:a16="http://schemas.microsoft.com/office/drawing/2014/main" id="{BD66421C-58DA-4B7F-9609-FAFA4D032E7E}"/>
              </a:ext>
            </a:extLst>
          </p:cNvPr>
          <p:cNvSpPr/>
          <p:nvPr/>
        </p:nvSpPr>
        <p:spPr>
          <a:xfrm>
            <a:off x="989814" y="3630370"/>
            <a:ext cx="457200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dirty="0">
                <a:latin typeface="-apple-system"/>
              </a:rPr>
              <a:t>Both </a:t>
            </a:r>
            <a:r>
              <a:rPr lang="en-US" b="1" i="0" dirty="0">
                <a:effectLst/>
                <a:latin typeface="-apple-system"/>
              </a:rPr>
              <a:t>A or B are TRUE</a:t>
            </a:r>
          </a:p>
        </p:txBody>
      </p:sp>
      <p:sp>
        <p:nvSpPr>
          <p:cNvPr id="15" name="Rectangle: Rounded Corners 14">
            <a:extLst>
              <a:ext uri="{FF2B5EF4-FFF2-40B4-BE49-F238E27FC236}">
                <a16:creationId xmlns:a16="http://schemas.microsoft.com/office/drawing/2014/main" id="{75A2FDC2-80EE-4ADD-A3C6-68F73094803F}"/>
              </a:ext>
            </a:extLst>
          </p:cNvPr>
          <p:cNvSpPr/>
          <p:nvPr/>
        </p:nvSpPr>
        <p:spPr>
          <a:xfrm>
            <a:off x="989814" y="4094902"/>
            <a:ext cx="3383280" cy="395925"/>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r>
              <a:rPr lang="en-US" b="1" i="0">
                <a:effectLst/>
                <a:latin typeface="-apple-system"/>
              </a:rPr>
              <a:t>None of the above</a:t>
            </a:r>
            <a:endParaRPr lang="en-US" b="0" i="0" dirty="0">
              <a:effectLst/>
              <a:latin typeface="-apple-system"/>
            </a:endParaRPr>
          </a:p>
        </p:txBody>
      </p:sp>
    </p:spTree>
    <p:extLst>
      <p:ext uri="{BB962C8B-B14F-4D97-AF65-F5344CB8AC3E}">
        <p14:creationId xmlns:p14="http://schemas.microsoft.com/office/powerpoint/2010/main" val="2572138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E27648-86D9-42AD-A500-AA569648AC64}"/>
              </a:ext>
            </a:extLst>
          </p:cNvPr>
          <p:cNvSpPr>
            <a:spLocks noGrp="1"/>
          </p:cNvSpPr>
          <p:nvPr>
            <p:ph idx="1"/>
          </p:nvPr>
        </p:nvSpPr>
        <p:spPr/>
        <p:txBody>
          <a:bodyPr/>
          <a:lstStyle/>
          <a:p>
            <a:r>
              <a:rPr lang="en-US" dirty="0"/>
              <a:t>The correct answer is: </a:t>
            </a:r>
            <a:r>
              <a:rPr lang="en-US" b="1" dirty="0" err="1">
                <a:solidFill>
                  <a:srgbClr val="EB5757"/>
                </a:solidFill>
                <a:effectLst/>
                <a:latin typeface="SFMono-Regular"/>
              </a:rPr>
              <a:t>sklearn.ensemble</a:t>
            </a:r>
            <a:endParaRPr lang="en-US" dirty="0"/>
          </a:p>
        </p:txBody>
      </p:sp>
    </p:spTree>
    <p:extLst>
      <p:ext uri="{BB962C8B-B14F-4D97-AF65-F5344CB8AC3E}">
        <p14:creationId xmlns:p14="http://schemas.microsoft.com/office/powerpoint/2010/main" val="40688464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AB02B-5E90-49F2-8C0A-81892E206CE6}"/>
              </a:ext>
            </a:extLst>
          </p:cNvPr>
          <p:cNvSpPr>
            <a:spLocks noGrp="1"/>
          </p:cNvSpPr>
          <p:nvPr>
            <p:ph idx="1"/>
          </p:nvPr>
        </p:nvSpPr>
        <p:spPr/>
        <p:txBody>
          <a:bodyPr/>
          <a:lstStyle/>
          <a:p>
            <a:r>
              <a:rPr lang="en-US" b="1" dirty="0"/>
              <a:t>Which of these parameters is NOT required while creating a layer in a model in </a:t>
            </a:r>
            <a:r>
              <a:rPr lang="en-US" b="1" dirty="0" err="1"/>
              <a:t>Keras</a:t>
            </a:r>
            <a:r>
              <a:rPr lang="en-US" b="1" dirty="0"/>
              <a:t>?</a:t>
            </a:r>
          </a:p>
          <a:p>
            <a:r>
              <a:rPr lang="en-US" dirty="0"/>
              <a:t>Activation function7%</a:t>
            </a:r>
          </a:p>
          <a:p>
            <a:r>
              <a:rPr lang="en-US" dirty="0"/>
              <a:t>Number of epochs58%</a:t>
            </a:r>
          </a:p>
          <a:p>
            <a:r>
              <a:rPr lang="en-US" dirty="0"/>
              <a:t>Regularization method18%</a:t>
            </a:r>
          </a:p>
          <a:p>
            <a:r>
              <a:rPr lang="en-US" dirty="0"/>
              <a:t>Weights initialization method</a:t>
            </a:r>
          </a:p>
          <a:p>
            <a:endParaRPr lang="en-US" dirty="0"/>
          </a:p>
        </p:txBody>
      </p:sp>
    </p:spTree>
    <p:extLst>
      <p:ext uri="{BB962C8B-B14F-4D97-AF65-F5344CB8AC3E}">
        <p14:creationId xmlns:p14="http://schemas.microsoft.com/office/powerpoint/2010/main" val="6820063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B1BEDB-B6FE-4C15-BEF2-8F086D959295}"/>
              </a:ext>
            </a:extLst>
          </p:cNvPr>
          <p:cNvSpPr>
            <a:spLocks noGrp="1"/>
          </p:cNvSpPr>
          <p:nvPr>
            <p:ph idx="1"/>
          </p:nvPr>
        </p:nvSpPr>
        <p:spPr/>
        <p:txBody>
          <a:bodyPr/>
          <a:lstStyle/>
          <a:p>
            <a:r>
              <a:rPr lang="en-US" dirty="0"/>
              <a:t>Number of epochs is NOT required while creating a layer in a model in </a:t>
            </a:r>
            <a:r>
              <a:rPr lang="en-US" dirty="0" err="1"/>
              <a:t>Keras</a:t>
            </a:r>
            <a:r>
              <a:rPr lang="en-US"/>
              <a:t>.</a:t>
            </a:r>
          </a:p>
        </p:txBody>
      </p:sp>
    </p:spTree>
    <p:extLst>
      <p:ext uri="{BB962C8B-B14F-4D97-AF65-F5344CB8AC3E}">
        <p14:creationId xmlns:p14="http://schemas.microsoft.com/office/powerpoint/2010/main" val="40913895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2B8B87-F786-47C0-893E-30D3F3E97084}"/>
              </a:ext>
            </a:extLst>
          </p:cNvPr>
          <p:cNvSpPr>
            <a:spLocks noGrp="1"/>
          </p:cNvSpPr>
          <p:nvPr>
            <p:ph idx="1"/>
          </p:nvPr>
        </p:nvSpPr>
        <p:spPr/>
        <p:txBody>
          <a:bodyPr/>
          <a:lstStyle/>
          <a:p>
            <a:r>
              <a:rPr lang="en-US" b="1" dirty="0"/>
              <a:t>Which of these is FALSE for Mini Batch Gradient Descent?</a:t>
            </a:r>
          </a:p>
          <a:p>
            <a:r>
              <a:rPr lang="en-US" dirty="0"/>
              <a:t>Batch size is a hyperparameter</a:t>
            </a:r>
          </a:p>
          <a:p>
            <a:r>
              <a:rPr lang="en-US" dirty="0"/>
              <a:t>Update model per batch of data</a:t>
            </a:r>
          </a:p>
          <a:p>
            <a:r>
              <a:rPr lang="en-US" dirty="0"/>
              <a:t>Balances between BGD &amp; SGD</a:t>
            </a:r>
          </a:p>
          <a:p>
            <a:r>
              <a:rPr lang="en-US" dirty="0"/>
              <a:t>None of the above</a:t>
            </a:r>
          </a:p>
          <a:p>
            <a:endParaRPr lang="en-US" dirty="0"/>
          </a:p>
        </p:txBody>
      </p:sp>
    </p:spTree>
    <p:extLst>
      <p:ext uri="{BB962C8B-B14F-4D97-AF65-F5344CB8AC3E}">
        <p14:creationId xmlns:p14="http://schemas.microsoft.com/office/powerpoint/2010/main" val="16317872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1127C8-7888-4E5D-86DA-D48F9F723943}"/>
              </a:ext>
            </a:extLst>
          </p:cNvPr>
          <p:cNvSpPr>
            <a:spLocks noGrp="1"/>
          </p:cNvSpPr>
          <p:nvPr>
            <p:ph idx="1"/>
          </p:nvPr>
        </p:nvSpPr>
        <p:spPr/>
        <p:txBody>
          <a:bodyPr/>
          <a:lstStyle/>
          <a:p>
            <a:r>
              <a:rPr lang="en-US"/>
              <a:t>None of the above options is false for Mini Batch Gradient Descent.</a:t>
            </a:r>
            <a:endParaRPr lang="en-US" dirty="0"/>
          </a:p>
        </p:txBody>
      </p:sp>
    </p:spTree>
    <p:extLst>
      <p:ext uri="{BB962C8B-B14F-4D97-AF65-F5344CB8AC3E}">
        <p14:creationId xmlns:p14="http://schemas.microsoft.com/office/powerpoint/2010/main" val="271770970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7AA760-5A81-40D6-96C1-706FBE607013}"/>
              </a:ext>
            </a:extLst>
          </p:cNvPr>
          <p:cNvSpPr>
            <a:spLocks noGrp="1"/>
          </p:cNvSpPr>
          <p:nvPr>
            <p:ph idx="1"/>
          </p:nvPr>
        </p:nvSpPr>
        <p:spPr/>
        <p:txBody>
          <a:bodyPr/>
          <a:lstStyle/>
          <a:p>
            <a:r>
              <a:rPr lang="en-US" b="1" dirty="0"/>
              <a:t>Which of these is TRUE about Padding in </a:t>
            </a:r>
            <a:r>
              <a:rPr lang="en-US" b="1" dirty="0" err="1"/>
              <a:t>CNN?Padding</a:t>
            </a:r>
            <a:r>
              <a:rPr lang="en-US" b="1" dirty="0"/>
              <a:t> is used in _________ layer.</a:t>
            </a:r>
          </a:p>
          <a:p>
            <a:r>
              <a:rPr lang="en-US" dirty="0"/>
              <a:t>Convolution as well as pooling</a:t>
            </a:r>
          </a:p>
          <a:p>
            <a:r>
              <a:rPr lang="en-US" dirty="0"/>
              <a:t>Convolution &amp; Fully connected</a:t>
            </a:r>
          </a:p>
          <a:p>
            <a:r>
              <a:rPr lang="en-US" dirty="0"/>
              <a:t>Fully connected &amp; pooling</a:t>
            </a:r>
          </a:p>
          <a:p>
            <a:r>
              <a:rPr lang="en-US" dirty="0"/>
              <a:t>Only convolution</a:t>
            </a:r>
          </a:p>
          <a:p>
            <a:endParaRPr lang="en-US" dirty="0"/>
          </a:p>
        </p:txBody>
      </p:sp>
    </p:spTree>
    <p:extLst>
      <p:ext uri="{BB962C8B-B14F-4D97-AF65-F5344CB8AC3E}">
        <p14:creationId xmlns:p14="http://schemas.microsoft.com/office/powerpoint/2010/main" val="17566827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5F212-3EC3-4BE3-B391-9B9C732FF143}"/>
              </a:ext>
            </a:extLst>
          </p:cNvPr>
          <p:cNvSpPr>
            <a:spLocks noGrp="1"/>
          </p:cNvSpPr>
          <p:nvPr>
            <p:ph idx="1"/>
          </p:nvPr>
        </p:nvSpPr>
        <p:spPr/>
        <p:txBody>
          <a:bodyPr/>
          <a:lstStyle/>
          <a:p>
            <a:r>
              <a:rPr lang="en-US" dirty="0"/>
              <a:t>Padding is used in convolution as well as pooling layers in CNN.</a:t>
            </a:r>
          </a:p>
        </p:txBody>
      </p:sp>
    </p:spTree>
    <p:extLst>
      <p:ext uri="{BB962C8B-B14F-4D97-AF65-F5344CB8AC3E}">
        <p14:creationId xmlns:p14="http://schemas.microsoft.com/office/powerpoint/2010/main" val="23140060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7F756-57D4-44D6-94F8-BC45CD09091D}"/>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DFB5D5DA-808F-483B-9FC4-69B545DF5F4A}"/>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var(--artdeco-typography-sans)"/>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In image processing, which convolution kernel is commonly used for edge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A) ReLU activation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B) Gaussian filter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C) Max-pooling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35%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D) Sobel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290 votes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1w left1 week left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pple-system"/>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30293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0749-1B33-4BD4-B415-D67738A08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09955B-4C4B-4387-A408-3AFA6A5A3D85}"/>
              </a:ext>
            </a:extLst>
          </p:cNvPr>
          <p:cNvSpPr>
            <a:spLocks noGrp="1"/>
          </p:cNvSpPr>
          <p:nvPr>
            <p:ph idx="1"/>
          </p:nvPr>
        </p:nvSpPr>
        <p:spPr/>
        <p:txBody>
          <a:bodyPr/>
          <a:lstStyle/>
          <a:p>
            <a:r>
              <a:rPr lang="en-US" b="0" i="0" dirty="0">
                <a:solidFill>
                  <a:srgbClr val="343541"/>
                </a:solidFill>
                <a:effectLst/>
                <a:latin typeface="Söhne"/>
              </a:rPr>
              <a:t>Which service enables you to review details for user activities and API calls that have occurred within your AWS </a:t>
            </a:r>
            <a:r>
              <a:rPr lang="en-US" b="0" i="0" dirty="0" err="1">
                <a:solidFill>
                  <a:srgbClr val="343541"/>
                </a:solidFill>
                <a:effectLst/>
                <a:latin typeface="Söhne"/>
              </a:rPr>
              <a:t>environment?The</a:t>
            </a:r>
            <a:r>
              <a:rPr lang="en-US" b="0" i="0" dirty="0">
                <a:solidFill>
                  <a:srgbClr val="343541"/>
                </a:solidFill>
                <a:effectLst/>
                <a:latin typeface="Söhne"/>
              </a:rPr>
              <a:t> author can see how you vote. Learn more Which service enables you to review details for user activities and API calls that have occurred within your AWS environment? Amazon Inspector 17% Amazon CloudWatch 33% AWS CloudTrail 50% AWS Trusted Advisor</a:t>
            </a:r>
            <a:endParaRPr lang="en-US" dirty="0"/>
          </a:p>
        </p:txBody>
      </p:sp>
    </p:spTree>
    <p:extLst>
      <p:ext uri="{BB962C8B-B14F-4D97-AF65-F5344CB8AC3E}">
        <p14:creationId xmlns:p14="http://schemas.microsoft.com/office/powerpoint/2010/main" val="2877418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ADE-137D-478D-8FB0-2E9083F974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A610-8ADD-4B55-B8F3-4EFBB81FC4BB}"/>
              </a:ext>
            </a:extLst>
          </p:cNvPr>
          <p:cNvSpPr>
            <a:spLocks noGrp="1"/>
          </p:cNvSpPr>
          <p:nvPr>
            <p:ph idx="1"/>
          </p:nvPr>
        </p:nvSpPr>
        <p:spPr/>
        <p:txBody>
          <a:bodyPr/>
          <a:lstStyle/>
          <a:p>
            <a:r>
              <a:rPr lang="en-US" b="0" i="0" dirty="0">
                <a:solidFill>
                  <a:srgbClr val="374151"/>
                </a:solidFill>
                <a:effectLst/>
                <a:latin typeface="Söhne"/>
              </a:rPr>
              <a:t>AWS CloudTrail is the service that enables you to review details for user activities and API calls that have occurred within your AWS environment. It provides event history of your AWS account activity, including actions taken through the AWS Management Console, AWS SDKs, command line tools, and other AWS services. </a:t>
            </a:r>
            <a:r>
              <a:rPr lang="en-US" b="0" i="0">
                <a:solidFill>
                  <a:srgbClr val="374151"/>
                </a:solidFill>
                <a:effectLst/>
                <a:latin typeface="Söhne"/>
              </a:rPr>
              <a:t>This event history simplifies security analysis, resource change tracking, and troubleshooting.</a:t>
            </a:r>
            <a:endParaRPr lang="en-US"/>
          </a:p>
        </p:txBody>
      </p:sp>
    </p:spTree>
    <p:extLst>
      <p:ext uri="{BB962C8B-B14F-4D97-AF65-F5344CB8AC3E}">
        <p14:creationId xmlns:p14="http://schemas.microsoft.com/office/powerpoint/2010/main" val="4118230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TotalTime>
  <Words>13289</Words>
  <Application>Microsoft Office PowerPoint</Application>
  <PresentationFormat>Widescreen</PresentationFormat>
  <Paragraphs>642</Paragraphs>
  <Slides>118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118</vt:i4>
      </vt:variant>
    </vt:vector>
  </HeadingPairs>
  <TitlesOfParts>
    <vt:vector size="128" baseType="lpstr">
      <vt:lpstr>Arial Unicode MS</vt:lpstr>
      <vt:lpstr>-apple-system</vt:lpstr>
      <vt:lpstr>Arial</vt:lpstr>
      <vt:lpstr>Calibri</vt:lpstr>
      <vt:lpstr>Calibri Light</vt:lpstr>
      <vt:lpstr>SFMono-Regular</vt:lpstr>
      <vt:lpstr>Söhne</vt:lpstr>
      <vt:lpstr>Söhne Mono</vt:lpstr>
      <vt:lpstr>var(--artdeco-typography-sans)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Uzma</dc:creator>
  <cp:lastModifiedBy>Saira Faiz</cp:lastModifiedBy>
  <cp:revision>100</cp:revision>
  <dcterms:created xsi:type="dcterms:W3CDTF">2023-04-18T14:49:17Z</dcterms:created>
  <dcterms:modified xsi:type="dcterms:W3CDTF">2023-11-28T14:10:02Z</dcterms:modified>
</cp:coreProperties>
</file>