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75" r:id="rId2"/>
    <p:sldId id="476" r:id="rId3"/>
    <p:sldId id="473" r:id="rId4"/>
    <p:sldId id="474" r:id="rId5"/>
    <p:sldId id="471" r:id="rId6"/>
    <p:sldId id="472" r:id="rId7"/>
    <p:sldId id="469" r:id="rId8"/>
    <p:sldId id="470" r:id="rId9"/>
    <p:sldId id="465" r:id="rId10"/>
    <p:sldId id="468" r:id="rId11"/>
    <p:sldId id="431" r:id="rId12"/>
    <p:sldId id="432" r:id="rId13"/>
    <p:sldId id="356" r:id="rId14"/>
    <p:sldId id="427" r:id="rId15"/>
    <p:sldId id="354" r:id="rId16"/>
    <p:sldId id="355" r:id="rId17"/>
    <p:sldId id="352" r:id="rId18"/>
    <p:sldId id="353" r:id="rId19"/>
    <p:sldId id="306" r:id="rId20"/>
    <p:sldId id="351" r:id="rId21"/>
    <p:sldId id="350" r:id="rId22"/>
    <p:sldId id="349" r:id="rId23"/>
    <p:sldId id="348" r:id="rId24"/>
    <p:sldId id="347" r:id="rId25"/>
    <p:sldId id="346" r:id="rId26"/>
    <p:sldId id="345" r:id="rId27"/>
    <p:sldId id="344" r:id="rId28"/>
    <p:sldId id="343" r:id="rId29"/>
    <p:sldId id="342" r:id="rId30"/>
    <p:sldId id="341" r:id="rId31"/>
    <p:sldId id="340" r:id="rId32"/>
    <p:sldId id="339" r:id="rId33"/>
    <p:sldId id="338" r:id="rId34"/>
    <p:sldId id="337" r:id="rId35"/>
    <p:sldId id="336" r:id="rId36"/>
    <p:sldId id="335" r:id="rId37"/>
    <p:sldId id="334" r:id="rId38"/>
    <p:sldId id="333" r:id="rId39"/>
    <p:sldId id="332" r:id="rId40"/>
    <p:sldId id="331" r:id="rId41"/>
    <p:sldId id="330" r:id="rId42"/>
    <p:sldId id="329" r:id="rId43"/>
    <p:sldId id="328" r:id="rId44"/>
    <p:sldId id="327" r:id="rId45"/>
    <p:sldId id="326" r:id="rId46"/>
    <p:sldId id="325" r:id="rId47"/>
    <p:sldId id="324" r:id="rId48"/>
    <p:sldId id="323" r:id="rId49"/>
    <p:sldId id="322" r:id="rId50"/>
    <p:sldId id="321" r:id="rId51"/>
    <p:sldId id="320" r:id="rId52"/>
    <p:sldId id="319" r:id="rId53"/>
    <p:sldId id="318" r:id="rId54"/>
    <p:sldId id="317" r:id="rId55"/>
    <p:sldId id="316" r:id="rId56"/>
    <p:sldId id="315" r:id="rId57"/>
    <p:sldId id="314" r:id="rId58"/>
    <p:sldId id="313" r:id="rId59"/>
    <p:sldId id="312" r:id="rId60"/>
    <p:sldId id="311" r:id="rId61"/>
    <p:sldId id="310" r:id="rId62"/>
    <p:sldId id="309" r:id="rId63"/>
    <p:sldId id="308" r:id="rId64"/>
    <p:sldId id="307" r:id="rId65"/>
    <p:sldId id="256" r:id="rId66"/>
    <p:sldId id="257" r:id="rId67"/>
    <p:sldId id="258" r:id="rId68"/>
    <p:sldId id="259" r:id="rId69"/>
    <p:sldId id="260" r:id="rId70"/>
    <p:sldId id="261" r:id="rId71"/>
    <p:sldId id="262" r:id="rId72"/>
    <p:sldId id="266" r:id="rId73"/>
    <p:sldId id="263" r:id="rId74"/>
    <p:sldId id="264" r:id="rId75"/>
    <p:sldId id="265" r:id="rId76"/>
    <p:sldId id="267" r:id="rId77"/>
    <p:sldId id="268" r:id="rId78"/>
    <p:sldId id="269" r:id="rId79"/>
    <p:sldId id="270" r:id="rId80"/>
    <p:sldId id="271" r:id="rId81"/>
    <p:sldId id="272" r:id="rId82"/>
    <p:sldId id="273" r:id="rId83"/>
    <p:sldId id="274" r:id="rId84"/>
    <p:sldId id="275" r:id="rId85"/>
    <p:sldId id="276" r:id="rId86"/>
    <p:sldId id="277" r:id="rId87"/>
    <p:sldId id="278" r:id="rId88"/>
    <p:sldId id="279" r:id="rId89"/>
    <p:sldId id="280" r:id="rId90"/>
    <p:sldId id="281" r:id="rId91"/>
    <p:sldId id="282" r:id="rId92"/>
    <p:sldId id="283" r:id="rId93"/>
    <p:sldId id="284" r:id="rId94"/>
    <p:sldId id="285" r:id="rId95"/>
    <p:sldId id="286" r:id="rId96"/>
    <p:sldId id="287" r:id="rId97"/>
    <p:sldId id="288" r:id="rId98"/>
    <p:sldId id="289" r:id="rId99"/>
    <p:sldId id="294" r:id="rId100"/>
    <p:sldId id="295" r:id="rId101"/>
    <p:sldId id="296" r:id="rId102"/>
    <p:sldId id="297" r:id="rId103"/>
    <p:sldId id="290" r:id="rId104"/>
    <p:sldId id="298" r:id="rId105"/>
    <p:sldId id="291" r:id="rId106"/>
    <p:sldId id="299" r:id="rId107"/>
    <p:sldId id="300" r:id="rId108"/>
    <p:sldId id="292" r:id="rId109"/>
    <p:sldId id="301" r:id="rId110"/>
    <p:sldId id="302" r:id="rId111"/>
    <p:sldId id="293" r:id="rId112"/>
    <p:sldId id="303" r:id="rId113"/>
    <p:sldId id="304" r:id="rId114"/>
    <p:sldId id="305"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91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11/24/2023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11/24/2023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11/24/2023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11/24/2023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11/24/2023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11/24/2023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11/24/2023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11/24/2023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11/24/2023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11/24/2023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11/24/2023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11/24/2023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 The dot product attention with Softmax activation fxn can be seen as soft form of dictionary lookup over matrices.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25577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31BC4E-9FAC-4E44-8096-6DB611DCEF7D}"/>
              </a:ext>
            </a:extLst>
          </p:cNvPr>
          <p:cNvSpPr>
            <a:spLocks noChangeArrowheads="1"/>
          </p:cNvSpPr>
          <p:nvPr/>
        </p:nvSpPr>
        <p:spPr bwMode="auto">
          <a:xfrm>
            <a:off x="723900" y="1859340"/>
            <a:ext cx="10744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GPT (Generative Pretrained Transformer) is an example of an A.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Autoregressive models predict future values in a sequence based on past values. In the context of language models like GPT, this means predicting the next word in a sentence given all the previous words. GPT models generate text by processing all the previous tokens (words) and predicting the next token in the sequence, thus generating text one token at a time. This is characteristic of autoregressive behavior.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On the other hand, autoencoding models, like BERT (Bidirectional Encoder Representations from Transformers), work differently. They are trained to predict missing words or tokens within a given sequence, learning to understand the context in both directions (before and after a given token in a sentence).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Therefore, the correct answer is "Only A" - GPT is an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60247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distinguishes Variational Autoencoders from other Autoencoders? A.VAEs are generative models B.VAEs learn distribution of training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41324791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BBD36-9741-4F08-8DC4-6E2CD64CF5DB}"/>
              </a:ext>
            </a:extLst>
          </p:cNvPr>
          <p:cNvSpPr txBox="1"/>
          <p:nvPr/>
        </p:nvSpPr>
        <p:spPr>
          <a:xfrm>
            <a:off x="768927" y="1582341"/>
            <a:ext cx="10931237" cy="3693319"/>
          </a:xfrm>
          <a:prstGeom prst="rect">
            <a:avLst/>
          </a:prstGeom>
          <a:noFill/>
        </p:spPr>
        <p:txBody>
          <a:bodyPr wrap="square">
            <a:spAutoFit/>
          </a:bodyPr>
          <a:lstStyle/>
          <a:p>
            <a:pPr algn="l"/>
            <a:r>
              <a:rPr lang="en-US" b="0" i="0" dirty="0">
                <a:effectLst/>
                <a:latin typeface="Söhne"/>
              </a:rPr>
              <a:t>Variational Autoencoders (VAEs) do have distinct characteristics that differentiate them from other types of autoencoders:</a:t>
            </a:r>
          </a:p>
          <a:p>
            <a:pPr algn="l"/>
            <a:r>
              <a:rPr lang="en-US" b="0" i="0" dirty="0">
                <a:effectLst/>
                <a:latin typeface="Söhne"/>
              </a:rPr>
              <a:t>A. VAEs are generative models: This is true. Variational Autoencoders are a type of generative model. Unlike standard autoencoders, which focus on encoding and then decoding input data, VAEs are designed to </a:t>
            </a:r>
            <a:r>
              <a:rPr lang="en-US" b="0" i="0" dirty="0">
                <a:solidFill>
                  <a:srgbClr val="FF0000"/>
                </a:solidFill>
                <a:effectLst/>
                <a:latin typeface="Söhne"/>
              </a:rPr>
              <a:t>generate new data that's similar to the training data</a:t>
            </a:r>
            <a:r>
              <a:rPr lang="en-US" b="0" i="0" dirty="0">
                <a:effectLst/>
                <a:latin typeface="Söhne"/>
              </a:rPr>
              <a:t>. They do this by learning the distribution of the training data and then sampling from this distribution to generate new data points.</a:t>
            </a:r>
          </a:p>
          <a:p>
            <a:pPr algn="l"/>
            <a:r>
              <a:rPr lang="en-US" b="0" i="0" dirty="0">
                <a:effectLst/>
                <a:latin typeface="Söhne"/>
              </a:rPr>
              <a:t>B. VAEs learn the distribution of training data: This is also true. A key feature of VAEs is their ability to </a:t>
            </a:r>
            <a:r>
              <a:rPr lang="en-US" b="0" i="0" dirty="0">
                <a:solidFill>
                  <a:srgbClr val="FF0000"/>
                </a:solidFill>
                <a:effectLst/>
                <a:latin typeface="Söhne"/>
              </a:rPr>
              <a:t>learn the underlying probability distribution </a:t>
            </a:r>
            <a:r>
              <a:rPr lang="en-US" b="0" i="0" dirty="0">
                <a:effectLst/>
                <a:latin typeface="Söhne"/>
              </a:rPr>
              <a:t>of the input data. They achieve this by </a:t>
            </a:r>
            <a:r>
              <a:rPr lang="en-US" b="0" i="0" dirty="0">
                <a:solidFill>
                  <a:srgbClr val="FF0000"/>
                </a:solidFill>
                <a:effectLst/>
                <a:latin typeface="Söhne"/>
              </a:rPr>
              <a:t>introducing a stochastic encoding process, </a:t>
            </a:r>
            <a:r>
              <a:rPr lang="en-US" b="0" i="0" dirty="0">
                <a:effectLst/>
                <a:latin typeface="Söhne"/>
              </a:rPr>
              <a:t>where they don't just learn a single point in the latent space for each input (as in a standard autoencoder) but rather a distribution over the latent space. This allows them to generate new samples from the learned distribution, contributing to their capabilities as generative models.</a:t>
            </a:r>
          </a:p>
          <a:p>
            <a:pPr algn="l"/>
            <a:r>
              <a:rPr lang="en-US" b="0" i="0" dirty="0">
                <a:effectLst/>
                <a:latin typeface="Söhne"/>
              </a:rPr>
              <a:t>Given these points, the correct choice is "Both A and B." VAEs are distinguished from other autoencoders by being generative models that learn the distribution of the training data, allowing them to generate new, similar data.</a:t>
            </a:r>
          </a:p>
        </p:txBody>
      </p:sp>
    </p:spTree>
    <p:extLst>
      <p:ext uri="{BB962C8B-B14F-4D97-AF65-F5344CB8AC3E}">
        <p14:creationId xmlns:p14="http://schemas.microsoft.com/office/powerpoint/2010/main" val="2128488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given statement TRUE or FALSE, The bagging is suitable for high variance low bias models.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0" i="0" dirty="0">
              <a:effectLst/>
              <a:latin typeface="-apple-system"/>
            </a:endParaRPr>
          </a:p>
        </p:txBody>
      </p:sp>
    </p:spTree>
    <p:extLst>
      <p:ext uri="{BB962C8B-B14F-4D97-AF65-F5344CB8AC3E}">
        <p14:creationId xmlns:p14="http://schemas.microsoft.com/office/powerpoint/2010/main" val="224582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E7FAE-A2D5-4EB4-8917-0CD828DB4ADD}"/>
              </a:ext>
            </a:extLst>
          </p:cNvPr>
          <p:cNvSpPr txBox="1"/>
          <p:nvPr/>
        </p:nvSpPr>
        <p:spPr>
          <a:xfrm>
            <a:off x="755073" y="1720840"/>
            <a:ext cx="10681854" cy="3416320"/>
          </a:xfrm>
          <a:prstGeom prst="rect">
            <a:avLst/>
          </a:prstGeom>
          <a:noFill/>
        </p:spPr>
        <p:txBody>
          <a:bodyPr wrap="square">
            <a:spAutoFit/>
          </a:bodyPr>
          <a:lstStyle/>
          <a:p>
            <a:pPr algn="l"/>
            <a:r>
              <a:rPr lang="en-US" b="0" i="0" dirty="0">
                <a:effectLst/>
                <a:latin typeface="Söhne"/>
              </a:rPr>
              <a:t>The statement that "bagging is suitable for high variance low bias models" is TRUE.</a:t>
            </a:r>
          </a:p>
          <a:p>
            <a:pPr algn="l"/>
            <a:r>
              <a:rPr lang="en-US" b="0" i="0" dirty="0">
                <a:effectLst/>
                <a:latin typeface="Söhne"/>
              </a:rPr>
              <a:t>Bagging, which stands for Bootstrap Aggregating, is a technique used in machine learning to improve the stability and accuracy of models, particularly those that are prone to high variance. It works by creating multiple versions of a predictor model (like decision trees) and training each one on a slightly different set of data. These models are then combined by averaging their predictions (for regression tasks) or by a majority vote (for classification tasks).</a:t>
            </a:r>
          </a:p>
          <a:p>
            <a:pPr algn="l"/>
            <a:r>
              <a:rPr lang="en-US" b="0" i="0" dirty="0">
                <a:effectLst/>
                <a:latin typeface="Söhne"/>
              </a:rPr>
              <a:t>High variance low bias models, like decision trees, tend to overfit the training data, meaning they capture the noise along with the signal. This leads to great performance on the training data but poor generalization to new, unseen data. Bagging helps to reduce this variance without substantially increasing bias, making it particularly suitable for these kinds of models.</a:t>
            </a:r>
          </a:p>
          <a:p>
            <a:pPr algn="l"/>
            <a:r>
              <a:rPr lang="en-US" b="0" i="0" dirty="0">
                <a:effectLst/>
                <a:latin typeface="Söhne"/>
              </a:rPr>
              <a:t>So, in the context of high variance low bias models, bagging can be very effective in improving model performance, particularly in terms of generalization. Therefore, the answer is A. TRUE.</a:t>
            </a:r>
          </a:p>
        </p:txBody>
      </p:sp>
    </p:spTree>
    <p:extLst>
      <p:ext uri="{BB962C8B-B14F-4D97-AF65-F5344CB8AC3E}">
        <p14:creationId xmlns:p14="http://schemas.microsoft.com/office/powerpoint/2010/main" val="2899390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parts of self-attention operation are calculated by passing inputs through an MLP? </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D</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A, B and C</a:t>
            </a:r>
          </a:p>
        </p:txBody>
      </p:sp>
    </p:spTree>
    <p:extLst>
      <p:ext uri="{BB962C8B-B14F-4D97-AF65-F5344CB8AC3E}">
        <p14:creationId xmlns:p14="http://schemas.microsoft.com/office/powerpoint/2010/main" val="2933913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3970318"/>
          </a:xfrm>
          <a:prstGeom prst="rect">
            <a:avLst/>
          </a:prstGeom>
          <a:noFill/>
        </p:spPr>
        <p:txBody>
          <a:bodyPr wrap="square">
            <a:spAutoFit/>
          </a:bodyPr>
          <a:lstStyle/>
          <a:p>
            <a:pPr algn="l"/>
            <a:r>
              <a:rPr lang="en-US" b="0" i="0" dirty="0">
                <a:solidFill>
                  <a:srgbClr val="374151"/>
                </a:solidFill>
                <a:effectLst/>
                <a:latin typeface="Söhne"/>
              </a:rPr>
              <a:t>In the self-attention operation of transformer models, inputs are passed through separate linear layers (not multi-layer </a:t>
            </a:r>
            <a:r>
              <a:rPr lang="en-US" b="0" i="0" dirty="0" err="1">
                <a:solidFill>
                  <a:srgbClr val="374151"/>
                </a:solidFill>
                <a:effectLst/>
                <a:latin typeface="Söhne"/>
              </a:rPr>
              <a:t>perceptrons</a:t>
            </a:r>
            <a:r>
              <a:rPr lang="en-US" b="0" i="0" dirty="0">
                <a:solidFill>
                  <a:srgbClr val="374151"/>
                </a:solidFill>
                <a:effectLst/>
                <a:latin typeface="Söhne"/>
              </a:rPr>
              <a:t>, MLPs) to produce values (V), keys (K), and queries (Q). Each of these components is generated by multiplying the input by a weight matrix specific to each component. Word embeddings (D) are typically the input to the self-attention mechanism but are not produced by it; instead, they are usually created earlier in the model's architecture, often by another linear transformation of the tokenized input.</a:t>
            </a:r>
          </a:p>
          <a:p>
            <a:pPr algn="l"/>
            <a:r>
              <a:rPr lang="en-US" b="0" i="0" dirty="0">
                <a:solidFill>
                  <a:srgbClr val="374151"/>
                </a:solidFill>
                <a:effectLst/>
                <a:latin typeface="Söhne"/>
              </a:rPr>
              <a:t>Therefore, the correct answer is that queries (C), keys (B), and values (A) are calculated by passing inputs through linear transformations (which could be considered a single-layer MLP if one is being broad in definition). Word embeddings (D) are inputs to this process and not outputs.</a:t>
            </a:r>
          </a:p>
          <a:p>
            <a:pPr algn="l"/>
            <a:r>
              <a:rPr lang="en-US" b="0" i="0" dirty="0">
                <a:solidFill>
                  <a:srgbClr val="374151"/>
                </a:solidFill>
                <a:effectLst/>
                <a:latin typeface="Söhne"/>
              </a:rPr>
              <a:t>If we consider the linear layers as simple MLPs (with a single layer), then A, B, and C would be the components calculated by passing inputs through these transformations. If we stick to the standard nomenclature where an MLP typically refers to a neural network with multiple layers, none of these would be strictly correct, as the self-attention components are generated through single-layer transformations. However, for the purpose of this question and the common understanding within the context of transformer models, A, B, and C would be the parts involved in self-attention.</a:t>
            </a:r>
          </a:p>
          <a:p>
            <a:endParaRPr lang="en-US" dirty="0"/>
          </a:p>
        </p:txBody>
      </p:sp>
    </p:spTree>
    <p:extLst>
      <p:ext uri="{BB962C8B-B14F-4D97-AF65-F5344CB8AC3E}">
        <p14:creationId xmlns:p14="http://schemas.microsoft.com/office/powerpoint/2010/main" val="3518627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2962160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39942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techniques for keyword normalization?</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Lemmatization</a:t>
            </a:r>
            <a:endParaRPr lang="en-US" b="1" i="0" dirty="0">
              <a:effectLst/>
              <a:latin typeface="-apple-system"/>
            </a:endParaRP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B6AF50-9C38-4C82-B188-21641C452D1E}"/>
              </a:ext>
            </a:extLst>
          </p:cNvPr>
          <p:cNvSpPr>
            <a:spLocks noChangeArrowheads="1"/>
          </p:cNvSpPr>
          <p:nvPr/>
        </p:nvSpPr>
        <p:spPr bwMode="auto">
          <a:xfrm>
            <a:off x="955962" y="1219528"/>
            <a:ext cx="9975274" cy="467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The statement is TRUE. The dot product attention mechanism with </a:t>
            </a:r>
            <a:r>
              <a:rPr lang="en-US" altLang="en-US" b="1" dirty="0" err="1">
                <a:solidFill>
                  <a:srgbClr val="374151"/>
                </a:solidFill>
                <a:latin typeface="Söhne"/>
              </a:rPr>
              <a:t>Softmax</a:t>
            </a:r>
            <a:r>
              <a:rPr lang="en-US" altLang="en-US" b="1" dirty="0">
                <a:solidFill>
                  <a:srgbClr val="374151"/>
                </a:solidFill>
                <a:latin typeface="Söhne"/>
              </a:rPr>
              <a:t> activation function, as used in transformer models, can indeed be conceptualized as a soft form of dictionary lookup over matrices.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Here's why: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In a typical dictionary lookup, you would retrieve a value corresponding to a specific key. In the context of attention mechanisms, the queries act like keys that are used to retrieve values.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dot product attention computes the similarity between queries and keys, which is akin to looking up the most relevant content based on those keys.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a:t>
            </a:r>
            <a:r>
              <a:rPr lang="en-US" altLang="en-US" b="1" dirty="0" err="1">
                <a:solidFill>
                  <a:srgbClr val="374151"/>
                </a:solidFill>
                <a:latin typeface="Söhne"/>
              </a:rPr>
              <a:t>Softmax</a:t>
            </a:r>
            <a:r>
              <a:rPr lang="en-US" altLang="en-US" b="1" dirty="0">
                <a:solidFill>
                  <a:srgbClr val="374151"/>
                </a:solidFill>
                <a:latin typeface="Söhne"/>
              </a:rPr>
              <a:t> function is then applied to the dot products to obtain a probability distribution (weights) that represents how much each key-value pair should contribute to the output. This "soft" weighting allows every element to contribute, albeit to varying degrees, rather than selecting a single element as in a hard lookup.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Thus, dot product attention with </a:t>
            </a:r>
            <a:r>
              <a:rPr lang="en-US" altLang="en-US" b="1" dirty="0" err="1">
                <a:solidFill>
                  <a:srgbClr val="374151"/>
                </a:solidFill>
                <a:latin typeface="Söhne"/>
              </a:rPr>
              <a:t>Softmax</a:t>
            </a:r>
            <a:r>
              <a:rPr lang="en-US" altLang="en-US" b="1" dirty="0">
                <a:solidFill>
                  <a:srgbClr val="374151"/>
                </a:solidFill>
                <a:latin typeface="Söhne"/>
              </a:rPr>
              <a:t> allows for a weighted sum of value vectors, which can be seen as retrieving a weighted combination of information from a set of key-value pairs, similar to a lookup operation but with soft selection.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5349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F6634-08D6-4405-A291-7970765670FB}"/>
              </a:ext>
            </a:extLst>
          </p:cNvPr>
          <p:cNvSpPr txBox="1"/>
          <p:nvPr/>
        </p:nvSpPr>
        <p:spPr>
          <a:xfrm>
            <a:off x="520831" y="1710121"/>
            <a:ext cx="11215540" cy="4247317"/>
          </a:xfrm>
          <a:prstGeom prst="rect">
            <a:avLst/>
          </a:prstGeom>
          <a:noFill/>
        </p:spPr>
        <p:txBody>
          <a:bodyPr wrap="square">
            <a:spAutoFit/>
          </a:bodyPr>
          <a:lstStyle/>
          <a:p>
            <a:r>
              <a:rPr lang="en-US" b="0" i="0" dirty="0">
                <a:solidFill>
                  <a:srgbClr val="374151"/>
                </a:solidFill>
                <a:effectLst/>
                <a:latin typeface="Söhne"/>
              </a:rPr>
              <a:t>C. Both A and B</a:t>
            </a:r>
          </a:p>
          <a:p>
            <a:endParaRPr lang="en-US" dirty="0">
              <a:solidFill>
                <a:srgbClr val="374151"/>
              </a:solidFill>
              <a:latin typeface="Söhne"/>
            </a:endParaRPr>
          </a:p>
          <a:p>
            <a:pPr algn="l"/>
            <a:r>
              <a:rPr lang="en-US" b="0" i="0" dirty="0">
                <a:solidFill>
                  <a:srgbClr val="374151"/>
                </a:solidFill>
                <a:effectLst/>
                <a:latin typeface="Söhne"/>
              </a:rPr>
              <a:t>Both Lemmatization and Stemming are techniques for keyword normalization in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Lemmatization:</a:t>
            </a:r>
            <a:r>
              <a:rPr lang="en-US" b="0" i="0" dirty="0">
                <a:solidFill>
                  <a:srgbClr val="374151"/>
                </a:solidFill>
                <a:effectLst/>
                <a:latin typeface="Söhne"/>
              </a:rPr>
              <a:t> Lemmatization is the process of reducing words to their base or dictionary form, known as the lemma. It involves removing inflections and variations to obtain the root word. For example, the lemma of "running" is "run," and the lemma of "better" is "good." Lemmatization aims to reduce words to their most basic and meaningful form.</a:t>
            </a:r>
          </a:p>
          <a:p>
            <a:pPr algn="l"/>
            <a:r>
              <a:rPr lang="en-US" b="0" i="0" dirty="0">
                <a:solidFill>
                  <a:srgbClr val="374151"/>
                </a:solidFill>
                <a:effectLst/>
                <a:latin typeface="Söhne"/>
              </a:rPr>
              <a:t>B. </a:t>
            </a:r>
            <a:r>
              <a:rPr lang="en-US" b="1" i="0" dirty="0">
                <a:solidFill>
                  <a:srgbClr val="374151"/>
                </a:solidFill>
                <a:effectLst/>
                <a:latin typeface="Söhne"/>
              </a:rPr>
              <a:t>Stemming:</a:t>
            </a:r>
            <a:r>
              <a:rPr lang="en-US" b="0" i="0" dirty="0">
                <a:solidFill>
                  <a:srgbClr val="374151"/>
                </a:solidFill>
                <a:effectLst/>
                <a:latin typeface="Söhne"/>
              </a:rPr>
              <a:t> Stemming is another technique used for keyword normalization. It involves removing suffixes or prefixes from words to obtain the root or stem. Unlike lemmatization, stemming may not always result in valid words or lemmas but is a simpler and more aggressive approach. For example, the stem of "running" is "run," and the stem of "better" is "better." Stemming is less concerned with obtaining valid dictionary words and more focused on reducing words to a common form.</a:t>
            </a:r>
          </a:p>
          <a:p>
            <a:pPr algn="l"/>
            <a:r>
              <a:rPr lang="en-US" b="0" i="0" dirty="0">
                <a:solidFill>
                  <a:srgbClr val="374151"/>
                </a:solidFill>
                <a:effectLst/>
                <a:latin typeface="Söhne"/>
              </a:rPr>
              <a:t>Both techniques aim to reduce variations in words so that similar words are treated the same way, which is particularly useful in text processing, information retrieval, and text analysis tasks.</a:t>
            </a:r>
          </a:p>
          <a:p>
            <a:endParaRPr lang="en-US" dirty="0"/>
          </a:p>
        </p:txBody>
      </p:sp>
    </p:spTree>
    <p:extLst>
      <p:ext uri="{BB962C8B-B14F-4D97-AF65-F5344CB8AC3E}">
        <p14:creationId xmlns:p14="http://schemas.microsoft.com/office/powerpoint/2010/main" val="672681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137151716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The advantages of transformers over RNN are: A.Better at learning long-range dependencies B.Require few parameters to achieve same result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3294442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022CA-C4F6-4806-94BB-F47B287483E5}"/>
              </a:ext>
            </a:extLst>
          </p:cNvPr>
          <p:cNvSpPr txBox="1"/>
          <p:nvPr/>
        </p:nvSpPr>
        <p:spPr>
          <a:xfrm>
            <a:off x="935181" y="1028343"/>
            <a:ext cx="9736281" cy="4801314"/>
          </a:xfrm>
          <a:prstGeom prst="rect">
            <a:avLst/>
          </a:prstGeom>
          <a:noFill/>
        </p:spPr>
        <p:txBody>
          <a:bodyPr wrap="square">
            <a:spAutoFit/>
          </a:bodyPr>
          <a:lstStyle/>
          <a:p>
            <a:pPr algn="l"/>
            <a:r>
              <a:rPr lang="en-US" b="0" i="0" dirty="0">
                <a:solidFill>
                  <a:srgbClr val="374151"/>
                </a:solidFill>
                <a:effectLst/>
                <a:latin typeface="Söhne"/>
              </a:rPr>
              <a:t>Transformers have several advantages over Recurrent Neural Networks (RNNs), particularly in processing sequences for tasks such as language modeling and translation:</a:t>
            </a:r>
          </a:p>
          <a:p>
            <a:pPr algn="l"/>
            <a:r>
              <a:rPr lang="en-US" b="0" i="0" dirty="0">
                <a:solidFill>
                  <a:srgbClr val="374151"/>
                </a:solidFill>
                <a:effectLst/>
                <a:latin typeface="Söhne"/>
              </a:rPr>
              <a:t>A. </a:t>
            </a:r>
            <a:r>
              <a:rPr lang="en-US" b="1" i="0" dirty="0">
                <a:solidFill>
                  <a:srgbClr val="374151"/>
                </a:solidFill>
                <a:effectLst/>
                <a:latin typeface="Söhne"/>
              </a:rPr>
              <a:t>Better at learning long-range dependencies</a:t>
            </a:r>
            <a:r>
              <a:rPr lang="en-US" b="0" i="0" dirty="0">
                <a:solidFill>
                  <a:srgbClr val="374151"/>
                </a:solidFill>
                <a:effectLst/>
                <a:latin typeface="Söhne"/>
              </a:rPr>
              <a:t> - Transformers are designed to handle long-range dependencies between elements in a sequence much more effectively than RNNs. They achieve this through the self-attention mechanism, which allows the model to weigh the influence of all other tokens in the sequence directly, no matter the distance between them. This statement is true.</a:t>
            </a:r>
          </a:p>
          <a:p>
            <a:pPr algn="l"/>
            <a:r>
              <a:rPr lang="en-US" b="0" i="0" dirty="0">
                <a:solidFill>
                  <a:srgbClr val="374151"/>
                </a:solidFill>
                <a:effectLst/>
                <a:latin typeface="Söhne"/>
              </a:rPr>
              <a:t>B. </a:t>
            </a:r>
            <a:r>
              <a:rPr lang="en-US" b="1" i="0" dirty="0">
                <a:solidFill>
                  <a:srgbClr val="374151"/>
                </a:solidFill>
                <a:effectLst/>
                <a:latin typeface="Söhne"/>
              </a:rPr>
              <a:t>Require fewer parameters to achieve the same result</a:t>
            </a:r>
            <a:r>
              <a:rPr lang="en-US" b="0" i="0" dirty="0">
                <a:solidFill>
                  <a:srgbClr val="374151"/>
                </a:solidFill>
                <a:effectLst/>
                <a:latin typeface="Söhne"/>
              </a:rPr>
              <a:t> - This statement is not inherently true. Transformers do not necessarily require fewer parameters to achieve the same results as RNNs; in fact, transformer models often have a large number of parameters. However, they are more efficient in computation because they process data in parallel rather than sequentially, which is a significant advantage over RNNs. This efficiency can translate to needing fewer training iterations to achieve better performance on tasks involving long sequences.</a:t>
            </a:r>
          </a:p>
          <a:p>
            <a:pPr algn="l"/>
            <a:r>
              <a:rPr lang="en-US" b="0" i="0" dirty="0">
                <a:solidFill>
                  <a:srgbClr val="374151"/>
                </a:solidFill>
                <a:effectLst/>
                <a:latin typeface="Söhne"/>
              </a:rPr>
              <a:t>The most accurate statement, considering the common understanding of these concepts, is that only A is TRUE. Transformers are indeed better at learning long-range dependencies, which is a key advantage over RNNs. The statement about requiring fewer parameters is not necessarily true as transformers can have a large number of parameters but are more parallelizable and can handle sequences more efficiently.</a:t>
            </a:r>
          </a:p>
        </p:txBody>
      </p:sp>
    </p:spTree>
    <p:extLst>
      <p:ext uri="{BB962C8B-B14F-4D97-AF65-F5344CB8AC3E}">
        <p14:creationId xmlns:p14="http://schemas.microsoft.com/office/powerpoint/2010/main" val="1876054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TRUE for weak learners in Ensemble method? A.Don’t usually overfit B.Have high bias, cannot solve complex problems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572138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F1C28-7DB0-4EEB-8F15-B9606BC9D4C0}"/>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In the context of ensemble methods, weak learners are individual models that are combined to create a stronger predictive model. The characteristics of weak learners are:</a:t>
            </a:r>
          </a:p>
          <a:p>
            <a:pPr algn="l"/>
            <a:r>
              <a:rPr lang="en-US" b="0" i="0" dirty="0">
                <a:solidFill>
                  <a:srgbClr val="374151"/>
                </a:solidFill>
                <a:effectLst/>
                <a:latin typeface="Söhne"/>
              </a:rPr>
              <a:t>A. </a:t>
            </a:r>
            <a:r>
              <a:rPr lang="en-US" b="1" i="0" dirty="0">
                <a:solidFill>
                  <a:srgbClr val="374151"/>
                </a:solidFill>
                <a:effectLst/>
                <a:latin typeface="Söhne"/>
              </a:rPr>
              <a:t>Don’t usually overfit</a:t>
            </a:r>
            <a:r>
              <a:rPr lang="en-US" b="0" i="0" dirty="0">
                <a:solidFill>
                  <a:srgbClr val="374151"/>
                </a:solidFill>
                <a:effectLst/>
                <a:latin typeface="Söhne"/>
              </a:rPr>
              <a:t> - Weak learners are models that have a limited capacity to fit the data. They are designed to ensure that they do not capture the noise in the training data, which means they are less prone to overfitting. So, this statement is generally true.</a:t>
            </a:r>
          </a:p>
          <a:p>
            <a:pPr algn="l"/>
            <a:r>
              <a:rPr lang="en-US" b="0" i="0" dirty="0">
                <a:solidFill>
                  <a:srgbClr val="374151"/>
                </a:solidFill>
                <a:effectLst/>
                <a:latin typeface="Söhne"/>
              </a:rPr>
              <a:t>B. </a:t>
            </a:r>
            <a:r>
              <a:rPr lang="en-US" b="1" i="0" dirty="0">
                <a:solidFill>
                  <a:srgbClr val="374151"/>
                </a:solidFill>
                <a:effectLst/>
                <a:latin typeface="Söhne"/>
              </a:rPr>
              <a:t>Have high bias, cannot solve complex problems</a:t>
            </a:r>
            <a:r>
              <a:rPr lang="en-US" b="0" i="0" dirty="0">
                <a:solidFill>
                  <a:srgbClr val="374151"/>
                </a:solidFill>
                <a:effectLst/>
                <a:latin typeface="Söhne"/>
              </a:rPr>
              <a:t> - Weak learners typically have a high bias because they are not complex models and make more simplifying assumptions about the data. Their simplicity means they cannot capture complex patterns and hence cannot solve complex problems on their own. This statement is also true.</a:t>
            </a:r>
          </a:p>
          <a:p>
            <a:pPr algn="l"/>
            <a:r>
              <a:rPr lang="en-US" b="0" i="0" dirty="0">
                <a:solidFill>
                  <a:srgbClr val="374151"/>
                </a:solidFill>
                <a:effectLst/>
                <a:latin typeface="Söhne"/>
              </a:rPr>
              <a:t>Given these characteristics, the correct statement is that both A and B are TRUE for weak learners in the context of ensemble methods. They are generally simple models that do not overfit and have a high bias, which makes them unable to solve complex problems individually. However, when combined, they can overcome these limitations and form a strong ensemble model.</a:t>
            </a:r>
          </a:p>
        </p:txBody>
      </p:sp>
    </p:spTree>
    <p:extLst>
      <p:ext uri="{BB962C8B-B14F-4D97-AF65-F5344CB8AC3E}">
        <p14:creationId xmlns:p14="http://schemas.microsoft.com/office/powerpoint/2010/main" val="22251228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Adding a non-important feature to a linear regression model may result in: </a:t>
            </a:r>
            <a:r>
              <a:rPr lang="en-US" b="1" i="0" dirty="0" err="1">
                <a:effectLst/>
                <a:latin typeface="-apple-system"/>
              </a:rPr>
              <a:t>A.Increase</a:t>
            </a:r>
            <a:r>
              <a:rPr lang="en-US" b="1" i="0" dirty="0">
                <a:effectLst/>
                <a:latin typeface="-apple-system"/>
              </a:rPr>
              <a:t> in R-square </a:t>
            </a:r>
            <a:r>
              <a:rPr lang="en-US" b="1" i="0" dirty="0" err="1">
                <a:effectLst/>
                <a:latin typeface="-apple-system"/>
              </a:rPr>
              <a:t>B.Decrease</a:t>
            </a:r>
            <a:r>
              <a:rPr lang="en-US" b="1" i="0" dirty="0">
                <a:effectLst/>
                <a:latin typeface="-apple-system"/>
              </a:rPr>
              <a:t> in R-square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Either A or B are TRUE</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9186027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A5FEE-C509-41AE-BB2B-BADD44CED734}"/>
              </a:ext>
            </a:extLst>
          </p:cNvPr>
          <p:cNvSpPr txBox="1"/>
          <p:nvPr/>
        </p:nvSpPr>
        <p:spPr>
          <a:xfrm>
            <a:off x="457199" y="612845"/>
            <a:ext cx="11326091" cy="3139321"/>
          </a:xfrm>
          <a:prstGeom prst="rect">
            <a:avLst/>
          </a:prstGeom>
          <a:noFill/>
        </p:spPr>
        <p:txBody>
          <a:bodyPr wrap="square">
            <a:spAutoFit/>
          </a:bodyPr>
          <a:lstStyle/>
          <a:p>
            <a:pPr algn="l"/>
            <a:r>
              <a:rPr lang="en-US" b="0" i="0" dirty="0">
                <a:solidFill>
                  <a:srgbClr val="374151"/>
                </a:solidFill>
                <a:effectLst/>
                <a:latin typeface="Söhne"/>
              </a:rPr>
              <a:t>Adding a non-important feature to a linear regression model typically results in:</a:t>
            </a:r>
          </a:p>
          <a:p>
            <a:pPr algn="l"/>
            <a:r>
              <a:rPr lang="en-US" b="0" i="0" dirty="0">
                <a:solidFill>
                  <a:srgbClr val="374151"/>
                </a:solidFill>
                <a:effectLst/>
                <a:latin typeface="Söhne"/>
              </a:rPr>
              <a:t>A. </a:t>
            </a:r>
            <a:r>
              <a:rPr lang="en-US" b="1" i="0" dirty="0">
                <a:solidFill>
                  <a:srgbClr val="374151"/>
                </a:solidFill>
                <a:effectLst/>
                <a:latin typeface="Söhne"/>
              </a:rPr>
              <a:t>Increase in R-square</a:t>
            </a:r>
            <a:r>
              <a:rPr lang="en-US" b="0" i="0" dirty="0">
                <a:solidFill>
                  <a:srgbClr val="374151"/>
                </a:solidFill>
                <a:effectLst/>
                <a:latin typeface="Söhne"/>
              </a:rPr>
              <a:t> - The R-squared value represents the proportion of the variance for the dependent variable that's explained by the independent variables in the model. Adding another variable to the model will always increase the R-squared value or keep it the same because the model can explain more variance, even if it is just by chance or through overfitting.</a:t>
            </a:r>
          </a:p>
          <a:p>
            <a:pPr algn="l"/>
            <a:r>
              <a:rPr lang="en-US" b="0" i="0" dirty="0">
                <a:solidFill>
                  <a:srgbClr val="374151"/>
                </a:solidFill>
                <a:effectLst/>
                <a:latin typeface="Söhne"/>
              </a:rPr>
              <a:t>B. </a:t>
            </a:r>
            <a:r>
              <a:rPr lang="en-US" b="1" i="0" dirty="0">
                <a:solidFill>
                  <a:srgbClr val="374151"/>
                </a:solidFill>
                <a:effectLst/>
                <a:latin typeface="Söhne"/>
              </a:rPr>
              <a:t>Decrease in R-square</a:t>
            </a:r>
            <a:r>
              <a:rPr lang="en-US" b="0" i="0" dirty="0">
                <a:solidFill>
                  <a:srgbClr val="374151"/>
                </a:solidFill>
                <a:effectLst/>
                <a:latin typeface="Söhne"/>
              </a:rPr>
              <a:t> - This statement is not true for R-squared; it does not decrease when a new variable is added. However, adjusted R-squared, which is a modified version of R-squared that takes into account the number of predictors in the model, can decrease if the added variable does not contribute enough to the model to offset the penalty for adding an additional predictor.</a:t>
            </a:r>
          </a:p>
          <a:p>
            <a:pPr algn="l"/>
            <a:r>
              <a:rPr lang="en-US" b="0" i="0" dirty="0">
                <a:solidFill>
                  <a:srgbClr val="374151"/>
                </a:solidFill>
                <a:effectLst/>
                <a:latin typeface="Söhne"/>
              </a:rPr>
              <a:t>Hence, the most accurate response from the given options is that only A is TRUE. Adding a non-important feature to a linear regression model will not decrease the R-squared; it can either increase it or leave it unchanged.</a:t>
            </a:r>
          </a:p>
        </p:txBody>
      </p:sp>
    </p:spTree>
    <p:extLst>
      <p:ext uri="{BB962C8B-B14F-4D97-AF65-F5344CB8AC3E}">
        <p14:creationId xmlns:p14="http://schemas.microsoft.com/office/powerpoint/2010/main" val="15835546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GPT is which type of model? A. Autoregressive Language Model B. Autoencoding Language Model</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above </a:t>
            </a:r>
            <a:endParaRPr lang="en-US" b="0" i="0" dirty="0">
              <a:effectLst/>
              <a:latin typeface="-apple-system"/>
            </a:endParaRPr>
          </a:p>
        </p:txBody>
      </p:sp>
    </p:spTree>
    <p:extLst>
      <p:ext uri="{BB962C8B-B14F-4D97-AF65-F5344CB8AC3E}">
        <p14:creationId xmlns:p14="http://schemas.microsoft.com/office/powerpoint/2010/main" val="28427920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194</TotalTime>
  <Words>12777</Words>
  <Application>Microsoft Office PowerPoint</Application>
  <PresentationFormat>Widescreen</PresentationFormat>
  <Paragraphs>622</Paragraphs>
  <Slides>114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114</vt:i4>
      </vt:variant>
    </vt:vector>
  </HeadingPairs>
  <TitlesOfParts>
    <vt:vector size="124"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98</cp:revision>
  <dcterms:created xsi:type="dcterms:W3CDTF">2023-04-18T14:49:17Z</dcterms:created>
  <dcterms:modified xsi:type="dcterms:W3CDTF">2023-11-24T15:47:34Z</dcterms:modified>
</cp:coreProperties>
</file>