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8" r:id="rId2"/>
    <p:sldId id="357" r:id="rId3"/>
    <p:sldId id="475" r:id="rId4"/>
    <p:sldId id="476" r:id="rId5"/>
    <p:sldId id="473" r:id="rId6"/>
    <p:sldId id="474" r:id="rId7"/>
    <p:sldId id="471" r:id="rId8"/>
    <p:sldId id="472" r:id="rId9"/>
    <p:sldId id="469" r:id="rId10"/>
    <p:sldId id="470" r:id="rId11"/>
    <p:sldId id="465" r:id="rId12"/>
    <p:sldId id="468" r:id="rId13"/>
    <p:sldId id="431" r:id="rId14"/>
    <p:sldId id="432" r:id="rId15"/>
    <p:sldId id="356" r:id="rId16"/>
    <p:sldId id="427" r:id="rId17"/>
    <p:sldId id="354" r:id="rId18"/>
    <p:sldId id="355" r:id="rId19"/>
    <p:sldId id="352" r:id="rId20"/>
    <p:sldId id="353" r:id="rId21"/>
    <p:sldId id="306" r:id="rId22"/>
    <p:sldId id="351" r:id="rId23"/>
    <p:sldId id="350" r:id="rId24"/>
    <p:sldId id="349" r:id="rId25"/>
    <p:sldId id="348" r:id="rId26"/>
    <p:sldId id="347" r:id="rId27"/>
    <p:sldId id="346" r:id="rId28"/>
    <p:sldId id="345" r:id="rId29"/>
    <p:sldId id="344" r:id="rId30"/>
    <p:sldId id="343" r:id="rId31"/>
    <p:sldId id="342" r:id="rId32"/>
    <p:sldId id="341" r:id="rId33"/>
    <p:sldId id="340" r:id="rId34"/>
    <p:sldId id="339" r:id="rId35"/>
    <p:sldId id="338" r:id="rId36"/>
    <p:sldId id="337" r:id="rId37"/>
    <p:sldId id="336" r:id="rId38"/>
    <p:sldId id="335" r:id="rId39"/>
    <p:sldId id="334" r:id="rId40"/>
    <p:sldId id="333" r:id="rId41"/>
    <p:sldId id="332" r:id="rId42"/>
    <p:sldId id="331" r:id="rId43"/>
    <p:sldId id="330" r:id="rId44"/>
    <p:sldId id="329" r:id="rId45"/>
    <p:sldId id="328" r:id="rId46"/>
    <p:sldId id="327" r:id="rId47"/>
    <p:sldId id="326" r:id="rId48"/>
    <p:sldId id="325" r:id="rId49"/>
    <p:sldId id="324" r:id="rId50"/>
    <p:sldId id="323" r:id="rId51"/>
    <p:sldId id="322" r:id="rId52"/>
    <p:sldId id="321" r:id="rId53"/>
    <p:sldId id="320" r:id="rId54"/>
    <p:sldId id="319" r:id="rId55"/>
    <p:sldId id="318" r:id="rId56"/>
    <p:sldId id="317" r:id="rId57"/>
    <p:sldId id="316" r:id="rId58"/>
    <p:sldId id="315" r:id="rId59"/>
    <p:sldId id="314" r:id="rId60"/>
    <p:sldId id="313" r:id="rId61"/>
    <p:sldId id="312" r:id="rId62"/>
    <p:sldId id="311" r:id="rId63"/>
    <p:sldId id="310" r:id="rId64"/>
    <p:sldId id="309" r:id="rId65"/>
    <p:sldId id="308" r:id="rId66"/>
    <p:sldId id="307" r:id="rId67"/>
    <p:sldId id="256" r:id="rId68"/>
    <p:sldId id="257" r:id="rId69"/>
    <p:sldId id="258" r:id="rId70"/>
    <p:sldId id="259" r:id="rId71"/>
    <p:sldId id="260" r:id="rId72"/>
    <p:sldId id="261" r:id="rId73"/>
    <p:sldId id="262" r:id="rId74"/>
    <p:sldId id="266" r:id="rId75"/>
    <p:sldId id="263" r:id="rId76"/>
    <p:sldId id="264" r:id="rId77"/>
    <p:sldId id="265" r:id="rId78"/>
    <p:sldId id="267" r:id="rId79"/>
    <p:sldId id="268" r:id="rId80"/>
    <p:sldId id="269" r:id="rId81"/>
    <p:sldId id="270" r:id="rId82"/>
    <p:sldId id="271" r:id="rId83"/>
    <p:sldId id="272" r:id="rId84"/>
    <p:sldId id="273" r:id="rId85"/>
    <p:sldId id="274" r:id="rId86"/>
    <p:sldId id="275" r:id="rId87"/>
    <p:sldId id="276" r:id="rId88"/>
    <p:sldId id="277" r:id="rId89"/>
    <p:sldId id="278" r:id="rId90"/>
    <p:sldId id="279" r:id="rId91"/>
    <p:sldId id="280" r:id="rId92"/>
    <p:sldId id="281" r:id="rId93"/>
    <p:sldId id="282" r:id="rId94"/>
    <p:sldId id="283" r:id="rId95"/>
    <p:sldId id="284" r:id="rId96"/>
    <p:sldId id="285" r:id="rId97"/>
    <p:sldId id="286" r:id="rId98"/>
    <p:sldId id="287" r:id="rId99"/>
    <p:sldId id="288" r:id="rId100"/>
    <p:sldId id="289" r:id="rId101"/>
    <p:sldId id="294" r:id="rId102"/>
    <p:sldId id="295" r:id="rId103"/>
    <p:sldId id="296" r:id="rId104"/>
    <p:sldId id="297" r:id="rId105"/>
    <p:sldId id="290" r:id="rId106"/>
    <p:sldId id="298" r:id="rId107"/>
    <p:sldId id="291" r:id="rId108"/>
    <p:sldId id="299" r:id="rId109"/>
    <p:sldId id="300" r:id="rId110"/>
    <p:sldId id="292" r:id="rId111"/>
    <p:sldId id="301" r:id="rId112"/>
    <p:sldId id="302" r:id="rId113"/>
    <p:sldId id="293" r:id="rId114"/>
    <p:sldId id="303" r:id="rId115"/>
    <p:sldId id="304" r:id="rId116"/>
    <p:sldId id="305"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11/26/2023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11/26/2023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11/26/2023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11/26/2023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11/26/2023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11/26/2023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11/26/2023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11/26/2023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11/26/2023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11/26/2023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11/26/2023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11/26/2023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To handle multi-collinear features, what would you do? A.Remove both B.Remove only one C.Use penalized regression models (Ridge or Lasso)</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0" i="0" dirty="0">
              <a:effectLst/>
              <a:latin typeface="-apple-system"/>
            </a:endParaRPr>
          </a:p>
        </p:txBody>
      </p:sp>
    </p:spTree>
    <p:extLst>
      <p:ext uri="{BB962C8B-B14F-4D97-AF65-F5344CB8AC3E}">
        <p14:creationId xmlns:p14="http://schemas.microsoft.com/office/powerpoint/2010/main" val="228542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E10AC-007D-4D61-BC26-41EC111174E0}"/>
              </a:ext>
            </a:extLst>
          </p:cNvPr>
          <p:cNvSpPr txBox="1"/>
          <p:nvPr/>
        </p:nvSpPr>
        <p:spPr>
          <a:xfrm>
            <a:off x="789709" y="994028"/>
            <a:ext cx="9944100" cy="4524315"/>
          </a:xfrm>
          <a:prstGeom prst="rect">
            <a:avLst/>
          </a:prstGeom>
          <a:noFill/>
        </p:spPr>
        <p:txBody>
          <a:bodyPr wrap="square">
            <a:spAutoFit/>
          </a:bodyPr>
          <a:lstStyle/>
          <a:p>
            <a:pPr algn="l"/>
            <a:r>
              <a:rPr lang="en-US" b="0" i="0" dirty="0">
                <a:solidFill>
                  <a:srgbClr val="374151"/>
                </a:solidFill>
                <a:effectLst/>
                <a:latin typeface="Söhne"/>
              </a:rPr>
              <a:t>In the context of multicollinearity in statistical models:</a:t>
            </a:r>
          </a:p>
          <a:p>
            <a:pPr algn="l"/>
            <a:r>
              <a:rPr lang="en-US" b="0" i="0" dirty="0">
                <a:solidFill>
                  <a:srgbClr val="374151"/>
                </a:solidFill>
                <a:effectLst/>
                <a:latin typeface="Söhne"/>
              </a:rPr>
              <a:t>A. </a:t>
            </a:r>
            <a:r>
              <a:rPr lang="en-US" b="1" i="0" dirty="0">
                <a:solidFill>
                  <a:srgbClr val="374151"/>
                </a:solidFill>
                <a:effectLst/>
                <a:latin typeface="Söhne"/>
              </a:rPr>
              <a:t>Remove both</a:t>
            </a:r>
            <a:r>
              <a:rPr lang="en-US" b="0" i="0" dirty="0">
                <a:solidFill>
                  <a:srgbClr val="374151"/>
                </a:solidFill>
                <a:effectLst/>
                <a:latin typeface="Söhne"/>
              </a:rPr>
              <a:t> - Removing both features that are collinear can be excessive because it might lead to the loss of useful information.</a:t>
            </a:r>
          </a:p>
          <a:p>
            <a:pPr algn="l"/>
            <a:r>
              <a:rPr lang="en-US" b="0" i="0" dirty="0">
                <a:solidFill>
                  <a:srgbClr val="374151"/>
                </a:solidFill>
                <a:effectLst/>
                <a:latin typeface="Söhne"/>
              </a:rPr>
              <a:t>B. </a:t>
            </a:r>
            <a:r>
              <a:rPr lang="en-US" b="1" i="0" dirty="0">
                <a:solidFill>
                  <a:srgbClr val="374151"/>
                </a:solidFill>
                <a:effectLst/>
                <a:latin typeface="Söhne"/>
              </a:rPr>
              <a:t>Remove only one</a:t>
            </a:r>
            <a:r>
              <a:rPr lang="en-US" b="0" i="0" dirty="0">
                <a:solidFill>
                  <a:srgbClr val="374151"/>
                </a:solidFill>
                <a:effectLst/>
                <a:latin typeface="Söhne"/>
              </a:rPr>
              <a:t> - This is a common approach to multicollinearity. By removing one of the highly correlated variables, you reduce multicollinearity, simplifying the model without losing significant information.</a:t>
            </a:r>
          </a:p>
          <a:p>
            <a:pPr algn="l"/>
            <a:r>
              <a:rPr lang="en-US" b="0" i="0" dirty="0">
                <a:solidFill>
                  <a:srgbClr val="374151"/>
                </a:solidFill>
                <a:effectLst/>
                <a:latin typeface="Söhne"/>
              </a:rPr>
              <a:t>C. </a:t>
            </a:r>
            <a:r>
              <a:rPr lang="en-US" b="1" i="0" dirty="0">
                <a:solidFill>
                  <a:srgbClr val="374151"/>
                </a:solidFill>
                <a:effectLst/>
                <a:latin typeface="Söhne"/>
              </a:rPr>
              <a:t>Use penalized regression models (Ridge or Lasso)</a:t>
            </a:r>
            <a:r>
              <a:rPr lang="en-US" b="0" i="0" dirty="0">
                <a:solidFill>
                  <a:srgbClr val="374151"/>
                </a:solidFill>
                <a:effectLst/>
                <a:latin typeface="Söhne"/>
              </a:rPr>
              <a:t> - Penalized regression models like Ridge or Lasso can handle multicollinearity by adding a penalty term to the loss function. Ridge regression adds a squared magnitude of coefficient as penalty term to the loss function, while Lasso adds an absolute value of the magnitude of coefficient. These methods can reduce the effect of multicollinear features by shrinking their coefficients, often pushing some of them towards zero (especially with Lasso), which is effectively similar to variable selection.</a:t>
            </a:r>
          </a:p>
          <a:p>
            <a:pPr algn="l"/>
            <a:r>
              <a:rPr lang="en-US" b="0" i="0" dirty="0">
                <a:solidFill>
                  <a:srgbClr val="374151"/>
                </a:solidFill>
                <a:effectLst/>
                <a:latin typeface="Söhne"/>
              </a:rPr>
              <a:t>Given these options, the most comprehensive approach would be to either remove one of the multicollinear features (B) or to use penalized regression models (C), or potentially both depending on the situation. Thus, B and C is the most appropriate choice, allowing for flexibility in approach based on the specific circumstances of the data and modeling goals.</a:t>
            </a:r>
          </a:p>
        </p:txBody>
      </p:sp>
    </p:spTree>
    <p:extLst>
      <p:ext uri="{BB962C8B-B14F-4D97-AF65-F5344CB8AC3E}">
        <p14:creationId xmlns:p14="http://schemas.microsoft.com/office/powerpoint/2010/main" val="296938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 The dot product attention with Softmax activation fxn can be seen as soft form of dictionary lookup over matrices.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255779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6AF50-9C38-4C82-B188-21641C452D1E}"/>
              </a:ext>
            </a:extLst>
          </p:cNvPr>
          <p:cNvSpPr>
            <a:spLocks noChangeArrowheads="1"/>
          </p:cNvSpPr>
          <p:nvPr/>
        </p:nvSpPr>
        <p:spPr bwMode="auto">
          <a:xfrm>
            <a:off x="955962" y="1219528"/>
            <a:ext cx="9975274" cy="467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The statement is TRUE. The dot product attention mechanism with </a:t>
            </a:r>
            <a:r>
              <a:rPr lang="en-US" altLang="en-US" b="1" dirty="0" err="1">
                <a:solidFill>
                  <a:srgbClr val="374151"/>
                </a:solidFill>
                <a:latin typeface="Söhne"/>
              </a:rPr>
              <a:t>Softmax</a:t>
            </a:r>
            <a:r>
              <a:rPr lang="en-US" altLang="en-US" b="1" dirty="0">
                <a:solidFill>
                  <a:srgbClr val="374151"/>
                </a:solidFill>
                <a:latin typeface="Söhne"/>
              </a:rPr>
              <a:t> activation function, as used in transformer models, can indeed be conceptualized as a soft form of dictionary lookup over matrices.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Here's why: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In a typical dictionary lookup, you would retrieve a value corresponding to a specific key. In the context of attention mechanisms, the queries act like keys that are used to retrieve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dot product attention computes the similarity between queries and keys, which is akin to looking up the most relevant content based on those keys.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a:t>
            </a:r>
            <a:r>
              <a:rPr lang="en-US" altLang="en-US" b="1" dirty="0" err="1">
                <a:solidFill>
                  <a:srgbClr val="374151"/>
                </a:solidFill>
                <a:latin typeface="Söhne"/>
              </a:rPr>
              <a:t>Softmax</a:t>
            </a:r>
            <a:r>
              <a:rPr lang="en-US" altLang="en-US" b="1" dirty="0">
                <a:solidFill>
                  <a:srgbClr val="374151"/>
                </a:solidFill>
                <a:latin typeface="Söhne"/>
              </a:rPr>
              <a:t> function is then applied to the dot products to obtain a probability distribution (weights) that represents how much each key-value pair should contribute to the output. This "soft" weighting allows every element to contribute, albeit to varying degrees, rather than selecting a single element as in a hard lookup.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Thus, dot product attention with </a:t>
            </a:r>
            <a:r>
              <a:rPr lang="en-US" altLang="en-US" b="1" dirty="0" err="1">
                <a:solidFill>
                  <a:srgbClr val="374151"/>
                </a:solidFill>
                <a:latin typeface="Söhne"/>
              </a:rPr>
              <a:t>Softmax</a:t>
            </a:r>
            <a:r>
              <a:rPr lang="en-US" altLang="en-US" b="1" dirty="0">
                <a:solidFill>
                  <a:srgbClr val="374151"/>
                </a:solidFill>
                <a:latin typeface="Söhne"/>
              </a:rPr>
              <a:t> allows for a weighted sum of value vectors, which can be seen as retrieving a weighted combination of information from a set of key-value pairs, similar to a lookup operation but with soft selection.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3496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The advantages of transformers over RNN are: A.Better at learning long-range dependencies B.Require few parameters to achieve same result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3294442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22CA-C4F6-4806-94BB-F47B287483E5}"/>
              </a:ext>
            </a:extLst>
          </p:cNvPr>
          <p:cNvSpPr txBox="1"/>
          <p:nvPr/>
        </p:nvSpPr>
        <p:spPr>
          <a:xfrm>
            <a:off x="935181" y="1028343"/>
            <a:ext cx="9736281" cy="4801314"/>
          </a:xfrm>
          <a:prstGeom prst="rect">
            <a:avLst/>
          </a:prstGeom>
          <a:noFill/>
        </p:spPr>
        <p:txBody>
          <a:bodyPr wrap="square">
            <a:spAutoFit/>
          </a:bodyPr>
          <a:lstStyle/>
          <a:p>
            <a:pPr algn="l"/>
            <a:r>
              <a:rPr lang="en-US" b="0" i="0" dirty="0">
                <a:solidFill>
                  <a:srgbClr val="374151"/>
                </a:solidFill>
                <a:effectLst/>
                <a:latin typeface="Söhne"/>
              </a:rPr>
              <a:t>Transformers have several advantages over Recurrent Neural Networks (RNNs), particularly in processing sequences for tasks such as language modeling and translation:</a:t>
            </a:r>
          </a:p>
          <a:p>
            <a:pPr algn="l"/>
            <a:r>
              <a:rPr lang="en-US" b="0" i="0" dirty="0">
                <a:solidFill>
                  <a:srgbClr val="374151"/>
                </a:solidFill>
                <a:effectLst/>
                <a:latin typeface="Söhne"/>
              </a:rPr>
              <a:t>A. </a:t>
            </a:r>
            <a:r>
              <a:rPr lang="en-US" b="1" i="0" dirty="0">
                <a:solidFill>
                  <a:srgbClr val="374151"/>
                </a:solidFill>
                <a:effectLst/>
                <a:latin typeface="Söhne"/>
              </a:rPr>
              <a:t>Better at learning long-range dependencies</a:t>
            </a:r>
            <a:r>
              <a:rPr lang="en-US" b="0" i="0" dirty="0">
                <a:solidFill>
                  <a:srgbClr val="374151"/>
                </a:solidFill>
                <a:effectLst/>
                <a:latin typeface="Söhne"/>
              </a:rPr>
              <a:t> - Transformers are designed to handle long-range dependencies between elements in a sequence much more effectively than RNNs. They achieve this through the self-attention mechanism, which allows the model to weigh the influence of all other tokens in the sequence directly, no matter the distance between them. This statement is true.</a:t>
            </a:r>
          </a:p>
          <a:p>
            <a:pPr algn="l"/>
            <a:r>
              <a:rPr lang="en-US" b="0" i="0" dirty="0">
                <a:solidFill>
                  <a:srgbClr val="374151"/>
                </a:solidFill>
                <a:effectLst/>
                <a:latin typeface="Söhne"/>
              </a:rPr>
              <a:t>B. </a:t>
            </a:r>
            <a:r>
              <a:rPr lang="en-US" b="1" i="0" dirty="0">
                <a:solidFill>
                  <a:srgbClr val="374151"/>
                </a:solidFill>
                <a:effectLst/>
                <a:latin typeface="Söhne"/>
              </a:rPr>
              <a:t>Require fewer parameters to achieve the same result</a:t>
            </a:r>
            <a:r>
              <a:rPr lang="en-US" b="0" i="0" dirty="0">
                <a:solidFill>
                  <a:srgbClr val="374151"/>
                </a:solidFill>
                <a:effectLst/>
                <a:latin typeface="Söhne"/>
              </a:rPr>
              <a:t> - This statement is not inherently true. Transformers do not necessarily require fewer parameters to achieve the same results as RNNs; in fact, transformer models often have a large number of parameters. However, they are more efficient in computation because they process data in parallel rather than sequentially, which is a significant advantage over RNNs. This efficiency can translate to needing fewer training iterations to achieve better performance on tasks involving long sequences.</a:t>
            </a:r>
          </a:p>
          <a:p>
            <a:pPr algn="l"/>
            <a:r>
              <a:rPr lang="en-US" b="0" i="0" dirty="0">
                <a:solidFill>
                  <a:srgbClr val="374151"/>
                </a:solidFill>
                <a:effectLst/>
                <a:latin typeface="Söhne"/>
              </a:rPr>
              <a:t>The most accurate statement, considering the common understanding of these concepts, is that only A is TRUE. Transformers are indeed better at learning long-range dependencies, which is a key advantage over RNNs. The statement about requiring fewer parameters is not necessarily true as transformers can have a large number of parameters but are more parallelizable and can handle sequences more efficiently.</a:t>
            </a:r>
          </a:p>
        </p:txBody>
      </p:sp>
    </p:spTree>
    <p:extLst>
      <p:ext uri="{BB962C8B-B14F-4D97-AF65-F5344CB8AC3E}">
        <p14:creationId xmlns:p14="http://schemas.microsoft.com/office/powerpoint/2010/main" val="18760541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13046</Words>
  <Application>Microsoft Office PowerPoint</Application>
  <PresentationFormat>Widescreen</PresentationFormat>
  <Paragraphs>632</Paragraphs>
  <Slides>116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116</vt:i4>
      </vt:variant>
    </vt:vector>
  </HeadingPairs>
  <TitlesOfParts>
    <vt:vector size="126"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99</cp:revision>
  <dcterms:created xsi:type="dcterms:W3CDTF">2023-04-18T14:49:17Z</dcterms:created>
  <dcterms:modified xsi:type="dcterms:W3CDTF">2023-11-26T15:35:52Z</dcterms:modified>
</cp:coreProperties>
</file>