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6" r:id="rId2"/>
    <p:sldId id="385" r:id="rId3"/>
    <p:sldId id="384" r:id="rId4"/>
    <p:sldId id="383" r:id="rId5"/>
    <p:sldId id="382" r:id="rId6"/>
    <p:sldId id="381" r:id="rId7"/>
    <p:sldId id="380" r:id="rId8"/>
    <p:sldId id="379" r:id="rId9"/>
    <p:sldId id="378" r:id="rId10"/>
    <p:sldId id="377" r:id="rId11"/>
    <p:sldId id="376" r:id="rId12"/>
    <p:sldId id="375" r:id="rId13"/>
    <p:sldId id="374" r:id="rId14"/>
    <p:sldId id="373" r:id="rId15"/>
    <p:sldId id="372" r:id="rId16"/>
    <p:sldId id="371" r:id="rId17"/>
    <p:sldId id="370" r:id="rId18"/>
    <p:sldId id="369" r:id="rId19"/>
    <p:sldId id="368" r:id="rId20"/>
    <p:sldId id="367" r:id="rId21"/>
    <p:sldId id="366" r:id="rId22"/>
    <p:sldId id="365" r:id="rId23"/>
    <p:sldId id="364" r:id="rId24"/>
    <p:sldId id="363" r:id="rId25"/>
    <p:sldId id="362" r:id="rId26"/>
    <p:sldId id="361" r:id="rId27"/>
    <p:sldId id="360" r:id="rId28"/>
    <p:sldId id="359" r:id="rId29"/>
    <p:sldId id="358" r:id="rId30"/>
    <p:sldId id="357" r:id="rId31"/>
    <p:sldId id="475" r:id="rId32"/>
    <p:sldId id="476" r:id="rId33"/>
    <p:sldId id="473" r:id="rId34"/>
    <p:sldId id="474" r:id="rId35"/>
    <p:sldId id="471" r:id="rId36"/>
    <p:sldId id="472" r:id="rId37"/>
    <p:sldId id="469" r:id="rId38"/>
    <p:sldId id="470" r:id="rId39"/>
    <p:sldId id="465" r:id="rId40"/>
    <p:sldId id="468" r:id="rId41"/>
    <p:sldId id="431" r:id="rId42"/>
    <p:sldId id="432" r:id="rId43"/>
    <p:sldId id="356" r:id="rId44"/>
    <p:sldId id="427" r:id="rId45"/>
    <p:sldId id="354" r:id="rId46"/>
    <p:sldId id="355" r:id="rId47"/>
    <p:sldId id="352" r:id="rId48"/>
    <p:sldId id="353" r:id="rId49"/>
    <p:sldId id="306" r:id="rId50"/>
    <p:sldId id="351" r:id="rId51"/>
    <p:sldId id="350" r:id="rId52"/>
    <p:sldId id="349" r:id="rId53"/>
    <p:sldId id="348" r:id="rId54"/>
    <p:sldId id="347" r:id="rId55"/>
    <p:sldId id="346" r:id="rId56"/>
    <p:sldId id="345" r:id="rId57"/>
    <p:sldId id="344" r:id="rId58"/>
    <p:sldId id="343" r:id="rId59"/>
    <p:sldId id="342" r:id="rId60"/>
    <p:sldId id="341" r:id="rId61"/>
    <p:sldId id="340" r:id="rId62"/>
    <p:sldId id="339" r:id="rId63"/>
    <p:sldId id="338" r:id="rId64"/>
    <p:sldId id="337" r:id="rId65"/>
    <p:sldId id="336" r:id="rId66"/>
    <p:sldId id="335" r:id="rId67"/>
    <p:sldId id="334" r:id="rId68"/>
    <p:sldId id="333" r:id="rId69"/>
    <p:sldId id="332" r:id="rId70"/>
    <p:sldId id="331" r:id="rId71"/>
    <p:sldId id="330" r:id="rId72"/>
    <p:sldId id="329" r:id="rId73"/>
    <p:sldId id="328" r:id="rId74"/>
    <p:sldId id="327" r:id="rId75"/>
    <p:sldId id="326" r:id="rId76"/>
    <p:sldId id="325" r:id="rId77"/>
    <p:sldId id="324" r:id="rId78"/>
    <p:sldId id="323" r:id="rId79"/>
    <p:sldId id="322" r:id="rId80"/>
    <p:sldId id="321" r:id="rId81"/>
    <p:sldId id="320" r:id="rId82"/>
    <p:sldId id="319" r:id="rId83"/>
    <p:sldId id="318" r:id="rId84"/>
    <p:sldId id="317" r:id="rId85"/>
    <p:sldId id="316" r:id="rId86"/>
    <p:sldId id="315" r:id="rId87"/>
    <p:sldId id="314" r:id="rId88"/>
    <p:sldId id="313" r:id="rId89"/>
    <p:sldId id="312" r:id="rId90"/>
    <p:sldId id="311" r:id="rId91"/>
    <p:sldId id="310" r:id="rId92"/>
    <p:sldId id="309" r:id="rId93"/>
    <p:sldId id="308" r:id="rId94"/>
    <p:sldId id="307" r:id="rId95"/>
    <p:sldId id="256" r:id="rId96"/>
    <p:sldId id="257" r:id="rId97"/>
    <p:sldId id="258" r:id="rId98"/>
    <p:sldId id="259" r:id="rId99"/>
    <p:sldId id="260" r:id="rId100"/>
    <p:sldId id="261" r:id="rId101"/>
    <p:sldId id="262" r:id="rId102"/>
    <p:sldId id="266" r:id="rId103"/>
    <p:sldId id="263" r:id="rId104"/>
    <p:sldId id="264" r:id="rId105"/>
    <p:sldId id="265" r:id="rId106"/>
    <p:sldId id="267" r:id="rId107"/>
    <p:sldId id="268" r:id="rId108"/>
    <p:sldId id="269" r:id="rId109"/>
    <p:sldId id="270" r:id="rId110"/>
    <p:sldId id="271" r:id="rId111"/>
    <p:sldId id="272" r:id="rId112"/>
    <p:sldId id="273" r:id="rId113"/>
    <p:sldId id="274" r:id="rId114"/>
    <p:sldId id="275" r:id="rId115"/>
    <p:sldId id="276" r:id="rId116"/>
    <p:sldId id="277" r:id="rId117"/>
    <p:sldId id="278" r:id="rId118"/>
    <p:sldId id="279" r:id="rId119"/>
    <p:sldId id="280" r:id="rId120"/>
    <p:sldId id="281" r:id="rId121"/>
    <p:sldId id="282" r:id="rId122"/>
    <p:sldId id="283" r:id="rId123"/>
    <p:sldId id="284" r:id="rId124"/>
    <p:sldId id="285" r:id="rId125"/>
    <p:sldId id="286" r:id="rId126"/>
    <p:sldId id="287" r:id="rId127"/>
    <p:sldId id="288" r:id="rId128"/>
    <p:sldId id="289" r:id="rId129"/>
    <p:sldId id="294" r:id="rId130"/>
    <p:sldId id="295" r:id="rId131"/>
    <p:sldId id="296" r:id="rId132"/>
    <p:sldId id="297" r:id="rId133"/>
    <p:sldId id="290" r:id="rId134"/>
    <p:sldId id="298" r:id="rId135"/>
    <p:sldId id="291" r:id="rId136"/>
    <p:sldId id="299" r:id="rId137"/>
    <p:sldId id="300" r:id="rId138"/>
    <p:sldId id="292" r:id="rId139"/>
    <p:sldId id="301" r:id="rId140"/>
    <p:sldId id="302" r:id="rId141"/>
    <p:sldId id="293" r:id="rId142"/>
    <p:sldId id="303" r:id="rId143"/>
    <p:sldId id="304" r:id="rId144"/>
    <p:sldId id="305" r:id="rId1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hyper parameters if increased might lead to overfitting? A. No. of trees B. Depth of tree C. Learning rate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 👆</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A and B</a:t>
            </a:r>
            <a:endParaRPr lang="en-US" b="0" i="0" dirty="0">
              <a:effectLst/>
              <a:latin typeface="-apple-system"/>
            </a:endParaRPr>
          </a:p>
        </p:txBody>
      </p:sp>
    </p:spTree>
    <p:extLst>
      <p:ext uri="{BB962C8B-B14F-4D97-AF65-F5344CB8AC3E}">
        <p14:creationId xmlns:p14="http://schemas.microsoft.com/office/powerpoint/2010/main" val="307274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C05B69-ED75-475F-AE56-F2BD610482B9}"/>
              </a:ext>
            </a:extLst>
          </p:cNvPr>
          <p:cNvSpPr>
            <a:spLocks noChangeArrowheads="1"/>
          </p:cNvSpPr>
          <p:nvPr/>
        </p:nvSpPr>
        <p:spPr bwMode="auto">
          <a:xfrm>
            <a:off x="-1" y="2011311"/>
            <a:ext cx="1176250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All of the techniques mentioned are used to generate high-quality images in Generative Adversarial Networks (GANs):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 </a:t>
            </a:r>
            <a:r>
              <a:rPr kumimoji="0" lang="en-US" altLang="en-US" sz="1000" b="1" i="0" u="none" strike="noStrike" cap="none" normalizeH="0" baseline="0" dirty="0">
                <a:ln>
                  <a:noFill/>
                </a:ln>
                <a:solidFill>
                  <a:schemeClr val="tx1"/>
                </a:solidFill>
                <a:effectLst/>
                <a:latin typeface="Söhne"/>
              </a:rPr>
              <a:t>Style-based GANs</a:t>
            </a:r>
            <a:r>
              <a:rPr kumimoji="0" lang="en-US" altLang="en-US" sz="1000" b="0" i="0" u="none" strike="noStrike" cap="none" normalizeH="0" baseline="0" dirty="0">
                <a:ln>
                  <a:noFill/>
                </a:ln>
                <a:solidFill>
                  <a:schemeClr val="tx1"/>
                </a:solidFill>
                <a:effectLst/>
                <a:latin typeface="Söhne"/>
              </a:rPr>
              <a:t>: An example of this is </a:t>
            </a:r>
            <a:r>
              <a:rPr kumimoji="0" lang="en-US" altLang="en-US" sz="1000" b="0" i="0" u="none" strike="noStrike" cap="none" normalizeH="0" baseline="0" dirty="0" err="1">
                <a:ln>
                  <a:noFill/>
                </a:ln>
                <a:solidFill>
                  <a:schemeClr val="tx1"/>
                </a:solidFill>
                <a:effectLst/>
                <a:latin typeface="Söhne"/>
              </a:rPr>
              <a:t>StyleGAN</a:t>
            </a:r>
            <a:r>
              <a:rPr kumimoji="0" lang="en-US" altLang="en-US" sz="1000" b="0" i="0" u="none" strike="noStrike" cap="none" normalizeH="0" baseline="0" dirty="0">
                <a:ln>
                  <a:noFill/>
                </a:ln>
                <a:solidFill>
                  <a:schemeClr val="tx1"/>
                </a:solidFill>
                <a:effectLst/>
                <a:latin typeface="Söhne"/>
              </a:rPr>
              <a:t>, which is known for its ability to generate highly realistic and high-resolution images. It uses a style-based architecture that allows for fine control over the style of generated images at different levels of detail.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B. </a:t>
            </a:r>
            <a:r>
              <a:rPr kumimoji="0" lang="en-US" altLang="en-US" sz="1000" b="1" i="0" u="none" strike="noStrike" cap="none" normalizeH="0" baseline="0" dirty="0">
                <a:ln>
                  <a:noFill/>
                </a:ln>
                <a:solidFill>
                  <a:schemeClr val="tx1"/>
                </a:solidFill>
                <a:effectLst/>
                <a:latin typeface="Söhne"/>
              </a:rPr>
              <a:t>Deep Convolutional GAN (DCGAN)</a:t>
            </a:r>
            <a:r>
              <a:rPr kumimoji="0" lang="en-US" altLang="en-US" sz="1000" b="0" i="0" u="none" strike="noStrike" cap="none" normalizeH="0" baseline="0" dirty="0">
                <a:ln>
                  <a:noFill/>
                </a:ln>
                <a:solidFill>
                  <a:schemeClr val="tx1"/>
                </a:solidFill>
                <a:effectLst/>
                <a:latin typeface="Söhne"/>
              </a:rPr>
              <a:t>: This is a class of CNN-based GANs that made significant improvements in the stability of GANs and the quality of generated images by introducing certain architectural constraints.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C. </a:t>
            </a:r>
            <a:r>
              <a:rPr kumimoji="0" lang="en-US" altLang="en-US" sz="1000" b="1" i="0" u="none" strike="noStrike" cap="none" normalizeH="0" baseline="0" dirty="0">
                <a:ln>
                  <a:noFill/>
                </a:ln>
                <a:solidFill>
                  <a:schemeClr val="tx1"/>
                </a:solidFill>
                <a:effectLst/>
                <a:latin typeface="Söhne"/>
              </a:rPr>
              <a:t>Wasserstein GAN</a:t>
            </a:r>
            <a:r>
              <a:rPr kumimoji="0" lang="en-US" altLang="en-US" sz="1000" b="0" i="0" u="none" strike="noStrike" cap="none" normalizeH="0" baseline="0" dirty="0">
                <a:ln>
                  <a:noFill/>
                </a:ln>
                <a:solidFill>
                  <a:schemeClr val="tx1"/>
                </a:solidFill>
                <a:effectLst/>
                <a:latin typeface="Söhne"/>
              </a:rPr>
              <a:t>: While the original Wasserstein GAN (WGAN) focused on improving training stability rather than image quality per se, its principles have been applied to various GAN architectures to improve the quality of the generated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D. </a:t>
            </a:r>
            <a:r>
              <a:rPr kumimoji="0" lang="en-US" altLang="en-US" sz="1000" b="1" i="0" u="none" strike="noStrike" cap="none" normalizeH="0" baseline="0" dirty="0">
                <a:ln>
                  <a:noFill/>
                </a:ln>
                <a:solidFill>
                  <a:schemeClr val="tx1"/>
                </a:solidFill>
                <a:effectLst/>
                <a:latin typeface="Söhne"/>
              </a:rPr>
              <a:t>All of the above</a:t>
            </a:r>
            <a:r>
              <a:rPr kumimoji="0" lang="en-US" altLang="en-US" sz="1000" b="0" i="0" u="none" strike="noStrike" cap="none" normalizeH="0" baseline="0" dirty="0">
                <a:ln>
                  <a:noFill/>
                </a:ln>
                <a:solidFill>
                  <a:schemeClr val="tx1"/>
                </a:solidFill>
                <a:effectLst/>
                <a:latin typeface="Söhne"/>
              </a:rPr>
              <a:t>: Since each of these techniques contributes to the generation of high-quality images in their own right, this is the correct answer. They are all different approaches to designing and training GANs for improved image generation.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7681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fxn is normally used in Wasserstein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Cross-entropy loss</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 squared-error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Wasserstein loss</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Kullback-Leiblar divergence</a:t>
            </a:r>
            <a:endParaRPr lang="en-US" b="0" i="0" dirty="0">
              <a:effectLst/>
              <a:latin typeface="-apple-system"/>
            </a:endParaRPr>
          </a:p>
        </p:txBody>
      </p:sp>
    </p:spTree>
    <p:extLst>
      <p:ext uri="{BB962C8B-B14F-4D97-AF65-F5344CB8AC3E}">
        <p14:creationId xmlns:p14="http://schemas.microsoft.com/office/powerpoint/2010/main" val="31317582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C2896-239B-46DA-8DA9-5664B53AAE47}"/>
              </a:ext>
            </a:extLst>
          </p:cNvPr>
          <p:cNvSpPr txBox="1"/>
          <p:nvPr/>
        </p:nvSpPr>
        <p:spPr>
          <a:xfrm>
            <a:off x="270164" y="297009"/>
            <a:ext cx="11253353" cy="5078313"/>
          </a:xfrm>
          <a:prstGeom prst="rect">
            <a:avLst/>
          </a:prstGeom>
          <a:noFill/>
        </p:spPr>
        <p:txBody>
          <a:bodyPr wrap="square">
            <a:spAutoFit/>
          </a:bodyPr>
          <a:lstStyle/>
          <a:p>
            <a:pPr algn="l"/>
            <a:r>
              <a:rPr lang="en-US" b="0" i="0" dirty="0">
                <a:solidFill>
                  <a:srgbClr val="374151"/>
                </a:solidFill>
                <a:effectLst/>
                <a:latin typeface="Söhne"/>
              </a:rPr>
              <a:t>Wasserstein GANs typically use the Wasserstein loss, also known as the Earth Mover's Distance. This loss function helps to improve the stability of GAN training and addresses some of the issues related to the convergence of traditional GANs. So, the correct answer is:</a:t>
            </a:r>
          </a:p>
          <a:p>
            <a:pPr algn="l"/>
            <a:r>
              <a:rPr lang="en-US" b="0" i="0" dirty="0">
                <a:solidFill>
                  <a:srgbClr val="374151"/>
                </a:solidFill>
                <a:effectLst/>
                <a:latin typeface="Söhne"/>
              </a:rPr>
              <a:t>C. Wasserstein loss.</a:t>
            </a:r>
          </a:p>
          <a:p>
            <a:pPr algn="l"/>
            <a:endParaRPr lang="en-US" dirty="0">
              <a:solidFill>
                <a:srgbClr val="374151"/>
              </a:solidFill>
              <a:latin typeface="Söhne"/>
            </a:endParaRPr>
          </a:p>
          <a:p>
            <a:pPr algn="l"/>
            <a:r>
              <a:rPr lang="en-US" b="0" i="0" dirty="0">
                <a:solidFill>
                  <a:srgbClr val="374151"/>
                </a:solidFill>
                <a:effectLst/>
                <a:latin typeface="Söhne"/>
              </a:rPr>
              <a:t>The other three options represent different loss functions that are used in various types of neural network models, including GANs, but they are not typically used in Wasserstein GANs (WGANs):</a:t>
            </a:r>
          </a:p>
          <a:p>
            <a:pPr algn="l"/>
            <a:r>
              <a:rPr lang="en-US" b="0" i="0" dirty="0">
                <a:solidFill>
                  <a:srgbClr val="374151"/>
                </a:solidFill>
                <a:effectLst/>
                <a:latin typeface="Söhne"/>
              </a:rPr>
              <a:t>A. </a:t>
            </a:r>
            <a:r>
              <a:rPr lang="en-US" b="1" i="0" dirty="0">
                <a:solidFill>
                  <a:srgbClr val="374151"/>
                </a:solidFill>
                <a:effectLst/>
                <a:latin typeface="Söhne"/>
              </a:rPr>
              <a:t>Cross-entropy loss</a:t>
            </a:r>
            <a:r>
              <a:rPr lang="en-US" b="0" i="0" dirty="0">
                <a:solidFill>
                  <a:srgbClr val="374151"/>
                </a:solidFill>
                <a:effectLst/>
                <a:latin typeface="Söhne"/>
              </a:rPr>
              <a:t> - This is commonly used in classification tasks and in the original formulation of GANs. It measures the difference between two probability distributions for a given random variable or set of events.</a:t>
            </a:r>
          </a:p>
          <a:p>
            <a:pPr algn="l"/>
            <a:r>
              <a:rPr lang="en-US" b="0" i="0" dirty="0">
                <a:solidFill>
                  <a:srgbClr val="374151"/>
                </a:solidFill>
                <a:effectLst/>
                <a:latin typeface="Söhne"/>
              </a:rPr>
              <a:t>B. </a:t>
            </a:r>
            <a:r>
              <a:rPr lang="en-US" b="1" i="0" dirty="0">
                <a:solidFill>
                  <a:srgbClr val="374151"/>
                </a:solidFill>
                <a:effectLst/>
                <a:latin typeface="Söhne"/>
              </a:rPr>
              <a:t>Mean squared-error loss</a:t>
            </a:r>
            <a:r>
              <a:rPr lang="en-US" b="0" i="0" dirty="0">
                <a:solidFill>
                  <a:srgbClr val="374151"/>
                </a:solidFill>
                <a:effectLst/>
                <a:latin typeface="Söhne"/>
              </a:rPr>
              <a:t> - Often used in regression tasks and models where the output is a continuous value. It's not commonly used in GANs because it does not model the adversarial process well.</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divergence</a:t>
            </a:r>
            <a:r>
              <a:rPr lang="en-US" b="0" i="0" dirty="0">
                <a:solidFill>
                  <a:srgbClr val="374151"/>
                </a:solidFill>
                <a:effectLst/>
                <a:latin typeface="Söhne"/>
              </a:rPr>
              <a:t> - KL divergence is a measure of how one probability distribution diverges from a second, expected probability distribution. In the context of GANs, it could be used to measure the difference between the generated distribution and the real distribution, but it is not the loss function around which WGANs are structured.</a:t>
            </a:r>
          </a:p>
          <a:p>
            <a:pPr algn="l"/>
            <a:r>
              <a:rPr lang="en-US" b="0" i="0" dirty="0">
                <a:solidFill>
                  <a:srgbClr val="374151"/>
                </a:solidFill>
                <a:effectLst/>
                <a:latin typeface="Söhne"/>
              </a:rPr>
              <a:t>Wasserstein loss is specifically designed to measure the distance between the generator's distribution and the real data distribution in a way that provides better training dynamics and convergence properties for GANs, which is why it is used in WGANs.</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9717434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High bias means: A.Model captures less relationships B.Underfitting C.Overfitting D.Model captures noise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and D</a:t>
            </a:r>
            <a:endParaRPr lang="en-US" b="0" i="0" dirty="0">
              <a:effectLst/>
              <a:latin typeface="-apple-system"/>
            </a:endParaRPr>
          </a:p>
        </p:txBody>
      </p:sp>
    </p:spTree>
    <p:extLst>
      <p:ext uri="{BB962C8B-B14F-4D97-AF65-F5344CB8AC3E}">
        <p14:creationId xmlns:p14="http://schemas.microsoft.com/office/powerpoint/2010/main" val="23067939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861B81-35CE-4FE9-9898-E5002A6482B4}"/>
              </a:ext>
            </a:extLst>
          </p:cNvPr>
          <p:cNvSpPr>
            <a:spLocks noChangeArrowheads="1"/>
          </p:cNvSpPr>
          <p:nvPr/>
        </p:nvSpPr>
        <p:spPr bwMode="auto">
          <a:xfrm>
            <a:off x="-1" y="2558651"/>
            <a:ext cx="1197032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High bias in a machine learning model means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A. </a:t>
            </a:r>
            <a:r>
              <a:rPr kumimoji="0" lang="en-US" altLang="en-US" sz="1000" b="1" i="0" u="none" strike="noStrike" cap="none" normalizeH="0" baseline="0">
                <a:ln>
                  <a:noFill/>
                </a:ln>
                <a:solidFill>
                  <a:schemeClr val="tx1"/>
                </a:solidFill>
                <a:effectLst/>
                <a:latin typeface="Söhne"/>
              </a:rPr>
              <a:t>Model captures less relationships</a:t>
            </a:r>
            <a:r>
              <a:rPr kumimoji="0" lang="en-US" altLang="en-US" sz="1000" b="0" i="0" u="none" strike="noStrike" cap="none" normalizeH="0" baseline="0">
                <a:ln>
                  <a:noFill/>
                </a:ln>
                <a:solidFill>
                  <a:schemeClr val="tx1"/>
                </a:solidFill>
                <a:effectLst/>
                <a:latin typeface="Söhne"/>
              </a:rPr>
              <a:t> - High bias can occur when a model is too simple to capture the underlying relationships between the features and the target output. It can't represent the complexity of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B. </a:t>
            </a:r>
            <a:r>
              <a:rPr kumimoji="0" lang="en-US" altLang="en-US" sz="1000" b="1" i="0" u="none" strike="noStrike" cap="none" normalizeH="0" baseline="0">
                <a:ln>
                  <a:noFill/>
                </a:ln>
                <a:solidFill>
                  <a:schemeClr val="tx1"/>
                </a:solidFill>
                <a:effectLst/>
                <a:latin typeface="Söhne"/>
              </a:rPr>
              <a:t>Underfitting</a:t>
            </a:r>
            <a:r>
              <a:rPr kumimoji="0" lang="en-US" altLang="en-US" sz="1000" b="0" i="0" u="none" strike="noStrike" cap="none" normalizeH="0" baseline="0">
                <a:ln>
                  <a:noFill/>
                </a:ln>
                <a:solidFill>
                  <a:schemeClr val="tx1"/>
                </a:solidFill>
                <a:effectLst/>
                <a:latin typeface="Söhne"/>
              </a:rPr>
              <a:t> - Underfitting is a direct consequence of high bias. It happens when a model is too simple and fails to capture both the variance and the structure of the training data, resulting in poor performance on both training and unseen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C. </a:t>
            </a:r>
            <a:r>
              <a:rPr kumimoji="0" lang="en-US" altLang="en-US" sz="1000" b="1" i="0" u="none" strike="noStrike" cap="none" normalizeH="0" baseline="0">
                <a:ln>
                  <a:noFill/>
                </a:ln>
                <a:solidFill>
                  <a:schemeClr val="tx1"/>
                </a:solidFill>
                <a:effectLst/>
                <a:latin typeface="Söhne"/>
              </a:rPr>
              <a:t>Overfitting</a:t>
            </a:r>
            <a:r>
              <a:rPr kumimoji="0" lang="en-US" altLang="en-US" sz="1000" b="0" i="0" u="none" strike="noStrike" cap="none" normalizeH="0" baseline="0">
                <a:ln>
                  <a:noFill/>
                </a:ln>
                <a:solidFill>
                  <a:schemeClr val="tx1"/>
                </a:solidFill>
                <a:effectLst/>
                <a:latin typeface="Söhne"/>
              </a:rPr>
              <a:t> - This is incorrect. Overfitting is related to high variance, not high bias. Overfitting occurs when a model is too complex and captures noise in the training data as if it were a part of the pattern, leading to poor generalization to new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D. </a:t>
            </a:r>
            <a:r>
              <a:rPr kumimoji="0" lang="en-US" altLang="en-US" sz="1000" b="1" i="0" u="none" strike="noStrike" cap="none" normalizeH="0" baseline="0">
                <a:ln>
                  <a:noFill/>
                </a:ln>
                <a:solidFill>
                  <a:schemeClr val="tx1"/>
                </a:solidFill>
                <a:effectLst/>
                <a:latin typeface="Söhne"/>
              </a:rPr>
              <a:t>Model captures noise</a:t>
            </a:r>
            <a:r>
              <a:rPr kumimoji="0" lang="en-US" altLang="en-US" sz="1000" b="0" i="0" u="none" strike="noStrike" cap="none" normalizeH="0" baseline="0">
                <a:ln>
                  <a:noFill/>
                </a:ln>
                <a:solidFill>
                  <a:schemeClr val="tx1"/>
                </a:solidFill>
                <a:effectLst/>
                <a:latin typeface="Söhne"/>
              </a:rPr>
              <a:t> - This is also incorrect in the context of high bias. Capturing noise is a characteristic of a model with high variance, not high bias.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The correct combination is A and B: High bias means the model captures less of the complex relationships in the data (A) and is likely to result in underfitting (B).</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0258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kind of GAN architecture used multi level hierarchy of generators and discriminators?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A.StyleGAN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a:t>
            </a:r>
            <a:endParaRPr lang="en-US" b="0" i="0" dirty="0">
              <a:effectLst/>
              <a:latin typeface="-apple-system"/>
            </a:endParaRPr>
          </a:p>
        </p:txBody>
      </p:sp>
    </p:spTree>
    <p:extLst>
      <p:ext uri="{BB962C8B-B14F-4D97-AF65-F5344CB8AC3E}">
        <p14:creationId xmlns:p14="http://schemas.microsoft.com/office/powerpoint/2010/main" val="575259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CCFE3-10ED-4699-A4DB-AAFF69A4D5AF}"/>
              </a:ext>
            </a:extLst>
          </p:cNvPr>
          <p:cNvSpPr txBox="1"/>
          <p:nvPr/>
        </p:nvSpPr>
        <p:spPr>
          <a:xfrm>
            <a:off x="529937" y="751344"/>
            <a:ext cx="9985664" cy="5355312"/>
          </a:xfrm>
          <a:prstGeom prst="rect">
            <a:avLst/>
          </a:prstGeom>
          <a:noFill/>
        </p:spPr>
        <p:txBody>
          <a:bodyPr wrap="square">
            <a:spAutoFit/>
          </a:bodyPr>
          <a:lstStyle/>
          <a:p>
            <a:pPr algn="l"/>
            <a:r>
              <a:rPr lang="en-US" b="0" i="0" dirty="0">
                <a:solidFill>
                  <a:srgbClr val="374151"/>
                </a:solidFill>
                <a:effectLst/>
                <a:latin typeface="Söhne"/>
              </a:rPr>
              <a:t>The GAN architecture that uses a multi-level hierarchy of generators and discriminators is known as </a:t>
            </a:r>
            <a:r>
              <a:rPr lang="en-US" b="0" i="0" dirty="0" err="1">
                <a:solidFill>
                  <a:srgbClr val="374151"/>
                </a:solidFill>
                <a:effectLst/>
                <a:latin typeface="Söhne"/>
              </a:rPr>
              <a:t>StackGAN</a:t>
            </a:r>
            <a:r>
              <a:rPr lang="en-US" b="0" i="0" dirty="0">
                <a:solidFill>
                  <a:srgbClr val="374151"/>
                </a:solidFill>
                <a:effectLst/>
                <a:latin typeface="Söhne"/>
              </a:rPr>
              <a:t>. In </a:t>
            </a:r>
            <a:r>
              <a:rPr lang="en-US" b="0" i="0" dirty="0" err="1">
                <a:solidFill>
                  <a:srgbClr val="374151"/>
                </a:solidFill>
                <a:effectLst/>
                <a:latin typeface="Söhne"/>
              </a:rPr>
              <a:t>StackGAN</a:t>
            </a:r>
            <a:r>
              <a:rPr lang="en-US" b="0" i="0" dirty="0">
                <a:solidFill>
                  <a:srgbClr val="374151"/>
                </a:solidFill>
                <a:effectLst/>
                <a:latin typeface="Söhne"/>
              </a:rPr>
              <a:t>, multiple stages of generative adversarial networks are stacked together to refine the output progressively. Each level in the hierarchy aims to capture and refine different levels of details in the generated images.</a:t>
            </a:r>
          </a:p>
          <a:p>
            <a:pPr algn="l"/>
            <a:r>
              <a:rPr lang="en-US" b="0" i="0" dirty="0">
                <a:solidFill>
                  <a:srgbClr val="374151"/>
                </a:solidFill>
                <a:effectLst/>
                <a:latin typeface="Söhne"/>
              </a:rPr>
              <a:t>A. </a:t>
            </a:r>
            <a:r>
              <a:rPr lang="en-US" b="1" i="0" dirty="0" err="1">
                <a:solidFill>
                  <a:srgbClr val="374151"/>
                </a:solidFill>
                <a:effectLst/>
                <a:latin typeface="Söhne"/>
              </a:rPr>
              <a:t>StyleGAN</a:t>
            </a:r>
            <a:r>
              <a:rPr lang="en-US" b="0" i="0" dirty="0">
                <a:solidFill>
                  <a:srgbClr val="374151"/>
                </a:solidFill>
                <a:effectLst/>
                <a:latin typeface="Söhne"/>
              </a:rPr>
              <a:t> - While </a:t>
            </a:r>
            <a:r>
              <a:rPr lang="en-US" b="0" i="0" dirty="0" err="1">
                <a:solidFill>
                  <a:srgbClr val="374151"/>
                </a:solidFill>
                <a:effectLst/>
                <a:latin typeface="Söhne"/>
              </a:rPr>
              <a:t>StyleGAN</a:t>
            </a:r>
            <a:r>
              <a:rPr lang="en-US" b="0" i="0" dirty="0">
                <a:solidFill>
                  <a:srgbClr val="374151"/>
                </a:solidFill>
                <a:effectLst/>
                <a:latin typeface="Söhne"/>
              </a:rPr>
              <a:t> is known for its ability to control the style of generated images at different levels of granularity, it does not use a hierarchy of generators and discriminators in the same manner as </a:t>
            </a:r>
            <a:r>
              <a:rPr lang="en-US" b="0" i="0" dirty="0" err="1">
                <a:solidFill>
                  <a:srgbClr val="374151"/>
                </a:solidFill>
                <a:effectLst/>
                <a:latin typeface="Söhne"/>
              </a:rPr>
              <a:t>StackGAN</a:t>
            </a:r>
            <a:r>
              <a:rPr lang="en-US" b="0" i="0" dirty="0">
                <a:solidFill>
                  <a:srgbClr val="374151"/>
                </a:solidFill>
                <a:effectLst/>
                <a:latin typeface="Söhne"/>
              </a:rPr>
              <a:t>. It does have multiple layers that control different aspects of the image, but it is not a hierarchy of separate GANs.</a:t>
            </a:r>
          </a:p>
          <a:p>
            <a:pPr algn="l"/>
            <a:r>
              <a:rPr lang="en-US" b="0" i="0" dirty="0">
                <a:solidFill>
                  <a:srgbClr val="374151"/>
                </a:solidFill>
                <a:effectLst/>
                <a:latin typeface="Söhne"/>
              </a:rPr>
              <a:t>B. </a:t>
            </a:r>
            <a:r>
              <a:rPr lang="en-US" b="1" i="0" dirty="0">
                <a:solidFill>
                  <a:srgbClr val="374151"/>
                </a:solidFill>
                <a:effectLst/>
                <a:latin typeface="Söhne"/>
              </a:rPr>
              <a:t>Deep Convolutional GAN (DCGAN)</a:t>
            </a:r>
            <a:r>
              <a:rPr lang="en-US" b="0" i="0" dirty="0">
                <a:solidFill>
                  <a:srgbClr val="374151"/>
                </a:solidFill>
                <a:effectLst/>
                <a:latin typeface="Söhne"/>
              </a:rPr>
              <a:t> - DCGAN is a class of CNN-based GANs that introduces architectural constraints to stabilize the training process, but it does not inherently use a multi-level hierarchy of generators and discriminators.</a:t>
            </a:r>
          </a:p>
          <a:p>
            <a:pPr algn="l"/>
            <a:r>
              <a:rPr lang="en-US" b="0" i="0" dirty="0">
                <a:solidFill>
                  <a:srgbClr val="374151"/>
                </a:solidFill>
                <a:effectLst/>
                <a:latin typeface="Söhne"/>
              </a:rPr>
              <a:t>C. </a:t>
            </a:r>
            <a:r>
              <a:rPr lang="en-US" b="1" i="0" dirty="0">
                <a:solidFill>
                  <a:srgbClr val="374151"/>
                </a:solidFill>
                <a:effectLst/>
                <a:latin typeface="Söhne"/>
              </a:rPr>
              <a:t>Wasserstein GAN</a:t>
            </a:r>
            <a:r>
              <a:rPr lang="en-US" b="0" i="0" dirty="0">
                <a:solidFill>
                  <a:srgbClr val="374151"/>
                </a:solidFill>
                <a:effectLst/>
                <a:latin typeface="Söhne"/>
              </a:rPr>
              <a:t> - The Wasserstein GAN (WGAN) introduces a different loss function based on the Wasserstein distance to improve the stability of GAN training. Like DCGAN, it does not use a multi-level hierarchy.</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none of the options listed inherently use a multi-level hierarchy of generators and discriminators, this option would not be correct.</a:t>
            </a:r>
          </a:p>
          <a:p>
            <a:pPr algn="l"/>
            <a:r>
              <a:rPr lang="en-US" b="0" i="0" dirty="0">
                <a:solidFill>
                  <a:srgbClr val="374151"/>
                </a:solidFill>
                <a:effectLst/>
                <a:latin typeface="Söhne"/>
              </a:rPr>
              <a:t>The correct answer, which is not listed among the options provided, is </a:t>
            </a:r>
            <a:r>
              <a:rPr lang="en-US" b="0" i="0" dirty="0" err="1">
                <a:solidFill>
                  <a:srgbClr val="374151"/>
                </a:solidFill>
                <a:effectLst/>
                <a:latin typeface="Söhne"/>
              </a:rPr>
              <a:t>StackGAN</a:t>
            </a:r>
            <a:r>
              <a:rPr lang="en-US" b="0" i="0" dirty="0">
                <a:solidFill>
                  <a:srgbClr val="374151"/>
                </a:solidFill>
                <a:effectLst/>
                <a:latin typeface="Söhne"/>
              </a:rPr>
              <a:t>. It is specifically designed with a multi-level hierarchy where each level of generators and discriminators builds upon the previous one to improve the quality of the generated images.</a:t>
            </a:r>
          </a:p>
        </p:txBody>
      </p:sp>
    </p:spTree>
    <p:extLst>
      <p:ext uri="{BB962C8B-B14F-4D97-AF65-F5344CB8AC3E}">
        <p14:creationId xmlns:p14="http://schemas.microsoft.com/office/powerpoint/2010/main" val="109672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 a particular neuron in your architecture you are getting an output of -0.0001. Which of the following activation fxn could be used there?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A.ReLU</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B.Tanh</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0" i="0" dirty="0">
              <a:effectLst/>
              <a:latin typeface="-apple-system"/>
            </a:endParaRPr>
          </a:p>
        </p:txBody>
      </p:sp>
    </p:spTree>
    <p:extLst>
      <p:ext uri="{BB962C8B-B14F-4D97-AF65-F5344CB8AC3E}">
        <p14:creationId xmlns:p14="http://schemas.microsoft.com/office/powerpoint/2010/main" val="4276995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BC2E-CF01-46E5-984F-EA67F5D7ECF9}"/>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The output of a neuron before activation is known as its activation potential. Depending on the activation function used, this value can be transformed in different ways:</a:t>
            </a:r>
          </a:p>
          <a:p>
            <a:pPr algn="l"/>
            <a:r>
              <a:rPr lang="en-US" b="0" i="0" dirty="0">
                <a:solidFill>
                  <a:srgbClr val="374151"/>
                </a:solidFill>
                <a:effectLst/>
                <a:latin typeface="Söhne"/>
              </a:rPr>
              <a:t>A. </a:t>
            </a:r>
            <a:r>
              <a:rPr lang="en-US" b="1" i="0" dirty="0" err="1">
                <a:solidFill>
                  <a:srgbClr val="374151"/>
                </a:solidFill>
                <a:effectLst/>
                <a:latin typeface="Söhne"/>
              </a:rPr>
              <a:t>ReLU</a:t>
            </a:r>
            <a:r>
              <a:rPr lang="en-US" b="1" i="0" dirty="0">
                <a:solidFill>
                  <a:srgbClr val="374151"/>
                </a:solidFill>
                <a:effectLst/>
                <a:latin typeface="Söhne"/>
              </a:rPr>
              <a:t> (Rectified Linear Unit)</a:t>
            </a:r>
            <a:r>
              <a:rPr lang="en-US" b="0" i="0" dirty="0">
                <a:solidFill>
                  <a:srgbClr val="374151"/>
                </a:solidFill>
                <a:effectLst/>
                <a:latin typeface="Söhne"/>
              </a:rPr>
              <a:t> - This activation function outputs the input directly if it is positive, otherwise, it will output zero. Since the activation potential here is -0.0001, which is negative, </a:t>
            </a:r>
            <a:r>
              <a:rPr lang="en-US" b="0" i="0" dirty="0" err="1">
                <a:solidFill>
                  <a:srgbClr val="374151"/>
                </a:solidFill>
                <a:effectLst/>
                <a:latin typeface="Söhne"/>
              </a:rPr>
              <a:t>ReLU</a:t>
            </a:r>
            <a:r>
              <a:rPr lang="en-US" b="0" i="0" dirty="0">
                <a:solidFill>
                  <a:srgbClr val="374151"/>
                </a:solidFill>
                <a:effectLst/>
                <a:latin typeface="Söhne"/>
              </a:rPr>
              <a:t> would output zero.</a:t>
            </a:r>
          </a:p>
          <a:p>
            <a:pPr algn="l"/>
            <a:r>
              <a:rPr lang="en-US" b="0" i="0" dirty="0">
                <a:solidFill>
                  <a:srgbClr val="374151"/>
                </a:solidFill>
                <a:effectLst/>
                <a:latin typeface="Söhne"/>
              </a:rPr>
              <a:t>B. </a:t>
            </a:r>
            <a:r>
              <a:rPr lang="en-US" b="1" i="0" dirty="0">
                <a:solidFill>
                  <a:srgbClr val="374151"/>
                </a:solidFill>
                <a:effectLst/>
                <a:latin typeface="Söhne"/>
              </a:rPr>
              <a:t>Tanh (Hyperbolic Tangent)</a:t>
            </a:r>
            <a:r>
              <a:rPr lang="en-US" b="0" i="0" dirty="0">
                <a:solidFill>
                  <a:srgbClr val="374151"/>
                </a:solidFill>
                <a:effectLst/>
                <a:latin typeface="Söhne"/>
              </a:rPr>
              <a:t> - This activation function outputs values in a range between -1 and 1. It is capable of handling negative values, so for an input of -0.0001, the output would also be a small negative value close to -0.0001.</a:t>
            </a:r>
          </a:p>
          <a:p>
            <a:pPr algn="l"/>
            <a:r>
              <a:rPr lang="en-US" b="0" i="0" dirty="0">
                <a:solidFill>
                  <a:srgbClr val="374151"/>
                </a:solidFill>
                <a:effectLst/>
                <a:latin typeface="Söhne"/>
              </a:rPr>
              <a:t>C. </a:t>
            </a:r>
            <a:r>
              <a:rPr lang="en-US" b="1" i="0" dirty="0">
                <a:solidFill>
                  <a:srgbClr val="374151"/>
                </a:solidFill>
                <a:effectLst/>
                <a:latin typeface="Söhne"/>
              </a:rPr>
              <a:t>Sigmoid</a:t>
            </a:r>
            <a:r>
              <a:rPr lang="en-US" b="0" i="0" dirty="0">
                <a:solidFill>
                  <a:srgbClr val="374151"/>
                </a:solidFill>
                <a:effectLst/>
                <a:latin typeface="Söhne"/>
              </a:rPr>
              <a:t> - This activation function outputs values in the range (0, 1). For a small negative value like -0.0001, the sigmoid would output a value slightly less than 0.5.</a:t>
            </a:r>
          </a:p>
          <a:p>
            <a:pPr algn="l"/>
            <a:r>
              <a:rPr lang="en-US" b="0" i="0" dirty="0">
                <a:solidFill>
                  <a:srgbClr val="374151"/>
                </a:solidFill>
                <a:effectLst/>
                <a:latin typeface="Söhne"/>
              </a:rPr>
              <a:t>D. </a:t>
            </a:r>
            <a:r>
              <a:rPr lang="en-US" b="1" i="0" dirty="0">
                <a:solidFill>
                  <a:srgbClr val="374151"/>
                </a:solidFill>
                <a:effectLst/>
                <a:latin typeface="Söhne"/>
              </a:rPr>
              <a:t>None of the above</a:t>
            </a:r>
            <a:r>
              <a:rPr lang="en-US" b="0" i="0" dirty="0">
                <a:solidFill>
                  <a:srgbClr val="374151"/>
                </a:solidFill>
                <a:effectLst/>
                <a:latin typeface="Söhne"/>
              </a:rPr>
              <a:t> - This option would not be correct since both Tanh and Sigmoid activation functions can handle negative inputs.</a:t>
            </a:r>
          </a:p>
          <a:p>
            <a:pPr algn="l"/>
            <a:r>
              <a:rPr lang="en-US" b="0" i="0" dirty="0">
                <a:solidFill>
                  <a:srgbClr val="374151"/>
                </a:solidFill>
                <a:effectLst/>
                <a:latin typeface="Söhne"/>
              </a:rPr>
              <a:t>Given the output is -0.0001, both Tanh and Sigmoid activation functions could be used at this neuron as they can handle negative inputs. </a:t>
            </a:r>
            <a:r>
              <a:rPr lang="en-US" b="0" i="0" dirty="0" err="1">
                <a:solidFill>
                  <a:srgbClr val="374151"/>
                </a:solidFill>
                <a:effectLst/>
                <a:latin typeface="Söhne"/>
              </a:rPr>
              <a:t>ReLU</a:t>
            </a:r>
            <a:r>
              <a:rPr lang="en-US" b="0" i="0" dirty="0">
                <a:solidFill>
                  <a:srgbClr val="374151"/>
                </a:solidFill>
                <a:effectLst/>
                <a:latin typeface="Söhne"/>
              </a:rPr>
              <a:t> would not be appropriate in this case because it would output zero for any negative input.</a:t>
            </a:r>
          </a:p>
        </p:txBody>
      </p:sp>
    </p:spTree>
    <p:extLst>
      <p:ext uri="{BB962C8B-B14F-4D97-AF65-F5344CB8AC3E}">
        <p14:creationId xmlns:p14="http://schemas.microsoft.com/office/powerpoint/2010/main" val="14974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address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271424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F5661-043B-4BCA-B031-92071FAC9C85}"/>
              </a:ext>
            </a:extLst>
          </p:cNvPr>
          <p:cNvSpPr txBox="1"/>
          <p:nvPr/>
        </p:nvSpPr>
        <p:spPr>
          <a:xfrm>
            <a:off x="1548245" y="197346"/>
            <a:ext cx="9058275" cy="4801314"/>
          </a:xfrm>
          <a:prstGeom prst="rect">
            <a:avLst/>
          </a:prstGeom>
          <a:noFill/>
        </p:spPr>
        <p:txBody>
          <a:bodyPr wrap="square">
            <a:spAutoFit/>
          </a:bodyPr>
          <a:lstStyle/>
          <a:p>
            <a:pPr algn="l"/>
            <a:r>
              <a:rPr lang="en-US" b="0" i="0" dirty="0">
                <a:solidFill>
                  <a:srgbClr val="374151"/>
                </a:solidFill>
                <a:effectLst/>
                <a:latin typeface="Söhne"/>
              </a:rPr>
              <a:t>For training in Generative Adversarial Networks (GANs), both components—the generator and the discriminator—undergo training, but they are not typically trained strictly simultaneously in the sense of updating their weights at the exact same moment. Instead, the training usually involves alternating between training the discriminator and the generator. The process generally follows these steps:</a:t>
            </a:r>
          </a:p>
          <a:p>
            <a:pPr algn="l">
              <a:buFont typeface="+mj-lt"/>
              <a:buAutoNum type="arabicPeriod"/>
            </a:pPr>
            <a:r>
              <a:rPr lang="en-US" b="0" i="0" dirty="0">
                <a:solidFill>
                  <a:srgbClr val="374151"/>
                </a:solidFill>
                <a:effectLst/>
                <a:latin typeface="Söhne"/>
              </a:rPr>
              <a:t>The discriminator is trained for several iterations with real data and fake data generated by the generator.</a:t>
            </a:r>
          </a:p>
          <a:p>
            <a:pPr algn="l">
              <a:buFont typeface="+mj-lt"/>
              <a:buAutoNum type="arabicPeriod"/>
            </a:pPr>
            <a:r>
              <a:rPr lang="en-US" b="0" i="0" dirty="0">
                <a:solidFill>
                  <a:srgbClr val="374151"/>
                </a:solidFill>
                <a:effectLst/>
                <a:latin typeface="Söhne"/>
              </a:rPr>
              <a:t>The generator is then trained based on how well the discriminator was able to distinguish the fake data from the real data.</a:t>
            </a:r>
          </a:p>
          <a:p>
            <a:pPr algn="l"/>
            <a:r>
              <a:rPr lang="en-US" b="0" i="0" dirty="0">
                <a:solidFill>
                  <a:srgbClr val="374151"/>
                </a:solidFill>
                <a:effectLst/>
                <a:latin typeface="Söhne"/>
              </a:rPr>
              <a:t>This process is iteratively repeated. So while they are part of the same training loop and their training is interdependent, they are not updated at exactly the same time but in a staggered manner. This helps the generator to improve based on the feedback from the discriminator and vice versa.</a:t>
            </a:r>
          </a:p>
          <a:p>
            <a:pPr algn="l"/>
            <a:r>
              <a:rPr lang="en-US" b="0" i="0" dirty="0">
                <a:solidFill>
                  <a:srgbClr val="374151"/>
                </a:solidFill>
                <a:effectLst/>
                <a:latin typeface="Söhne"/>
              </a:rPr>
              <a:t>Thus, the statement "B. Discriminator is trained first, then generator" is closer to the actual training process in GANs, making it the correct choice. However, it's important to note that this is an iterative cycle where the discriminator and generator are trained in turns, not just a one-time sequential training of one followed by the other.</a:t>
            </a:r>
          </a:p>
        </p:txBody>
      </p:sp>
    </p:spTree>
    <p:extLst>
      <p:ext uri="{BB962C8B-B14F-4D97-AF65-F5344CB8AC3E}">
        <p14:creationId xmlns:p14="http://schemas.microsoft.com/office/powerpoint/2010/main" val="3851412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6DAB-6E34-4223-8B58-A5CD463DBB80}"/>
              </a:ext>
            </a:extLst>
          </p:cNvPr>
          <p:cNvSpPr txBox="1"/>
          <p:nvPr/>
        </p:nvSpPr>
        <p:spPr>
          <a:xfrm>
            <a:off x="581891" y="1392439"/>
            <a:ext cx="9975273" cy="4247317"/>
          </a:xfrm>
          <a:prstGeom prst="rect">
            <a:avLst/>
          </a:prstGeom>
          <a:noFill/>
        </p:spPr>
        <p:txBody>
          <a:bodyPr wrap="square">
            <a:spAutoFit/>
          </a:bodyPr>
          <a:lstStyle/>
          <a:p>
            <a:pPr algn="l"/>
            <a:r>
              <a:rPr lang="en-US" b="0" i="0" dirty="0">
                <a:solidFill>
                  <a:srgbClr val="374151"/>
                </a:solidFill>
                <a:effectLst/>
                <a:latin typeface="Söhne"/>
              </a:rPr>
              <a:t>The problem of mode collapse in Generative Adversarial Networks (GANs) is when the generator starts producing a limited set of outputs, instead of a diverse range that represents the target distribution. Here are the techniques mentioned and their relevance to addressing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This can help in stabilizing the learning process by normalizing the output of each layer to have a mean of zero and a variance of one. This encourages the model to explore and learn a more diverse set of functions and can potentially help mitigate mode collapse.</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This is a technique used to improve the training of GANs by enforcing a Lipschitz constraint on the discriminator, which can encourage the generator to produce more diverse samples. It's particularly used in the Wasserstein GAN with Gradient Penalty (WGAN-GP) to counteract mode collapse.</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Applying dropout in GANs can introduce noise into the discriminator, which can prevent it from becoming too confident about its predictions. This can also help the generator to explore more diverse parts of the input space, potentially reducing mode collapse.</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Since all these techniques can be used to address mode collapse in GANs to some extent, this is the correct answer. They can be used individually or in combination to encourage diversity in the generator's output and to stabilize GAN training.</a:t>
            </a:r>
          </a:p>
        </p:txBody>
      </p:sp>
    </p:spTree>
    <p:extLst>
      <p:ext uri="{BB962C8B-B14F-4D97-AF65-F5344CB8AC3E}">
        <p14:creationId xmlns:p14="http://schemas.microsoft.com/office/powerpoint/2010/main" val="285976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Suppose you want to predict no. of views on a blog. Features are author name, articles written by author etc.Which metrics would you use?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Mean square error</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Accuracy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F1 score</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A and B</a:t>
            </a:r>
            <a:endParaRPr lang="en-US" b="0" i="0" dirty="0">
              <a:effectLst/>
              <a:latin typeface="-apple-system"/>
            </a:endParaRPr>
          </a:p>
        </p:txBody>
      </p:sp>
    </p:spTree>
    <p:extLst>
      <p:ext uri="{BB962C8B-B14F-4D97-AF65-F5344CB8AC3E}">
        <p14:creationId xmlns:p14="http://schemas.microsoft.com/office/powerpoint/2010/main" val="3657042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1A4C4D-1090-439D-B34D-E4D6327518D3}"/>
              </a:ext>
            </a:extLst>
          </p:cNvPr>
          <p:cNvSpPr txBox="1"/>
          <p:nvPr/>
        </p:nvSpPr>
        <p:spPr>
          <a:xfrm>
            <a:off x="654627" y="612845"/>
            <a:ext cx="9985664" cy="3693319"/>
          </a:xfrm>
          <a:prstGeom prst="rect">
            <a:avLst/>
          </a:prstGeom>
          <a:noFill/>
        </p:spPr>
        <p:txBody>
          <a:bodyPr wrap="square">
            <a:spAutoFit/>
          </a:bodyPr>
          <a:lstStyle/>
          <a:p>
            <a:pPr algn="l"/>
            <a:r>
              <a:rPr lang="en-US" b="0" i="0" dirty="0">
                <a:solidFill>
                  <a:srgbClr val="374151"/>
                </a:solidFill>
                <a:effectLst/>
                <a:latin typeface="Söhne"/>
              </a:rPr>
              <a:t>For a regression task where the goal is to predict a continuous outcome, such as the number of views on a blog, the appropriate metric to use is:</a:t>
            </a:r>
          </a:p>
          <a:p>
            <a:pPr algn="l"/>
            <a:r>
              <a:rPr lang="en-US" b="0" i="0" dirty="0">
                <a:solidFill>
                  <a:srgbClr val="374151"/>
                </a:solidFill>
                <a:effectLst/>
                <a:latin typeface="Söhne"/>
              </a:rPr>
              <a:t>A. </a:t>
            </a:r>
            <a:r>
              <a:rPr lang="en-US" b="1" i="0" dirty="0">
                <a:solidFill>
                  <a:srgbClr val="374151"/>
                </a:solidFill>
                <a:effectLst/>
                <a:latin typeface="Söhne"/>
              </a:rPr>
              <a:t>Mean Square Error (MSE)</a:t>
            </a:r>
            <a:r>
              <a:rPr lang="en-US" b="0" i="0" dirty="0">
                <a:solidFill>
                  <a:srgbClr val="374151"/>
                </a:solidFill>
                <a:effectLst/>
                <a:latin typeface="Söhne"/>
              </a:rPr>
              <a:t> - This metric measures the average squared difference between the estimated values and the actual value. It's a common metric for regression problems and gives an idea of the magnitude of errors.</a:t>
            </a:r>
          </a:p>
          <a:p>
            <a:pPr algn="l"/>
            <a:r>
              <a:rPr lang="en-US" b="0" i="0" dirty="0">
                <a:solidFill>
                  <a:srgbClr val="374151"/>
                </a:solidFill>
                <a:effectLst/>
                <a:latin typeface="Söhne"/>
              </a:rPr>
              <a:t>B. </a:t>
            </a:r>
            <a:r>
              <a:rPr lang="en-US" b="1" i="0" dirty="0">
                <a:solidFill>
                  <a:srgbClr val="374151"/>
                </a:solidFill>
                <a:effectLst/>
                <a:latin typeface="Söhne"/>
              </a:rPr>
              <a:t>Accuracy</a:t>
            </a:r>
            <a:r>
              <a:rPr lang="en-US" b="0" i="0" dirty="0">
                <a:solidFill>
                  <a:srgbClr val="374151"/>
                </a:solidFill>
                <a:effectLst/>
                <a:latin typeface="Söhne"/>
              </a:rPr>
              <a:t> - This metric is used for classification problems where the predictions are of a categorical nature. It is not suitable for regression tasks where the output is continuous.</a:t>
            </a:r>
          </a:p>
          <a:p>
            <a:pPr algn="l"/>
            <a:r>
              <a:rPr lang="en-US" b="0" i="0" dirty="0">
                <a:solidFill>
                  <a:srgbClr val="374151"/>
                </a:solidFill>
                <a:effectLst/>
                <a:latin typeface="Söhne"/>
              </a:rPr>
              <a:t>C. </a:t>
            </a:r>
            <a:r>
              <a:rPr lang="en-US" b="1" i="0" dirty="0">
                <a:solidFill>
                  <a:srgbClr val="374151"/>
                </a:solidFill>
                <a:effectLst/>
                <a:latin typeface="Söhne"/>
              </a:rPr>
              <a:t>F1 score</a:t>
            </a:r>
            <a:r>
              <a:rPr lang="en-US" b="0" i="0" dirty="0">
                <a:solidFill>
                  <a:srgbClr val="374151"/>
                </a:solidFill>
                <a:effectLst/>
                <a:latin typeface="Söhne"/>
              </a:rPr>
              <a:t> - This is also a metric used in classification tasks to measure a test's accuracy. It considers both the precision and the recall of the test to compute the score and is not suitable for regression.</a:t>
            </a:r>
          </a:p>
          <a:p>
            <a:pPr algn="l"/>
            <a:r>
              <a:rPr lang="en-US" b="0" i="0" dirty="0">
                <a:solidFill>
                  <a:srgbClr val="374151"/>
                </a:solidFill>
                <a:effectLst/>
                <a:latin typeface="Söhne"/>
              </a:rPr>
              <a:t>D. </a:t>
            </a:r>
            <a:r>
              <a:rPr lang="en-US" b="1" i="0" dirty="0">
                <a:solidFill>
                  <a:srgbClr val="374151"/>
                </a:solidFill>
                <a:effectLst/>
                <a:latin typeface="Söhne"/>
              </a:rPr>
              <a:t>Both A and B</a:t>
            </a:r>
            <a:r>
              <a:rPr lang="en-US" b="0" i="0" dirty="0">
                <a:solidFill>
                  <a:srgbClr val="374151"/>
                </a:solidFill>
                <a:effectLst/>
                <a:latin typeface="Söhne"/>
              </a:rPr>
              <a:t> - Since accuracy is not applicable to regression problems, combining MSE with accuracy is not appropriate for this task.</a:t>
            </a:r>
          </a:p>
          <a:p>
            <a:pPr algn="l"/>
            <a:r>
              <a:rPr lang="en-US" b="0" i="0" dirty="0">
                <a:solidFill>
                  <a:srgbClr val="374151"/>
                </a:solidFill>
                <a:effectLst/>
                <a:latin typeface="Söhne"/>
              </a:rPr>
              <a:t>The correct metric to use in this scenario is Mean Square Error (A), as it directly relates to the type of prediction being made (a continuous number of views).</a:t>
            </a:r>
          </a:p>
        </p:txBody>
      </p:sp>
    </p:spTree>
    <p:extLst>
      <p:ext uri="{BB962C8B-B14F-4D97-AF65-F5344CB8AC3E}">
        <p14:creationId xmlns:p14="http://schemas.microsoft.com/office/powerpoint/2010/main" val="3630437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improve stability and prevent vanishing gradient problem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Dropout</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Weight regularization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766534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97B8FC-2026-4534-88DE-72D5D4A071EC}"/>
              </a:ext>
            </a:extLst>
          </p:cNvPr>
          <p:cNvSpPr txBox="1"/>
          <p:nvPr/>
        </p:nvSpPr>
        <p:spPr>
          <a:xfrm>
            <a:off x="872836" y="900511"/>
            <a:ext cx="10068791" cy="4247317"/>
          </a:xfrm>
          <a:prstGeom prst="rect">
            <a:avLst/>
          </a:prstGeom>
          <a:noFill/>
        </p:spPr>
        <p:txBody>
          <a:bodyPr wrap="square">
            <a:spAutoFit/>
          </a:bodyPr>
          <a:lstStyle/>
          <a:p>
            <a:pPr algn="l"/>
            <a:r>
              <a:rPr lang="en-US" b="0" i="0" dirty="0">
                <a:solidFill>
                  <a:srgbClr val="374151"/>
                </a:solidFill>
                <a:effectLst/>
                <a:latin typeface="Söhne"/>
              </a:rPr>
              <a:t>All the techniques listed can contribute to improving stability and addressing the vanishing gradient problem in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can help to stabilize the learning process by normalizing the output of each layer so that the activation distributions throughout the network have the same mean and variance. This normalization can prevent the gradients from becoming too small (vanishing) or too large (exploding).</a:t>
            </a:r>
          </a:p>
          <a:p>
            <a:pPr algn="l"/>
            <a:r>
              <a:rPr lang="en-US" b="0" i="0" dirty="0">
                <a:solidFill>
                  <a:srgbClr val="374151"/>
                </a:solidFill>
                <a:effectLst/>
                <a:latin typeface="Söhne"/>
              </a:rPr>
              <a:t>B. </a:t>
            </a:r>
            <a:r>
              <a:rPr lang="en-US" b="1" i="0" dirty="0">
                <a:solidFill>
                  <a:srgbClr val="374151"/>
                </a:solidFill>
                <a:effectLst/>
                <a:latin typeface="Söhne"/>
              </a:rPr>
              <a:t>Dropout</a:t>
            </a:r>
            <a:r>
              <a:rPr lang="en-US" b="0" i="0" dirty="0">
                <a:solidFill>
                  <a:srgbClr val="374151"/>
                </a:solidFill>
                <a:effectLst/>
                <a:latin typeface="Söhne"/>
              </a:rPr>
              <a:t> - Dropout is a regularization technique where randomly selected neurons are ignored during training. It helps prevent overfitting and can lead to a more robust network by forcing the network to learn more redundant representations that are less likely to rely on any one path that may suffer from vanishing gradients.</a:t>
            </a:r>
          </a:p>
          <a:p>
            <a:pPr algn="l"/>
            <a:r>
              <a:rPr lang="en-US" b="0" i="0" dirty="0">
                <a:solidFill>
                  <a:srgbClr val="374151"/>
                </a:solidFill>
                <a:effectLst/>
                <a:latin typeface="Söhne"/>
              </a:rPr>
              <a:t>C. </a:t>
            </a:r>
            <a:r>
              <a:rPr lang="en-US" b="1" i="0" dirty="0">
                <a:solidFill>
                  <a:srgbClr val="374151"/>
                </a:solidFill>
                <a:effectLst/>
                <a:latin typeface="Söhne"/>
              </a:rPr>
              <a:t>Weight regularization</a:t>
            </a:r>
            <a:r>
              <a:rPr lang="en-US" b="0" i="0" dirty="0">
                <a:solidFill>
                  <a:srgbClr val="374151"/>
                </a:solidFill>
                <a:effectLst/>
                <a:latin typeface="Söhne"/>
              </a:rPr>
              <a:t> - Adding regularization to the weights, such as L1 or L2 regularization, can help to keep the weights from growing too large and can improve the conditioning of the optimization problem, which in turn can help mitigate the vanishing gradient problem.</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each of these techniques can help in improving stability and preventing vanishing gradients in different ways, they can be used in combination to enhance the performance of GANs. Therefore, this is the correct answer.</a:t>
            </a:r>
          </a:p>
        </p:txBody>
      </p:sp>
    </p:spTree>
    <p:extLst>
      <p:ext uri="{BB962C8B-B14F-4D97-AF65-F5344CB8AC3E}">
        <p14:creationId xmlns:p14="http://schemas.microsoft.com/office/powerpoint/2010/main" val="346254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correct about the activation fxn? A. Range of sigmoid is [0,1] B. Range of tanh is [0,1) C. Range of ReLU is [0, infinity]</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Tree>
    <p:extLst>
      <p:ext uri="{BB962C8B-B14F-4D97-AF65-F5344CB8AC3E}">
        <p14:creationId xmlns:p14="http://schemas.microsoft.com/office/powerpoint/2010/main" val="3596568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026E9-DACE-494C-84BB-538137BE0E8A}"/>
              </a:ext>
            </a:extLst>
          </p:cNvPr>
          <p:cNvSpPr txBox="1"/>
          <p:nvPr/>
        </p:nvSpPr>
        <p:spPr>
          <a:xfrm>
            <a:off x="3047134" y="1305342"/>
            <a:ext cx="6094268" cy="4247317"/>
          </a:xfrm>
          <a:prstGeom prst="rect">
            <a:avLst/>
          </a:prstGeom>
          <a:noFill/>
        </p:spPr>
        <p:txBody>
          <a:bodyPr wrap="square">
            <a:spAutoFit/>
          </a:bodyPr>
          <a:lstStyle/>
          <a:p>
            <a:pPr algn="l"/>
            <a:r>
              <a:rPr lang="en-US" b="0" i="0" dirty="0">
                <a:solidFill>
                  <a:srgbClr val="374151"/>
                </a:solidFill>
                <a:effectLst/>
                <a:latin typeface="Söhne"/>
              </a:rPr>
              <a:t>Here are the correct ranges for the mentioned activation functions:</a:t>
            </a:r>
          </a:p>
          <a:p>
            <a:pPr algn="l"/>
            <a:r>
              <a:rPr lang="en-US" b="0" i="0" dirty="0">
                <a:solidFill>
                  <a:srgbClr val="374151"/>
                </a:solidFill>
                <a:effectLst/>
                <a:latin typeface="Söhne"/>
              </a:rPr>
              <a:t>A. </a:t>
            </a:r>
            <a:r>
              <a:rPr lang="en-US" b="1" i="0" dirty="0">
                <a:solidFill>
                  <a:srgbClr val="374151"/>
                </a:solidFill>
                <a:effectLst/>
                <a:latin typeface="Söhne"/>
              </a:rPr>
              <a:t>Range of sigmoid is [0,1]</a:t>
            </a:r>
            <a:r>
              <a:rPr lang="en-US" b="0" i="0" dirty="0">
                <a:solidFill>
                  <a:srgbClr val="374151"/>
                </a:solidFill>
                <a:effectLst/>
                <a:latin typeface="Söhne"/>
              </a:rPr>
              <a:t> - The sigmoid function asymptotically approaches 0 and 1, and its output range is indeed between 0 and 1, inclusive.</a:t>
            </a:r>
          </a:p>
          <a:p>
            <a:pPr algn="l"/>
            <a:r>
              <a:rPr lang="en-US" b="0" i="0" dirty="0">
                <a:solidFill>
                  <a:srgbClr val="374151"/>
                </a:solidFill>
                <a:effectLst/>
                <a:latin typeface="Söhne"/>
              </a:rPr>
              <a:t>B. </a:t>
            </a:r>
            <a:r>
              <a:rPr lang="en-US" b="1" i="0" dirty="0">
                <a:solidFill>
                  <a:srgbClr val="374151"/>
                </a:solidFill>
                <a:effectLst/>
                <a:latin typeface="Söhne"/>
              </a:rPr>
              <a:t>Range of tanh is [0,1)</a:t>
            </a:r>
            <a:r>
              <a:rPr lang="en-US" b="0" i="0" dirty="0">
                <a:solidFill>
                  <a:srgbClr val="374151"/>
                </a:solidFill>
                <a:effectLst/>
                <a:latin typeface="Söhne"/>
              </a:rPr>
              <a:t> - This is incorrect. The range of the hyperbolic tangent (tanh) function is actually between -1 and 1, inclusive. So its correct range is </a:t>
            </a:r>
            <a:r>
              <a:rPr lang="en-US" b="0" i="0" dirty="0">
                <a:solidFill>
                  <a:srgbClr val="374151"/>
                </a:solidFill>
                <a:effectLst/>
                <a:latin typeface="KaTeX_Main"/>
              </a:rPr>
              <a:t>[−1,1][−1,1]</a:t>
            </a:r>
            <a:r>
              <a:rPr lang="en-US" b="0" i="0" dirty="0">
                <a:solidFill>
                  <a:srgbClr val="374151"/>
                </a:solidFill>
                <a:effectLst/>
                <a:latin typeface="Söhne"/>
              </a:rPr>
              <a:t>.</a:t>
            </a:r>
          </a:p>
          <a:p>
            <a:pPr algn="l"/>
            <a:r>
              <a:rPr lang="en-US" b="0" i="0" dirty="0">
                <a:solidFill>
                  <a:srgbClr val="374151"/>
                </a:solidFill>
                <a:effectLst/>
                <a:latin typeface="Söhne"/>
              </a:rPr>
              <a:t>C. </a:t>
            </a:r>
            <a:r>
              <a:rPr lang="en-US" b="1" i="0" dirty="0">
                <a:solidFill>
                  <a:srgbClr val="374151"/>
                </a:solidFill>
                <a:effectLst/>
                <a:latin typeface="Söhne"/>
              </a:rPr>
              <a:t>Range of </a:t>
            </a:r>
            <a:r>
              <a:rPr lang="en-US" b="1" i="0" dirty="0" err="1">
                <a:solidFill>
                  <a:srgbClr val="374151"/>
                </a:solidFill>
                <a:effectLst/>
                <a:latin typeface="Söhne"/>
              </a:rPr>
              <a:t>ReLU</a:t>
            </a:r>
            <a:r>
              <a:rPr lang="en-US" b="1" i="0" dirty="0">
                <a:solidFill>
                  <a:srgbClr val="374151"/>
                </a:solidFill>
                <a:effectLst/>
                <a:latin typeface="Söhne"/>
              </a:rPr>
              <a:t> is [0, infinity]</a:t>
            </a:r>
            <a:r>
              <a:rPr lang="en-US" b="0" i="0" dirty="0">
                <a:solidFill>
                  <a:srgbClr val="374151"/>
                </a:solidFill>
                <a:effectLst/>
                <a:latin typeface="Söhne"/>
              </a:rPr>
              <a:t> - The Rectified Linear Unit (</a:t>
            </a:r>
            <a:r>
              <a:rPr lang="en-US" b="0" i="0" dirty="0" err="1">
                <a:solidFill>
                  <a:srgbClr val="374151"/>
                </a:solidFill>
                <a:effectLst/>
                <a:latin typeface="Söhne"/>
              </a:rPr>
              <a:t>ReLU</a:t>
            </a:r>
            <a:r>
              <a:rPr lang="en-US" b="0" i="0" dirty="0">
                <a:solidFill>
                  <a:srgbClr val="374151"/>
                </a:solidFill>
                <a:effectLst/>
                <a:latin typeface="Söhne"/>
              </a:rPr>
              <a:t>) activation function outputs the input directly if it is positive, and outputs zero otherwise. Thus, its range is </a:t>
            </a:r>
            <a:r>
              <a:rPr lang="en-US" b="0" i="0" dirty="0">
                <a:solidFill>
                  <a:srgbClr val="374151"/>
                </a:solidFill>
                <a:effectLst/>
                <a:latin typeface="KaTeX_Main"/>
              </a:rPr>
              <a:t>[0,∞)[0,∞)</a:t>
            </a:r>
            <a:r>
              <a:rPr lang="en-US" b="0" i="0" dirty="0">
                <a:solidFill>
                  <a:srgbClr val="374151"/>
                </a:solidFill>
                <a:effectLst/>
                <a:latin typeface="Söhne"/>
              </a:rPr>
              <a:t>.</a:t>
            </a:r>
          </a:p>
          <a:p>
            <a:pPr algn="l"/>
            <a:r>
              <a:rPr lang="en-US" b="0" i="0" dirty="0">
                <a:solidFill>
                  <a:srgbClr val="374151"/>
                </a:solidFill>
                <a:effectLst/>
                <a:latin typeface="Söhne"/>
              </a:rPr>
              <a:t>Given these ranges, the correct statement is that only A and C are correct. The range of the sigmoid function is [0,1], and the range of the </a:t>
            </a:r>
            <a:r>
              <a:rPr lang="en-US" b="0" i="0" dirty="0" err="1">
                <a:solidFill>
                  <a:srgbClr val="374151"/>
                </a:solidFill>
                <a:effectLst/>
                <a:latin typeface="Söhne"/>
              </a:rPr>
              <a:t>ReLU</a:t>
            </a:r>
            <a:r>
              <a:rPr lang="en-US" b="0" i="0" dirty="0">
                <a:solidFill>
                  <a:srgbClr val="374151"/>
                </a:solidFill>
                <a:effectLst/>
                <a:latin typeface="Söhne"/>
              </a:rPr>
              <a:t> is [0, infinity].</a:t>
            </a:r>
          </a:p>
        </p:txBody>
      </p:sp>
    </p:spTree>
    <p:extLst>
      <p:ext uri="{BB962C8B-B14F-4D97-AF65-F5344CB8AC3E}">
        <p14:creationId xmlns:p14="http://schemas.microsoft.com/office/powerpoint/2010/main" val="32984790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generate high-quality images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A.Style-based GANs</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 👆</a:t>
            </a:r>
            <a:endParaRPr lang="en-US" b="0" i="0" dirty="0">
              <a:effectLst/>
              <a:latin typeface="-apple-system"/>
            </a:endParaRPr>
          </a:p>
        </p:txBody>
      </p:sp>
    </p:spTree>
    <p:extLst>
      <p:ext uri="{BB962C8B-B14F-4D97-AF65-F5344CB8AC3E}">
        <p14:creationId xmlns:p14="http://schemas.microsoft.com/office/powerpoint/2010/main" val="16232982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16481</Words>
  <Application>Microsoft Office PowerPoint</Application>
  <PresentationFormat>Widescreen</PresentationFormat>
  <Paragraphs>775</Paragraphs>
  <Slides>144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144</vt:i4>
      </vt:variant>
    </vt:vector>
  </HeadingPairs>
  <TitlesOfParts>
    <vt:vector size="155" baseType="lpstr">
      <vt:lpstr>Arial Unicode MS</vt:lpstr>
      <vt:lpstr>-apple-system</vt:lpstr>
      <vt:lpstr>Arial</vt:lpstr>
      <vt:lpstr>Calibri</vt:lpstr>
      <vt:lpstr>Calibri Light</vt:lpstr>
      <vt:lpstr>KaTeX_Main</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113</cp:revision>
  <dcterms:created xsi:type="dcterms:W3CDTF">2023-04-18T14:49:17Z</dcterms:created>
  <dcterms:modified xsi:type="dcterms:W3CDTF">2023-12-25T00:51:09Z</dcterms:modified>
</cp:coreProperties>
</file>