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6" r:id="rId9"/>
    <p:sldId id="263" r:id="rId10"/>
    <p:sldId id="264"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4" r:id="rId36"/>
    <p:sldId id="295" r:id="rId37"/>
    <p:sldId id="296" r:id="rId38"/>
    <p:sldId id="297" r:id="rId39"/>
    <p:sldId id="290" r:id="rId40"/>
    <p:sldId id="298" r:id="rId41"/>
    <p:sldId id="291" r:id="rId42"/>
    <p:sldId id="299" r:id="rId43"/>
    <p:sldId id="300" r:id="rId44"/>
    <p:sldId id="292" r:id="rId45"/>
    <p:sldId id="293"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3026"/>
    <a:srgbClr val="B5304C"/>
    <a:srgbClr val="D35936"/>
    <a:srgbClr val="BB261A"/>
    <a:srgbClr val="45958A"/>
    <a:srgbClr val="21546E"/>
    <a:srgbClr val="FFFEED"/>
    <a:srgbClr val="C5147D"/>
    <a:srgbClr val="FBAE62"/>
    <a:srgbClr val="F36C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11684-B55F-4022-9C54-478B7E2717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C7C6B9-AF2E-4260-9E7C-8FCF799A6F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4BE3B6-0B4B-4EE8-B88C-805BED399B6A}"/>
              </a:ext>
            </a:extLst>
          </p:cNvPr>
          <p:cNvSpPr>
            <a:spLocks noGrp="1"/>
          </p:cNvSpPr>
          <p:nvPr>
            <p:ph type="dt" sz="half" idx="10"/>
          </p:nvPr>
        </p:nvSpPr>
        <p:spPr/>
        <p:txBody>
          <a:bodyPr/>
          <a:lstStyle/>
          <a:p>
            <a:fld id="{635DE9B5-6039-4F90-B9CD-3F2F36427E48}" type="datetimeFigureOut">
              <a:rPr lang="en-US" smtClean="0"/>
              <a:t>9/28/2023</a:t>
            </a:fld>
            <a:endParaRPr lang="en-US"/>
          </a:p>
        </p:txBody>
      </p:sp>
      <p:sp>
        <p:nvSpPr>
          <p:cNvPr id="5" name="Footer Placeholder 4">
            <a:extLst>
              <a:ext uri="{FF2B5EF4-FFF2-40B4-BE49-F238E27FC236}">
                <a16:creationId xmlns:a16="http://schemas.microsoft.com/office/drawing/2014/main" id="{A40903EC-3BE5-4F48-9B8E-17B1756480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FF0201-3CF8-4D7E-B1D7-7AC95B94D8A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365574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E8821-2D5A-41C7-8C09-CBE3A04772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7CDAEA-FFD1-42B1-B110-B44A3C5230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B6A1F8-563C-45E7-92C8-20FCD592EBDE}"/>
              </a:ext>
            </a:extLst>
          </p:cNvPr>
          <p:cNvSpPr>
            <a:spLocks noGrp="1"/>
          </p:cNvSpPr>
          <p:nvPr>
            <p:ph type="dt" sz="half" idx="10"/>
          </p:nvPr>
        </p:nvSpPr>
        <p:spPr/>
        <p:txBody>
          <a:bodyPr/>
          <a:lstStyle/>
          <a:p>
            <a:fld id="{635DE9B5-6039-4F90-B9CD-3F2F36427E48}" type="datetimeFigureOut">
              <a:rPr lang="en-US" smtClean="0"/>
              <a:t>9/28/2023</a:t>
            </a:fld>
            <a:endParaRPr lang="en-US"/>
          </a:p>
        </p:txBody>
      </p:sp>
      <p:sp>
        <p:nvSpPr>
          <p:cNvPr id="5" name="Footer Placeholder 4">
            <a:extLst>
              <a:ext uri="{FF2B5EF4-FFF2-40B4-BE49-F238E27FC236}">
                <a16:creationId xmlns:a16="http://schemas.microsoft.com/office/drawing/2014/main" id="{16117BF1-3630-40E8-8512-CC21B65F9F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5E82B4-DE14-439D-AE61-F187FF4F9182}"/>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461608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27FED0-2ABC-454D-8AAB-24A30F7795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08DE77-ABA3-4A3A-A079-C4CBC18C41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26EFBD-3D98-452D-AD87-909D7A5D34F7}"/>
              </a:ext>
            </a:extLst>
          </p:cNvPr>
          <p:cNvSpPr>
            <a:spLocks noGrp="1"/>
          </p:cNvSpPr>
          <p:nvPr>
            <p:ph type="dt" sz="half" idx="10"/>
          </p:nvPr>
        </p:nvSpPr>
        <p:spPr/>
        <p:txBody>
          <a:bodyPr/>
          <a:lstStyle/>
          <a:p>
            <a:fld id="{635DE9B5-6039-4F90-B9CD-3F2F36427E48}" type="datetimeFigureOut">
              <a:rPr lang="en-US" smtClean="0"/>
              <a:t>9/28/2023</a:t>
            </a:fld>
            <a:endParaRPr lang="en-US"/>
          </a:p>
        </p:txBody>
      </p:sp>
      <p:sp>
        <p:nvSpPr>
          <p:cNvPr id="5" name="Footer Placeholder 4">
            <a:extLst>
              <a:ext uri="{FF2B5EF4-FFF2-40B4-BE49-F238E27FC236}">
                <a16:creationId xmlns:a16="http://schemas.microsoft.com/office/drawing/2014/main" id="{3174672A-8AD5-4B29-BCF4-FA2FBCD887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9789E-95A9-4971-A417-473CAC156B4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633320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95CDA-E586-4E39-8ECB-D1EFFCC747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884601-D7E9-4990-B172-452364CCD0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82F822-B4EC-40F5-B57F-65A51B6939E9}"/>
              </a:ext>
            </a:extLst>
          </p:cNvPr>
          <p:cNvSpPr>
            <a:spLocks noGrp="1"/>
          </p:cNvSpPr>
          <p:nvPr>
            <p:ph type="dt" sz="half" idx="10"/>
          </p:nvPr>
        </p:nvSpPr>
        <p:spPr/>
        <p:txBody>
          <a:bodyPr/>
          <a:lstStyle/>
          <a:p>
            <a:fld id="{635DE9B5-6039-4F90-B9CD-3F2F36427E48}" type="datetimeFigureOut">
              <a:rPr lang="en-US" smtClean="0"/>
              <a:t>9/28/2023</a:t>
            </a:fld>
            <a:endParaRPr lang="en-US"/>
          </a:p>
        </p:txBody>
      </p:sp>
      <p:sp>
        <p:nvSpPr>
          <p:cNvPr id="5" name="Footer Placeholder 4">
            <a:extLst>
              <a:ext uri="{FF2B5EF4-FFF2-40B4-BE49-F238E27FC236}">
                <a16:creationId xmlns:a16="http://schemas.microsoft.com/office/drawing/2014/main" id="{5EAC6981-F22B-4835-8253-762CF12545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FA22D6-BDBD-4BE6-8D1D-2F299FAC88EA}"/>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187162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30F2B-D475-495C-A145-0915207A39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57A735-D718-42CD-9468-9D41F4821D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2D3B27-0389-49EC-A18C-3F7C9828D6E7}"/>
              </a:ext>
            </a:extLst>
          </p:cNvPr>
          <p:cNvSpPr>
            <a:spLocks noGrp="1"/>
          </p:cNvSpPr>
          <p:nvPr>
            <p:ph type="dt" sz="half" idx="10"/>
          </p:nvPr>
        </p:nvSpPr>
        <p:spPr/>
        <p:txBody>
          <a:bodyPr/>
          <a:lstStyle/>
          <a:p>
            <a:fld id="{635DE9B5-6039-4F90-B9CD-3F2F36427E48}" type="datetimeFigureOut">
              <a:rPr lang="en-US" smtClean="0"/>
              <a:t>9/28/2023</a:t>
            </a:fld>
            <a:endParaRPr lang="en-US"/>
          </a:p>
        </p:txBody>
      </p:sp>
      <p:sp>
        <p:nvSpPr>
          <p:cNvPr id="5" name="Footer Placeholder 4">
            <a:extLst>
              <a:ext uri="{FF2B5EF4-FFF2-40B4-BE49-F238E27FC236}">
                <a16:creationId xmlns:a16="http://schemas.microsoft.com/office/drawing/2014/main" id="{1BC0B574-886F-4D5F-B7B6-4CDB554C8B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979057-4A33-4068-BC79-3FDE5289C9D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92526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B479-4C78-42AA-8BAA-47A4996D58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E49841-B34A-4B56-B89E-4410451A40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C5B37A-E23A-4C70-A40D-29C328C4D7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312035-D445-4E9D-96C3-C640F6E56E6D}"/>
              </a:ext>
            </a:extLst>
          </p:cNvPr>
          <p:cNvSpPr>
            <a:spLocks noGrp="1"/>
          </p:cNvSpPr>
          <p:nvPr>
            <p:ph type="dt" sz="half" idx="10"/>
          </p:nvPr>
        </p:nvSpPr>
        <p:spPr/>
        <p:txBody>
          <a:bodyPr/>
          <a:lstStyle/>
          <a:p>
            <a:fld id="{635DE9B5-6039-4F90-B9CD-3F2F36427E48}" type="datetimeFigureOut">
              <a:rPr lang="en-US" smtClean="0"/>
              <a:t>9/28/2023</a:t>
            </a:fld>
            <a:endParaRPr lang="en-US"/>
          </a:p>
        </p:txBody>
      </p:sp>
      <p:sp>
        <p:nvSpPr>
          <p:cNvPr id="6" name="Footer Placeholder 5">
            <a:extLst>
              <a:ext uri="{FF2B5EF4-FFF2-40B4-BE49-F238E27FC236}">
                <a16:creationId xmlns:a16="http://schemas.microsoft.com/office/drawing/2014/main" id="{FAD504D5-1D53-4E70-976F-91806EC878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F653CA-3FF7-427D-9BCE-38F780801485}"/>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978908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67B3-CD83-4CFF-B440-6C7C420882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620DCC-3442-43C8-B506-A742189701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680580-FB43-454E-9DEE-5904E03B3D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D8FA81-06F1-42DB-94E0-60255DE47E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F1664-1A6E-497C-AAD8-B0E07E219E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D7ECF1-FB3A-4019-9CE0-756DEAD78111}"/>
              </a:ext>
            </a:extLst>
          </p:cNvPr>
          <p:cNvSpPr>
            <a:spLocks noGrp="1"/>
          </p:cNvSpPr>
          <p:nvPr>
            <p:ph type="dt" sz="half" idx="10"/>
          </p:nvPr>
        </p:nvSpPr>
        <p:spPr/>
        <p:txBody>
          <a:bodyPr/>
          <a:lstStyle/>
          <a:p>
            <a:fld id="{635DE9B5-6039-4F90-B9CD-3F2F36427E48}" type="datetimeFigureOut">
              <a:rPr lang="en-US" smtClean="0"/>
              <a:t>9/28/2023</a:t>
            </a:fld>
            <a:endParaRPr lang="en-US"/>
          </a:p>
        </p:txBody>
      </p:sp>
      <p:sp>
        <p:nvSpPr>
          <p:cNvPr id="8" name="Footer Placeholder 7">
            <a:extLst>
              <a:ext uri="{FF2B5EF4-FFF2-40B4-BE49-F238E27FC236}">
                <a16:creationId xmlns:a16="http://schemas.microsoft.com/office/drawing/2014/main" id="{C982C38D-37FE-419C-9033-27A5B59DE2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A40A23-C6A3-4919-969A-5923B9001146}"/>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145210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533F5-6F14-4431-A6B4-45FD6E7401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2E0A13-AC17-4A22-99F7-79B9141BBCCC}"/>
              </a:ext>
            </a:extLst>
          </p:cNvPr>
          <p:cNvSpPr>
            <a:spLocks noGrp="1"/>
          </p:cNvSpPr>
          <p:nvPr>
            <p:ph type="dt" sz="half" idx="10"/>
          </p:nvPr>
        </p:nvSpPr>
        <p:spPr/>
        <p:txBody>
          <a:bodyPr/>
          <a:lstStyle/>
          <a:p>
            <a:fld id="{635DE9B5-6039-4F90-B9CD-3F2F36427E48}" type="datetimeFigureOut">
              <a:rPr lang="en-US" smtClean="0"/>
              <a:t>9/28/2023</a:t>
            </a:fld>
            <a:endParaRPr lang="en-US"/>
          </a:p>
        </p:txBody>
      </p:sp>
      <p:sp>
        <p:nvSpPr>
          <p:cNvPr id="4" name="Footer Placeholder 3">
            <a:extLst>
              <a:ext uri="{FF2B5EF4-FFF2-40B4-BE49-F238E27FC236}">
                <a16:creationId xmlns:a16="http://schemas.microsoft.com/office/drawing/2014/main" id="{43682655-86B4-4F33-B744-F52812D558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3CFF25-B6C5-416F-B819-DD543C60EB78}"/>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639878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D6F2C3-47BD-4846-80A7-754A1F55189F}"/>
              </a:ext>
            </a:extLst>
          </p:cNvPr>
          <p:cNvSpPr>
            <a:spLocks noGrp="1"/>
          </p:cNvSpPr>
          <p:nvPr>
            <p:ph type="dt" sz="half" idx="10"/>
          </p:nvPr>
        </p:nvSpPr>
        <p:spPr/>
        <p:txBody>
          <a:bodyPr/>
          <a:lstStyle/>
          <a:p>
            <a:fld id="{635DE9B5-6039-4F90-B9CD-3F2F36427E48}" type="datetimeFigureOut">
              <a:rPr lang="en-US" smtClean="0"/>
              <a:t>9/28/2023</a:t>
            </a:fld>
            <a:endParaRPr lang="en-US"/>
          </a:p>
        </p:txBody>
      </p:sp>
      <p:sp>
        <p:nvSpPr>
          <p:cNvPr id="3" name="Footer Placeholder 2">
            <a:extLst>
              <a:ext uri="{FF2B5EF4-FFF2-40B4-BE49-F238E27FC236}">
                <a16:creationId xmlns:a16="http://schemas.microsoft.com/office/drawing/2014/main" id="{17BBDEB4-CD0E-4444-8B41-7290549D5F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82F202-6DB2-49E4-A5BC-DBF4978D0B1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033262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9B006-9ECE-4A85-B8CD-FF87A30439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987742-0F83-4AA7-91A0-E88262B614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2B395F-D257-44A8-B482-1E23111435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81FE94-3EA2-4A2A-8FB1-B4407D628D99}"/>
              </a:ext>
            </a:extLst>
          </p:cNvPr>
          <p:cNvSpPr>
            <a:spLocks noGrp="1"/>
          </p:cNvSpPr>
          <p:nvPr>
            <p:ph type="dt" sz="half" idx="10"/>
          </p:nvPr>
        </p:nvSpPr>
        <p:spPr/>
        <p:txBody>
          <a:bodyPr/>
          <a:lstStyle/>
          <a:p>
            <a:fld id="{635DE9B5-6039-4F90-B9CD-3F2F36427E48}" type="datetimeFigureOut">
              <a:rPr lang="en-US" smtClean="0"/>
              <a:t>9/28/2023</a:t>
            </a:fld>
            <a:endParaRPr lang="en-US"/>
          </a:p>
        </p:txBody>
      </p:sp>
      <p:sp>
        <p:nvSpPr>
          <p:cNvPr id="6" name="Footer Placeholder 5">
            <a:extLst>
              <a:ext uri="{FF2B5EF4-FFF2-40B4-BE49-F238E27FC236}">
                <a16:creationId xmlns:a16="http://schemas.microsoft.com/office/drawing/2014/main" id="{0A2CA46C-80D7-4729-A193-8FF3F5A52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34C60A-0D71-47B7-964B-C59ADDF323FB}"/>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059263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D59A4-0FCD-47AE-A240-93EA88D46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E9C2CA-8782-4077-B5FE-65F0937269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1A09BA-0F4F-4B6A-9C99-F598A37DFB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F912AE-25DC-4F26-BD31-0841C50BE81C}"/>
              </a:ext>
            </a:extLst>
          </p:cNvPr>
          <p:cNvSpPr>
            <a:spLocks noGrp="1"/>
          </p:cNvSpPr>
          <p:nvPr>
            <p:ph type="dt" sz="half" idx="10"/>
          </p:nvPr>
        </p:nvSpPr>
        <p:spPr/>
        <p:txBody>
          <a:bodyPr/>
          <a:lstStyle/>
          <a:p>
            <a:fld id="{635DE9B5-6039-4F90-B9CD-3F2F36427E48}" type="datetimeFigureOut">
              <a:rPr lang="en-US" smtClean="0"/>
              <a:t>9/28/2023</a:t>
            </a:fld>
            <a:endParaRPr lang="en-US"/>
          </a:p>
        </p:txBody>
      </p:sp>
      <p:sp>
        <p:nvSpPr>
          <p:cNvPr id="6" name="Footer Placeholder 5">
            <a:extLst>
              <a:ext uri="{FF2B5EF4-FFF2-40B4-BE49-F238E27FC236}">
                <a16:creationId xmlns:a16="http://schemas.microsoft.com/office/drawing/2014/main" id="{175BD2B6-74A8-4C70-A235-8D560DAD78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D047A1-7FCC-49C1-B3F1-11D2F7B61E80}"/>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872960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7C1AE1-E798-4220-8048-048E383F4C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CD7CD0-53DE-4D93-B2B5-445582113F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48EC45-240A-4600-A3AF-5831210CE6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5DE9B5-6039-4F90-B9CD-3F2F36427E48}" type="datetimeFigureOut">
              <a:rPr lang="en-US" smtClean="0"/>
              <a:t>9/28/2023</a:t>
            </a:fld>
            <a:endParaRPr lang="en-US"/>
          </a:p>
        </p:txBody>
      </p:sp>
      <p:sp>
        <p:nvSpPr>
          <p:cNvPr id="5" name="Footer Placeholder 4">
            <a:extLst>
              <a:ext uri="{FF2B5EF4-FFF2-40B4-BE49-F238E27FC236}">
                <a16:creationId xmlns:a16="http://schemas.microsoft.com/office/drawing/2014/main" id="{5D633687-5548-4137-9AD3-FC8DC183A0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0266EE-D4A5-44A3-927E-AA60A18F32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E2153D-7C71-4D82-8A18-32ECA77C7A2C}" type="slidenum">
              <a:rPr lang="en-US" smtClean="0"/>
              <a:t>‹#›</a:t>
            </a:fld>
            <a:endParaRPr lang="en-US"/>
          </a:p>
        </p:txBody>
      </p:sp>
    </p:spTree>
    <p:extLst>
      <p:ext uri="{BB962C8B-B14F-4D97-AF65-F5344CB8AC3E}">
        <p14:creationId xmlns:p14="http://schemas.microsoft.com/office/powerpoint/2010/main" val="3066652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b.it/" TargetMode="External"/><Relationship Id="rId2" Type="http://schemas.openxmlformats.org/officeDocument/2006/relationships/hyperlink" Target="http://a.it/" TargetMode="External"/><Relationship Id="rId1" Type="http://schemas.openxmlformats.org/officeDocument/2006/relationships/slideLayout" Target="../slideLayouts/slideLayout2.xml"/><Relationship Id="rId4" Type="http://schemas.openxmlformats.org/officeDocument/2006/relationships/hyperlink" Target="http://c.it/"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666FEF-814E-4BC7-AB4E-416117FB0319}"/>
              </a:ext>
            </a:extLst>
          </p:cNvPr>
          <p:cNvSpPr txBox="1"/>
          <p:nvPr/>
        </p:nvSpPr>
        <p:spPr>
          <a:xfrm>
            <a:off x="1293829" y="1034294"/>
            <a:ext cx="10084323" cy="646331"/>
          </a:xfrm>
          <a:prstGeom prst="rect">
            <a:avLst/>
          </a:prstGeom>
          <a:noFill/>
        </p:spPr>
        <p:txBody>
          <a:bodyPr wrap="square">
            <a:spAutoFit/>
          </a:bodyPr>
          <a:lstStyle/>
          <a:p>
            <a:r>
              <a:rPr lang="en-US" dirty="0"/>
              <a:t>Q: In scikit-learn, which function standardizes features? </a:t>
            </a:r>
            <a:r>
              <a:rPr lang="en-US" dirty="0" err="1"/>
              <a:t>scale_data</a:t>
            </a:r>
            <a:r>
              <a:rPr lang="en-US" dirty="0"/>
              <a:t> normalize </a:t>
            </a:r>
            <a:r>
              <a:rPr lang="en-US" dirty="0" err="1"/>
              <a:t>StandardScaler</a:t>
            </a:r>
            <a:r>
              <a:rPr lang="en-US" dirty="0"/>
              <a:t> </a:t>
            </a:r>
            <a:r>
              <a:rPr lang="en-US" dirty="0" err="1"/>
              <a:t>MinMaxScaler</a:t>
            </a:r>
            <a:endParaRPr lang="en-US" dirty="0"/>
          </a:p>
        </p:txBody>
      </p:sp>
      <p:sp>
        <p:nvSpPr>
          <p:cNvPr id="6" name="TextBox 5">
            <a:extLst>
              <a:ext uri="{FF2B5EF4-FFF2-40B4-BE49-F238E27FC236}">
                <a16:creationId xmlns:a16="http://schemas.microsoft.com/office/drawing/2014/main" id="{0DFEAC47-7AA8-4490-89E5-2E0F5B474BFD}"/>
              </a:ext>
            </a:extLst>
          </p:cNvPr>
          <p:cNvSpPr txBox="1"/>
          <p:nvPr/>
        </p:nvSpPr>
        <p:spPr>
          <a:xfrm>
            <a:off x="1395167" y="2253006"/>
            <a:ext cx="7965649" cy="1200329"/>
          </a:xfrm>
          <a:prstGeom prst="rect">
            <a:avLst/>
          </a:prstGeom>
          <a:noFill/>
        </p:spPr>
        <p:txBody>
          <a:bodyPr wrap="square" rtlCol="0">
            <a:spAutoFit/>
          </a:bodyPr>
          <a:lstStyle/>
          <a:p>
            <a:r>
              <a:rPr lang="it-IT" dirty="0"/>
              <a:t>scale_data </a:t>
            </a:r>
          </a:p>
          <a:p>
            <a:r>
              <a:rPr lang="it-IT" dirty="0"/>
              <a:t>normalize </a:t>
            </a:r>
          </a:p>
          <a:p>
            <a:r>
              <a:rPr lang="it-IT" dirty="0"/>
              <a:t>StandardScaler </a:t>
            </a:r>
          </a:p>
          <a:p>
            <a:r>
              <a:rPr lang="it-IT" dirty="0"/>
              <a:t>MinMaxScaler</a:t>
            </a:r>
            <a:endParaRPr lang="en-US" dirty="0"/>
          </a:p>
        </p:txBody>
      </p:sp>
    </p:spTree>
    <p:extLst>
      <p:ext uri="{BB962C8B-B14F-4D97-AF65-F5344CB8AC3E}">
        <p14:creationId xmlns:p14="http://schemas.microsoft.com/office/powerpoint/2010/main" val="3887062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3ABEF7-C2C7-43C5-99DB-BB8F4E9D34E0}"/>
              </a:ext>
            </a:extLst>
          </p:cNvPr>
          <p:cNvSpPr>
            <a:spLocks noGrp="1"/>
          </p:cNvSpPr>
          <p:nvPr>
            <p:ph idx="1"/>
          </p:nvPr>
        </p:nvSpPr>
        <p:spPr/>
        <p:txBody>
          <a:bodyPr>
            <a:normAutofit fontScale="77500" lnSpcReduction="20000"/>
          </a:bodyPr>
          <a:lstStyle/>
          <a:p>
            <a:r>
              <a:rPr lang="en-US" dirty="0"/>
              <a:t>A residual connection solves the problem of vanishing gradients.</a:t>
            </a:r>
          </a:p>
          <a:p>
            <a:r>
              <a:rPr lang="en-US" dirty="0"/>
              <a:t>In deep neural networks, the backpropagation algorithm is used to update the weights of the network during training by computing gradients of the loss function with respect to the weights. However, in very deep networks, the gradients can become very small as they are propagated backwards through the layers. This is known as the vanishing gradient problem, and it can make it difficult to train deep networks.</a:t>
            </a:r>
          </a:p>
          <a:p>
            <a:r>
              <a:rPr lang="en-US" dirty="0"/>
              <a:t>Residual connections, also known as skip connections, are a technique used to address the vanishing gradient problem by allowing the gradients to be directly propagated from one layer to another without passing through the intermediate layers. This is achieved by adding the input of a layer to its output, so that the output of the layer becomes the sum of its input and its computed activations. This sum, or residual, is then passed to the next layer in the network. The residual connection allows the gradients to be propagated directly through the identity mapping of the input, which can help prevent them from becoming too small as they are propagated backwards through the network.</a:t>
            </a:r>
          </a:p>
          <a:p>
            <a:r>
              <a:rPr lang="en-US" dirty="0"/>
              <a:t>Therefore, a residual connection solves the problem of vanishing gradients in deep neural networks, which can help improve the training and performance of the network.</a:t>
            </a:r>
          </a:p>
          <a:p>
            <a:endParaRPr lang="en-US" dirty="0"/>
          </a:p>
        </p:txBody>
      </p:sp>
    </p:spTree>
    <p:extLst>
      <p:ext uri="{BB962C8B-B14F-4D97-AF65-F5344CB8AC3E}">
        <p14:creationId xmlns:p14="http://schemas.microsoft.com/office/powerpoint/2010/main" val="3833956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2A1DB7-B2C5-47EA-B06F-AD874881C3A3}"/>
              </a:ext>
            </a:extLst>
          </p:cNvPr>
          <p:cNvSpPr>
            <a:spLocks noGrp="1"/>
          </p:cNvSpPr>
          <p:nvPr>
            <p:ph idx="1"/>
          </p:nvPr>
        </p:nvSpPr>
        <p:spPr/>
        <p:txBody>
          <a:bodyPr/>
          <a:lstStyle/>
          <a:p>
            <a:r>
              <a:rPr lang="en-US" b="1" dirty="0"/>
              <a:t>What is NOT a solution for the high variance problem?</a:t>
            </a:r>
          </a:p>
          <a:p>
            <a:r>
              <a:rPr lang="en-US" dirty="0"/>
              <a:t>Increasing Dataset Size</a:t>
            </a:r>
          </a:p>
          <a:p>
            <a:r>
              <a:rPr lang="en-US" dirty="0"/>
              <a:t>Using Bigger Models</a:t>
            </a:r>
          </a:p>
          <a:p>
            <a:r>
              <a:rPr lang="en-US" dirty="0"/>
              <a:t>Regularization</a:t>
            </a:r>
          </a:p>
          <a:p>
            <a:r>
              <a:rPr lang="en-US" dirty="0"/>
              <a:t>Early Stopping</a:t>
            </a:r>
          </a:p>
          <a:p>
            <a:endParaRPr lang="en-US" dirty="0"/>
          </a:p>
        </p:txBody>
      </p:sp>
    </p:spTree>
    <p:extLst>
      <p:ext uri="{BB962C8B-B14F-4D97-AF65-F5344CB8AC3E}">
        <p14:creationId xmlns:p14="http://schemas.microsoft.com/office/powerpoint/2010/main" val="2696528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81E8FD-1D94-4547-AC52-F525374C06D2}"/>
              </a:ext>
            </a:extLst>
          </p:cNvPr>
          <p:cNvSpPr>
            <a:spLocks noGrp="1"/>
          </p:cNvSpPr>
          <p:nvPr>
            <p:ph idx="1"/>
          </p:nvPr>
        </p:nvSpPr>
        <p:spPr/>
        <p:txBody>
          <a:bodyPr>
            <a:normAutofit fontScale="62500" lnSpcReduction="20000"/>
          </a:bodyPr>
          <a:lstStyle/>
          <a:p>
            <a:r>
              <a:rPr lang="en-US" dirty="0"/>
              <a:t>Using Bigger Models is NOT a solution for the high variance problem. In fact, using bigger models can sometimes exacerbate the high variance problem.</a:t>
            </a:r>
          </a:p>
          <a:p>
            <a:r>
              <a:rPr lang="en-US" dirty="0"/>
              <a:t>The high variance problem occurs when a model is overfitting the training data, meaning that it is too complex and has learned to fit the noise in the data instead of the underlying patterns. This often leads to good performance on the training data, but poor generalization performance on new, unseen data.</a:t>
            </a:r>
          </a:p>
          <a:p>
            <a:r>
              <a:rPr lang="en-US" dirty="0"/>
              <a:t>To address the high variance problem, we need to reduce the complexity of the model and encourage it to learn the underlying patterns in the data, rather than memorizing the training examples. Some common solutions for the high variance problem include:</a:t>
            </a:r>
          </a:p>
          <a:p>
            <a:pPr>
              <a:buFont typeface="Arial" panose="020B0604020202020204" pitchFamily="34" charset="0"/>
              <a:buChar char="•"/>
            </a:pPr>
            <a:r>
              <a:rPr lang="en-US" dirty="0"/>
              <a:t>Increasing the dataset size: This can help reduce the variance of the model by providing more examples for the model to learn from.</a:t>
            </a:r>
          </a:p>
          <a:p>
            <a:pPr>
              <a:buFont typeface="Arial" panose="020B0604020202020204" pitchFamily="34" charset="0"/>
              <a:buChar char="•"/>
            </a:pPr>
            <a:r>
              <a:rPr lang="en-US" dirty="0"/>
              <a:t>Regularization: This involves adding a penalty term to the loss function that encourages the model to have smaller weights and reduces its complexity. Common regularization techniques include L1 and L2 regularization, dropout, and early stopping.</a:t>
            </a:r>
          </a:p>
          <a:p>
            <a:pPr>
              <a:buFont typeface="Arial" panose="020B0604020202020204" pitchFamily="34" charset="0"/>
              <a:buChar char="•"/>
            </a:pPr>
            <a:r>
              <a:rPr lang="en-US" dirty="0"/>
              <a:t>Early stopping: This involves monitoring the performance of the model on a validation set and stopping the training process when the performance stops improving. This can help prevent overfitting and reduce the variance of the model.</a:t>
            </a:r>
          </a:p>
          <a:p>
            <a:r>
              <a:rPr lang="en-US"/>
              <a:t>Therefore, the statement "Using Bigger Models" is not a solution for the high variance problem, and it can sometimes make the problem worse.</a:t>
            </a:r>
          </a:p>
          <a:p>
            <a:endParaRPr lang="en-US"/>
          </a:p>
        </p:txBody>
      </p:sp>
    </p:spTree>
    <p:extLst>
      <p:ext uri="{BB962C8B-B14F-4D97-AF65-F5344CB8AC3E}">
        <p14:creationId xmlns:p14="http://schemas.microsoft.com/office/powerpoint/2010/main" val="1053986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1A6412-B318-4EF8-9407-94BA30A7D5A4}"/>
              </a:ext>
            </a:extLst>
          </p:cNvPr>
          <p:cNvSpPr>
            <a:spLocks noGrp="1"/>
          </p:cNvSpPr>
          <p:nvPr>
            <p:ph idx="1"/>
          </p:nvPr>
        </p:nvSpPr>
        <p:spPr/>
        <p:txBody>
          <a:bodyPr>
            <a:normAutofit/>
          </a:bodyPr>
          <a:lstStyle/>
          <a:p>
            <a:r>
              <a:rPr lang="en-US" dirty="0"/>
              <a:t>Which technique divides the channels into groups and normalizes them?</a:t>
            </a:r>
          </a:p>
          <a:p>
            <a:r>
              <a:rPr lang="en-US" dirty="0" err="1"/>
              <a:t>BatchNorm</a:t>
            </a:r>
            <a:endParaRPr lang="en-US" dirty="0"/>
          </a:p>
          <a:p>
            <a:r>
              <a:rPr lang="en-US" dirty="0" err="1"/>
              <a:t>LayerNorm</a:t>
            </a:r>
            <a:endParaRPr lang="en-US" dirty="0"/>
          </a:p>
          <a:p>
            <a:r>
              <a:rPr lang="en-US"/>
              <a:t>GroupNorm</a:t>
            </a:r>
            <a:endParaRPr lang="en-US" dirty="0"/>
          </a:p>
          <a:p>
            <a:r>
              <a:rPr lang="en-US" dirty="0" err="1"/>
              <a:t>InstanceNorm</a:t>
            </a:r>
            <a:endParaRPr lang="en-US" dirty="0"/>
          </a:p>
          <a:p>
            <a:endParaRPr lang="en-US" dirty="0"/>
          </a:p>
        </p:txBody>
      </p:sp>
    </p:spTree>
    <p:extLst>
      <p:ext uri="{BB962C8B-B14F-4D97-AF65-F5344CB8AC3E}">
        <p14:creationId xmlns:p14="http://schemas.microsoft.com/office/powerpoint/2010/main" val="1295163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D8B052-BFA2-4CF7-A683-01E4CE5FEACD}"/>
              </a:ext>
            </a:extLst>
          </p:cNvPr>
          <p:cNvSpPr>
            <a:spLocks noGrp="1"/>
          </p:cNvSpPr>
          <p:nvPr>
            <p:ph idx="1"/>
          </p:nvPr>
        </p:nvSpPr>
        <p:spPr/>
        <p:txBody>
          <a:bodyPr>
            <a:normAutofit fontScale="85000" lnSpcReduction="20000"/>
          </a:bodyPr>
          <a:lstStyle/>
          <a:p>
            <a:r>
              <a:rPr lang="en-US" dirty="0"/>
              <a:t>The technique that divides the channels into groups and normalizes them is </a:t>
            </a:r>
            <a:r>
              <a:rPr lang="en-US" dirty="0" err="1"/>
              <a:t>GroupNorm</a:t>
            </a:r>
            <a:r>
              <a:rPr lang="en-US" dirty="0"/>
              <a:t>.</a:t>
            </a:r>
          </a:p>
          <a:p>
            <a:r>
              <a:rPr lang="en-US" dirty="0"/>
              <a:t>Batch normalization (</a:t>
            </a:r>
            <a:r>
              <a:rPr lang="en-US" dirty="0" err="1"/>
              <a:t>BatchNorm</a:t>
            </a:r>
            <a:r>
              <a:rPr lang="en-US" dirty="0"/>
              <a:t>) and Layer normalization (</a:t>
            </a:r>
            <a:r>
              <a:rPr lang="en-US" dirty="0" err="1"/>
              <a:t>LayerNorm</a:t>
            </a:r>
            <a:r>
              <a:rPr lang="en-US" dirty="0"/>
              <a:t>) are two popular techniques used for normalizing the activations of neural networks during training. </a:t>
            </a:r>
            <a:r>
              <a:rPr lang="en-US" dirty="0" err="1"/>
              <a:t>BatchNorm</a:t>
            </a:r>
            <a:r>
              <a:rPr lang="en-US" dirty="0"/>
              <a:t> normalizes the activations across batches, while </a:t>
            </a:r>
            <a:r>
              <a:rPr lang="en-US" dirty="0" err="1"/>
              <a:t>LayerNorm</a:t>
            </a:r>
            <a:r>
              <a:rPr lang="en-US" dirty="0"/>
              <a:t> normalizes the activations across features for each individual example.</a:t>
            </a:r>
          </a:p>
          <a:p>
            <a:r>
              <a:rPr lang="en-US" dirty="0"/>
              <a:t>Group normalization (</a:t>
            </a:r>
            <a:r>
              <a:rPr lang="en-US" dirty="0" err="1"/>
              <a:t>GroupNorm</a:t>
            </a:r>
            <a:r>
              <a:rPr lang="en-US" dirty="0"/>
              <a:t>) is another normalization technique that divides the channels into groups and normalizes them independently. This is in contrast to </a:t>
            </a:r>
            <a:r>
              <a:rPr lang="en-US" dirty="0" err="1"/>
              <a:t>BatchNorm</a:t>
            </a:r>
            <a:r>
              <a:rPr lang="en-US" dirty="0"/>
              <a:t>, which normalizes the channels across the entire batch. </a:t>
            </a:r>
            <a:r>
              <a:rPr lang="en-US" dirty="0" err="1"/>
              <a:t>GroupNorm</a:t>
            </a:r>
            <a:r>
              <a:rPr lang="en-US" dirty="0"/>
              <a:t> has been shown to be effective when the batch size is small, or when the instances in a batch have significant diversity, such as in computer vision tasks.</a:t>
            </a:r>
          </a:p>
          <a:p>
            <a:r>
              <a:rPr lang="en-US" dirty="0"/>
              <a:t>Therefore, the technique that divides the channels into groups and normalizes them is </a:t>
            </a:r>
            <a:r>
              <a:rPr lang="en-US" dirty="0" err="1"/>
              <a:t>GroupNorm</a:t>
            </a:r>
            <a:r>
              <a:rPr lang="en-US" dirty="0"/>
              <a:t>, not </a:t>
            </a:r>
            <a:r>
              <a:rPr lang="en-US" dirty="0" err="1"/>
              <a:t>BatchNorm</a:t>
            </a:r>
            <a:r>
              <a:rPr lang="en-US" dirty="0"/>
              <a:t> or </a:t>
            </a:r>
            <a:r>
              <a:rPr lang="en-US" dirty="0" err="1"/>
              <a:t>LayerNorm</a:t>
            </a:r>
            <a:r>
              <a:rPr lang="en-US" dirty="0"/>
              <a:t>.</a:t>
            </a:r>
          </a:p>
          <a:p>
            <a:endParaRPr lang="en-US" dirty="0"/>
          </a:p>
        </p:txBody>
      </p:sp>
    </p:spTree>
    <p:extLst>
      <p:ext uri="{BB962C8B-B14F-4D97-AF65-F5344CB8AC3E}">
        <p14:creationId xmlns:p14="http://schemas.microsoft.com/office/powerpoint/2010/main" val="29663233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B1C73B-217E-4965-8FF7-509DAC8F6883}"/>
              </a:ext>
            </a:extLst>
          </p:cNvPr>
          <p:cNvSpPr>
            <a:spLocks noGrp="1"/>
          </p:cNvSpPr>
          <p:nvPr>
            <p:ph idx="1"/>
          </p:nvPr>
        </p:nvSpPr>
        <p:spPr/>
        <p:txBody>
          <a:bodyPr/>
          <a:lstStyle/>
          <a:p>
            <a:r>
              <a:rPr lang="en-US" b="1" dirty="0"/>
              <a:t>Which one is FALSE for Heatmap?</a:t>
            </a:r>
          </a:p>
          <a:p>
            <a:r>
              <a:rPr lang="en-US" dirty="0" err="1">
                <a:hlinkClick r:id="rId2"/>
              </a:rPr>
              <a:t>A.It</a:t>
            </a:r>
            <a:r>
              <a:rPr lang="en-US" dirty="0" err="1"/>
              <a:t>’s</a:t>
            </a:r>
            <a:r>
              <a:rPr lang="en-US" dirty="0"/>
              <a:t> a 2D graph of values in form of color</a:t>
            </a:r>
          </a:p>
          <a:p>
            <a:r>
              <a:rPr lang="en-US" dirty="0" err="1">
                <a:hlinkClick r:id="rId3"/>
              </a:rPr>
              <a:t>B.It</a:t>
            </a:r>
            <a:r>
              <a:rPr lang="en-US" dirty="0"/>
              <a:t> can be annotated</a:t>
            </a:r>
          </a:p>
          <a:p>
            <a:r>
              <a:rPr lang="en-US" dirty="0" err="1">
                <a:hlinkClick r:id="rId4"/>
              </a:rPr>
              <a:t>C.It</a:t>
            </a:r>
            <a:r>
              <a:rPr lang="en-US" dirty="0"/>
              <a:t> can be used along with scatter plot</a:t>
            </a:r>
          </a:p>
          <a:p>
            <a:endParaRPr lang="en-US" dirty="0"/>
          </a:p>
        </p:txBody>
      </p:sp>
    </p:spTree>
    <p:extLst>
      <p:ext uri="{BB962C8B-B14F-4D97-AF65-F5344CB8AC3E}">
        <p14:creationId xmlns:p14="http://schemas.microsoft.com/office/powerpoint/2010/main" val="2452229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2FCFF7-AC5F-4A6D-9585-2B51A54E0B2A}"/>
              </a:ext>
            </a:extLst>
          </p:cNvPr>
          <p:cNvSpPr>
            <a:spLocks noGrp="1"/>
          </p:cNvSpPr>
          <p:nvPr>
            <p:ph idx="1"/>
          </p:nvPr>
        </p:nvSpPr>
        <p:spPr/>
        <p:txBody>
          <a:bodyPr/>
          <a:lstStyle/>
          <a:p>
            <a:r>
              <a:rPr lang="en-US"/>
              <a:t>Answer to the question: Only C</a:t>
            </a:r>
            <a:endParaRPr lang="en-US" dirty="0"/>
          </a:p>
        </p:txBody>
      </p:sp>
    </p:spTree>
    <p:extLst>
      <p:ext uri="{BB962C8B-B14F-4D97-AF65-F5344CB8AC3E}">
        <p14:creationId xmlns:p14="http://schemas.microsoft.com/office/powerpoint/2010/main" val="1497300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E52D09-CBD9-4C42-87F3-E510198EB4E2}"/>
              </a:ext>
            </a:extLst>
          </p:cNvPr>
          <p:cNvSpPr>
            <a:spLocks noGrp="1"/>
          </p:cNvSpPr>
          <p:nvPr>
            <p:ph idx="1"/>
          </p:nvPr>
        </p:nvSpPr>
        <p:spPr/>
        <p:txBody>
          <a:bodyPr/>
          <a:lstStyle/>
          <a:p>
            <a:r>
              <a:rPr lang="en-US" b="1" dirty="0"/>
              <a:t>Which is FALSE for Pooling layer in </a:t>
            </a:r>
            <a:r>
              <a:rPr lang="en-US" b="1" dirty="0" err="1"/>
              <a:t>CNN?A.Must</a:t>
            </a:r>
            <a:r>
              <a:rPr lang="en-US" b="1" dirty="0"/>
              <a:t> be used after every convolution </a:t>
            </a:r>
            <a:r>
              <a:rPr lang="en-US" b="1" dirty="0" err="1"/>
              <a:t>layerB.Downsamples</a:t>
            </a:r>
            <a:r>
              <a:rPr lang="en-US" b="1" dirty="0"/>
              <a:t> while retaining important information</a:t>
            </a:r>
          </a:p>
          <a:p>
            <a:r>
              <a:rPr lang="en-US" dirty="0"/>
              <a:t>Only A</a:t>
            </a:r>
          </a:p>
          <a:p>
            <a:r>
              <a:rPr lang="en-US" dirty="0"/>
              <a:t>Only B</a:t>
            </a:r>
          </a:p>
          <a:p>
            <a:r>
              <a:rPr lang="en-US" dirty="0"/>
              <a:t>Both A and B</a:t>
            </a:r>
          </a:p>
          <a:p>
            <a:r>
              <a:rPr lang="en-US" dirty="0"/>
              <a:t>None of the above</a:t>
            </a:r>
          </a:p>
          <a:p>
            <a:endParaRPr lang="en-US" dirty="0"/>
          </a:p>
        </p:txBody>
      </p:sp>
    </p:spTree>
    <p:extLst>
      <p:ext uri="{BB962C8B-B14F-4D97-AF65-F5344CB8AC3E}">
        <p14:creationId xmlns:p14="http://schemas.microsoft.com/office/powerpoint/2010/main" val="6918868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F5176D-7312-4A0B-9B2B-AE0623B5BD9A}"/>
              </a:ext>
            </a:extLst>
          </p:cNvPr>
          <p:cNvSpPr>
            <a:spLocks noGrp="1"/>
          </p:cNvSpPr>
          <p:nvPr>
            <p:ph idx="1"/>
          </p:nvPr>
        </p:nvSpPr>
        <p:spPr/>
        <p:txBody>
          <a:bodyPr/>
          <a:lstStyle/>
          <a:p>
            <a:r>
              <a:rPr lang="en-US" dirty="0"/>
              <a:t>The statement "Must be used after every convolution layer" is false for the pooling layer in a CNN. While it is common to use pooling layers after convolution layers, it is not necessary to use them after every convolution layer. Therefore, the correct answer is: Only A.</a:t>
            </a:r>
          </a:p>
        </p:txBody>
      </p:sp>
    </p:spTree>
    <p:extLst>
      <p:ext uri="{BB962C8B-B14F-4D97-AF65-F5344CB8AC3E}">
        <p14:creationId xmlns:p14="http://schemas.microsoft.com/office/powerpoint/2010/main" val="17572331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B211CD-7357-43B0-9CEE-0EB41678EFFC}"/>
              </a:ext>
            </a:extLst>
          </p:cNvPr>
          <p:cNvSpPr>
            <a:spLocks noGrp="1"/>
          </p:cNvSpPr>
          <p:nvPr>
            <p:ph idx="1"/>
          </p:nvPr>
        </p:nvSpPr>
        <p:spPr/>
        <p:txBody>
          <a:bodyPr/>
          <a:lstStyle/>
          <a:p>
            <a:r>
              <a:rPr lang="en-US" b="1" dirty="0"/>
              <a:t>Which of the following is TRUE about </a:t>
            </a:r>
            <a:r>
              <a:rPr lang="en-US" b="1" dirty="0" err="1"/>
              <a:t>Softmax</a:t>
            </a:r>
            <a:r>
              <a:rPr lang="en-US" b="1" dirty="0"/>
              <a:t> and Sigmoid activation functions?</a:t>
            </a:r>
          </a:p>
          <a:p>
            <a:r>
              <a:rPr lang="en-US" dirty="0"/>
              <a:t>Sum of probabilities of _________ units are supposed to be 1.</a:t>
            </a:r>
          </a:p>
          <a:p>
            <a:r>
              <a:rPr lang="en-US" dirty="0"/>
              <a:t>All sigmoid</a:t>
            </a:r>
          </a:p>
          <a:p>
            <a:r>
              <a:rPr lang="en-US" dirty="0"/>
              <a:t>All </a:t>
            </a:r>
            <a:r>
              <a:rPr lang="en-US" dirty="0" err="1"/>
              <a:t>softmax</a:t>
            </a:r>
            <a:endParaRPr lang="en-US" dirty="0"/>
          </a:p>
          <a:p>
            <a:r>
              <a:rPr lang="en-US" dirty="0"/>
              <a:t>Both Sigmoid &amp; </a:t>
            </a:r>
            <a:r>
              <a:rPr lang="en-US" dirty="0" err="1"/>
              <a:t>Softmax</a:t>
            </a:r>
            <a:endParaRPr lang="en-US" dirty="0"/>
          </a:p>
          <a:p>
            <a:r>
              <a:rPr lang="en-US" dirty="0"/>
              <a:t>None of the above</a:t>
            </a:r>
          </a:p>
          <a:p>
            <a:endParaRPr lang="en-US" dirty="0"/>
          </a:p>
        </p:txBody>
      </p:sp>
    </p:spTree>
    <p:extLst>
      <p:ext uri="{BB962C8B-B14F-4D97-AF65-F5344CB8AC3E}">
        <p14:creationId xmlns:p14="http://schemas.microsoft.com/office/powerpoint/2010/main" val="3069244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F23D48-1EF0-49EB-B44F-58CDCAC0D8F4}"/>
              </a:ext>
            </a:extLst>
          </p:cNvPr>
          <p:cNvSpPr txBox="1"/>
          <p:nvPr/>
        </p:nvSpPr>
        <p:spPr>
          <a:xfrm>
            <a:off x="1018095" y="1131216"/>
            <a:ext cx="8898903" cy="646331"/>
          </a:xfrm>
          <a:prstGeom prst="rect">
            <a:avLst/>
          </a:prstGeom>
          <a:noFill/>
        </p:spPr>
        <p:txBody>
          <a:bodyPr wrap="square" rtlCol="0">
            <a:spAutoFit/>
          </a:bodyPr>
          <a:lstStyle/>
          <a:p>
            <a:r>
              <a:rPr lang="en-US" dirty="0"/>
              <a:t>Answer</a:t>
            </a:r>
          </a:p>
          <a:p>
            <a:r>
              <a:rPr lang="en-US" dirty="0"/>
              <a:t>The function that standardizes features in scikit-learn is </a:t>
            </a:r>
            <a:r>
              <a:rPr lang="en-US" b="1" dirty="0" err="1">
                <a:solidFill>
                  <a:srgbClr val="EB5757"/>
                </a:solidFill>
                <a:effectLst/>
                <a:latin typeface="SFMono-Regular"/>
              </a:rPr>
              <a:t>StandardScaler</a:t>
            </a:r>
            <a:endParaRPr lang="en-US" dirty="0"/>
          </a:p>
        </p:txBody>
      </p:sp>
      <p:sp>
        <p:nvSpPr>
          <p:cNvPr id="7" name="Rectangle 2">
            <a:extLst>
              <a:ext uri="{FF2B5EF4-FFF2-40B4-BE49-F238E27FC236}">
                <a16:creationId xmlns:a16="http://schemas.microsoft.com/office/drawing/2014/main" id="{32B162B8-643F-47CA-99F7-05C227E7E0F4}"/>
              </a:ext>
            </a:extLst>
          </p:cNvPr>
          <p:cNvSpPr>
            <a:spLocks noChangeArrowheads="1"/>
          </p:cNvSpPr>
          <p:nvPr/>
        </p:nvSpPr>
        <p:spPr bwMode="auto">
          <a:xfrm>
            <a:off x="622169" y="3125062"/>
            <a:ext cx="889890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Other functions for feature scaling in scikit-learn include: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MinMaxScaler</a:t>
            </a:r>
            <a:r>
              <a:rPr kumimoji="0" lang="en-US" altLang="en-US" sz="800" b="0" i="0" u="none" strike="noStrike" cap="none" normalizeH="0" baseline="0" dirty="0">
                <a:ln>
                  <a:noFill/>
                </a:ln>
                <a:solidFill>
                  <a:schemeClr val="tx1"/>
                </a:solidFill>
                <a:effectLst/>
              </a:rPr>
              <a:t>: scales features to a given range (default is [0,1]) by subtracting the minimum value and dividing by the range (i.e., max - min).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MaxAbsScaler</a:t>
            </a:r>
            <a:r>
              <a:rPr kumimoji="0" lang="en-US" altLang="en-US" sz="800" b="0" i="0" u="none" strike="noStrike" cap="none" normalizeH="0" baseline="0" dirty="0">
                <a:ln>
                  <a:noFill/>
                </a:ln>
                <a:solidFill>
                  <a:schemeClr val="tx1"/>
                </a:solidFill>
                <a:effectLst/>
              </a:rPr>
              <a:t>: scales features so that the maximum absolute value of each feature is 1.</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RobustScaler</a:t>
            </a:r>
            <a:r>
              <a:rPr kumimoji="0" lang="en-US" altLang="en-US" sz="800" b="0" i="0" u="none" strike="noStrike" cap="none" normalizeH="0" baseline="0" dirty="0">
                <a:ln>
                  <a:noFill/>
                </a:ln>
                <a:solidFill>
                  <a:schemeClr val="tx1"/>
                </a:solidFill>
                <a:effectLst/>
              </a:rPr>
              <a:t>: scales features using statistics that are robust to outliers (i.e., the median and interquartile range).</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QuantileTransformer</a:t>
            </a:r>
            <a:r>
              <a:rPr kumimoji="0" lang="en-US" altLang="en-US" sz="800" b="0" i="0" u="none" strike="noStrike" cap="none" normalizeH="0" baseline="0" dirty="0">
                <a:ln>
                  <a:noFill/>
                </a:ln>
                <a:solidFill>
                  <a:schemeClr val="tx1"/>
                </a:solidFill>
                <a:effectLst/>
              </a:rPr>
              <a:t>: transforms features to follow a uniform or normal distribution by mapping the data to a quantile of a uniform or normal distribution.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PowerTransformer</a:t>
            </a:r>
            <a:r>
              <a:rPr kumimoji="0" lang="en-US" altLang="en-US" sz="800" b="0" i="0" u="none" strike="noStrike" cap="none" normalizeH="0" baseline="0" dirty="0">
                <a:ln>
                  <a:noFill/>
                </a:ln>
                <a:solidFill>
                  <a:schemeClr val="tx1"/>
                </a:solidFill>
                <a:effectLst/>
              </a:rPr>
              <a:t>: transforms features to follow a normal distribution using power transformations.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656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A2CDB0-25EE-451F-875C-1060C7C693D4}"/>
              </a:ext>
            </a:extLst>
          </p:cNvPr>
          <p:cNvSpPr>
            <a:spLocks noGrp="1"/>
          </p:cNvSpPr>
          <p:nvPr>
            <p:ph idx="1"/>
          </p:nvPr>
        </p:nvSpPr>
        <p:spPr/>
        <p:txBody>
          <a:bodyPr/>
          <a:lstStyle/>
          <a:p>
            <a:r>
              <a:rPr lang="en-US" dirty="0"/>
              <a:t>The correct statement is: "Sum of probabilities of all </a:t>
            </a:r>
            <a:r>
              <a:rPr lang="en-US" dirty="0" err="1"/>
              <a:t>softmax</a:t>
            </a:r>
            <a:r>
              <a:rPr lang="en-US" dirty="0"/>
              <a:t> units are supposed to be 1.</a:t>
            </a:r>
          </a:p>
        </p:txBody>
      </p:sp>
    </p:spTree>
    <p:extLst>
      <p:ext uri="{BB962C8B-B14F-4D97-AF65-F5344CB8AC3E}">
        <p14:creationId xmlns:p14="http://schemas.microsoft.com/office/powerpoint/2010/main" val="1986954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5199A8-3A9B-408C-B0C0-37D6AA91840B}"/>
              </a:ext>
            </a:extLst>
          </p:cNvPr>
          <p:cNvSpPr>
            <a:spLocks noGrp="1"/>
          </p:cNvSpPr>
          <p:nvPr>
            <p:ph idx="1"/>
          </p:nvPr>
        </p:nvSpPr>
        <p:spPr/>
        <p:txBody>
          <a:bodyPr/>
          <a:lstStyle/>
          <a:p>
            <a:r>
              <a:rPr lang="en-US" b="1" dirty="0" err="1"/>
              <a:t>RandomForestClassifier</a:t>
            </a:r>
            <a:r>
              <a:rPr lang="en-US" b="1" dirty="0"/>
              <a:t> class can be imported </a:t>
            </a:r>
            <a:r>
              <a:rPr lang="en-US" b="1" dirty="0" err="1"/>
              <a:t>as:from</a:t>
            </a:r>
            <a:r>
              <a:rPr lang="en-US" b="1" dirty="0"/>
              <a:t> _____________ import </a:t>
            </a:r>
            <a:r>
              <a:rPr lang="en-US" b="1" dirty="0" err="1"/>
              <a:t>RandomForestClassifier</a:t>
            </a:r>
            <a:endParaRPr lang="en-US" b="1" dirty="0"/>
          </a:p>
          <a:p>
            <a:r>
              <a:rPr lang="en-US" dirty="0" err="1"/>
              <a:t>sklearn.neighbors</a:t>
            </a:r>
            <a:endParaRPr lang="en-US" dirty="0"/>
          </a:p>
          <a:p>
            <a:r>
              <a:rPr lang="en-US" dirty="0" err="1"/>
              <a:t>sklearn.tree</a:t>
            </a:r>
            <a:endParaRPr lang="en-US" dirty="0"/>
          </a:p>
          <a:p>
            <a:r>
              <a:rPr lang="en-US" dirty="0" err="1"/>
              <a:t>sklearn.ensemble</a:t>
            </a:r>
            <a:endParaRPr lang="en-US" dirty="0"/>
          </a:p>
          <a:p>
            <a:r>
              <a:rPr lang="en-US" dirty="0" err="1"/>
              <a:t>sklearn</a:t>
            </a:r>
            <a:endParaRPr lang="en-US" dirty="0"/>
          </a:p>
          <a:p>
            <a:endParaRPr lang="en-US" dirty="0"/>
          </a:p>
        </p:txBody>
      </p:sp>
    </p:spTree>
    <p:extLst>
      <p:ext uri="{BB962C8B-B14F-4D97-AF65-F5344CB8AC3E}">
        <p14:creationId xmlns:p14="http://schemas.microsoft.com/office/powerpoint/2010/main" val="39464075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E27648-86D9-42AD-A500-AA569648AC64}"/>
              </a:ext>
            </a:extLst>
          </p:cNvPr>
          <p:cNvSpPr>
            <a:spLocks noGrp="1"/>
          </p:cNvSpPr>
          <p:nvPr>
            <p:ph idx="1"/>
          </p:nvPr>
        </p:nvSpPr>
        <p:spPr/>
        <p:txBody>
          <a:bodyPr/>
          <a:lstStyle/>
          <a:p>
            <a:r>
              <a:rPr lang="en-US" dirty="0"/>
              <a:t>The correct answer is: </a:t>
            </a:r>
            <a:r>
              <a:rPr lang="en-US" b="1" dirty="0" err="1">
                <a:solidFill>
                  <a:srgbClr val="EB5757"/>
                </a:solidFill>
                <a:effectLst/>
                <a:latin typeface="SFMono-Regular"/>
              </a:rPr>
              <a:t>sklearn.ensemble</a:t>
            </a:r>
            <a:endParaRPr lang="en-US" dirty="0"/>
          </a:p>
        </p:txBody>
      </p:sp>
    </p:spTree>
    <p:extLst>
      <p:ext uri="{BB962C8B-B14F-4D97-AF65-F5344CB8AC3E}">
        <p14:creationId xmlns:p14="http://schemas.microsoft.com/office/powerpoint/2010/main" val="40688464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6AB02B-5E90-49F2-8C0A-81892E206CE6}"/>
              </a:ext>
            </a:extLst>
          </p:cNvPr>
          <p:cNvSpPr>
            <a:spLocks noGrp="1"/>
          </p:cNvSpPr>
          <p:nvPr>
            <p:ph idx="1"/>
          </p:nvPr>
        </p:nvSpPr>
        <p:spPr/>
        <p:txBody>
          <a:bodyPr/>
          <a:lstStyle/>
          <a:p>
            <a:r>
              <a:rPr lang="en-US" b="1" dirty="0"/>
              <a:t>Which of these parameters is NOT required while creating a layer in a model in </a:t>
            </a:r>
            <a:r>
              <a:rPr lang="en-US" b="1" dirty="0" err="1"/>
              <a:t>Keras</a:t>
            </a:r>
            <a:r>
              <a:rPr lang="en-US" b="1" dirty="0"/>
              <a:t>?</a:t>
            </a:r>
          </a:p>
          <a:p>
            <a:r>
              <a:rPr lang="en-US" dirty="0"/>
              <a:t>Activation function7%</a:t>
            </a:r>
          </a:p>
          <a:p>
            <a:r>
              <a:rPr lang="en-US" dirty="0"/>
              <a:t>Number of epochs58%</a:t>
            </a:r>
          </a:p>
          <a:p>
            <a:r>
              <a:rPr lang="en-US" dirty="0"/>
              <a:t>Regularization method18%</a:t>
            </a:r>
          </a:p>
          <a:p>
            <a:r>
              <a:rPr lang="en-US" dirty="0"/>
              <a:t>Weights initialization method</a:t>
            </a:r>
          </a:p>
          <a:p>
            <a:endParaRPr lang="en-US" dirty="0"/>
          </a:p>
        </p:txBody>
      </p:sp>
    </p:spTree>
    <p:extLst>
      <p:ext uri="{BB962C8B-B14F-4D97-AF65-F5344CB8AC3E}">
        <p14:creationId xmlns:p14="http://schemas.microsoft.com/office/powerpoint/2010/main" val="6820063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B1BEDB-B6FE-4C15-BEF2-8F086D959295}"/>
              </a:ext>
            </a:extLst>
          </p:cNvPr>
          <p:cNvSpPr>
            <a:spLocks noGrp="1"/>
          </p:cNvSpPr>
          <p:nvPr>
            <p:ph idx="1"/>
          </p:nvPr>
        </p:nvSpPr>
        <p:spPr/>
        <p:txBody>
          <a:bodyPr/>
          <a:lstStyle/>
          <a:p>
            <a:r>
              <a:rPr lang="en-US" dirty="0"/>
              <a:t>Number of epochs is NOT required while creating a layer in a model in </a:t>
            </a:r>
            <a:r>
              <a:rPr lang="en-US" dirty="0" err="1"/>
              <a:t>Keras</a:t>
            </a:r>
            <a:r>
              <a:rPr lang="en-US"/>
              <a:t>.</a:t>
            </a:r>
          </a:p>
        </p:txBody>
      </p:sp>
    </p:spTree>
    <p:extLst>
      <p:ext uri="{BB962C8B-B14F-4D97-AF65-F5344CB8AC3E}">
        <p14:creationId xmlns:p14="http://schemas.microsoft.com/office/powerpoint/2010/main" val="40913895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2B8B87-F786-47C0-893E-30D3F3E97084}"/>
              </a:ext>
            </a:extLst>
          </p:cNvPr>
          <p:cNvSpPr>
            <a:spLocks noGrp="1"/>
          </p:cNvSpPr>
          <p:nvPr>
            <p:ph idx="1"/>
          </p:nvPr>
        </p:nvSpPr>
        <p:spPr/>
        <p:txBody>
          <a:bodyPr/>
          <a:lstStyle/>
          <a:p>
            <a:r>
              <a:rPr lang="en-US" b="1" dirty="0"/>
              <a:t>Which of these is FALSE for Mini Batch Gradient Descent?</a:t>
            </a:r>
          </a:p>
          <a:p>
            <a:r>
              <a:rPr lang="en-US" dirty="0"/>
              <a:t>Batch size is a hyperparameter</a:t>
            </a:r>
          </a:p>
          <a:p>
            <a:r>
              <a:rPr lang="en-US" dirty="0"/>
              <a:t>Update model per batch of data</a:t>
            </a:r>
          </a:p>
          <a:p>
            <a:r>
              <a:rPr lang="en-US" dirty="0"/>
              <a:t>Balances between BGD &amp; SGD</a:t>
            </a:r>
          </a:p>
          <a:p>
            <a:r>
              <a:rPr lang="en-US" dirty="0"/>
              <a:t>None of the above</a:t>
            </a:r>
          </a:p>
          <a:p>
            <a:endParaRPr lang="en-US" dirty="0"/>
          </a:p>
        </p:txBody>
      </p:sp>
    </p:spTree>
    <p:extLst>
      <p:ext uri="{BB962C8B-B14F-4D97-AF65-F5344CB8AC3E}">
        <p14:creationId xmlns:p14="http://schemas.microsoft.com/office/powerpoint/2010/main" val="16317872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127C8-7888-4E5D-86DA-D48F9F723943}"/>
              </a:ext>
            </a:extLst>
          </p:cNvPr>
          <p:cNvSpPr>
            <a:spLocks noGrp="1"/>
          </p:cNvSpPr>
          <p:nvPr>
            <p:ph idx="1"/>
          </p:nvPr>
        </p:nvSpPr>
        <p:spPr/>
        <p:txBody>
          <a:bodyPr/>
          <a:lstStyle/>
          <a:p>
            <a:r>
              <a:rPr lang="en-US"/>
              <a:t>None of the above options is false for Mini Batch Gradient Descent.</a:t>
            </a:r>
            <a:endParaRPr lang="en-US" dirty="0"/>
          </a:p>
        </p:txBody>
      </p:sp>
    </p:spTree>
    <p:extLst>
      <p:ext uri="{BB962C8B-B14F-4D97-AF65-F5344CB8AC3E}">
        <p14:creationId xmlns:p14="http://schemas.microsoft.com/office/powerpoint/2010/main" val="27177097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7AA760-5A81-40D6-96C1-706FBE607013}"/>
              </a:ext>
            </a:extLst>
          </p:cNvPr>
          <p:cNvSpPr>
            <a:spLocks noGrp="1"/>
          </p:cNvSpPr>
          <p:nvPr>
            <p:ph idx="1"/>
          </p:nvPr>
        </p:nvSpPr>
        <p:spPr/>
        <p:txBody>
          <a:bodyPr/>
          <a:lstStyle/>
          <a:p>
            <a:r>
              <a:rPr lang="en-US" b="1" dirty="0"/>
              <a:t>Which of these is TRUE about Padding in </a:t>
            </a:r>
            <a:r>
              <a:rPr lang="en-US" b="1" dirty="0" err="1"/>
              <a:t>CNN?Padding</a:t>
            </a:r>
            <a:r>
              <a:rPr lang="en-US" b="1" dirty="0"/>
              <a:t> is used in _________ layer.</a:t>
            </a:r>
          </a:p>
          <a:p>
            <a:r>
              <a:rPr lang="en-US" dirty="0"/>
              <a:t>Convolution as well as pooling</a:t>
            </a:r>
          </a:p>
          <a:p>
            <a:r>
              <a:rPr lang="en-US" dirty="0"/>
              <a:t>Convolution &amp; Fully connected</a:t>
            </a:r>
          </a:p>
          <a:p>
            <a:r>
              <a:rPr lang="en-US" dirty="0"/>
              <a:t>Fully connected &amp; pooling</a:t>
            </a:r>
          </a:p>
          <a:p>
            <a:r>
              <a:rPr lang="en-US" dirty="0"/>
              <a:t>Only convolution</a:t>
            </a:r>
          </a:p>
          <a:p>
            <a:endParaRPr lang="en-US" dirty="0"/>
          </a:p>
        </p:txBody>
      </p:sp>
    </p:spTree>
    <p:extLst>
      <p:ext uri="{BB962C8B-B14F-4D97-AF65-F5344CB8AC3E}">
        <p14:creationId xmlns:p14="http://schemas.microsoft.com/office/powerpoint/2010/main" val="17566827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A5F212-3EC3-4BE3-B391-9B9C732FF143}"/>
              </a:ext>
            </a:extLst>
          </p:cNvPr>
          <p:cNvSpPr>
            <a:spLocks noGrp="1"/>
          </p:cNvSpPr>
          <p:nvPr>
            <p:ph idx="1"/>
          </p:nvPr>
        </p:nvSpPr>
        <p:spPr/>
        <p:txBody>
          <a:bodyPr/>
          <a:lstStyle/>
          <a:p>
            <a:r>
              <a:rPr lang="en-US" dirty="0"/>
              <a:t>Padding is used in convolution as well as pooling layers in CNN.</a:t>
            </a:r>
          </a:p>
        </p:txBody>
      </p:sp>
    </p:spTree>
    <p:extLst>
      <p:ext uri="{BB962C8B-B14F-4D97-AF65-F5344CB8AC3E}">
        <p14:creationId xmlns:p14="http://schemas.microsoft.com/office/powerpoint/2010/main" val="23140060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7F756-57D4-44D6-94F8-BC45CD09091D}"/>
              </a:ext>
            </a:extLst>
          </p:cNvPr>
          <p:cNvSpPr>
            <a:spLocks noGrp="1"/>
          </p:cNvSpPr>
          <p:nvPr>
            <p:ph type="title"/>
          </p:nvPr>
        </p:nvSpPr>
        <p:spPr/>
        <p:txBody>
          <a:bodyPr/>
          <a:lstStyle/>
          <a:p>
            <a:endParaRPr lang="en-US"/>
          </a:p>
        </p:txBody>
      </p:sp>
      <p:sp>
        <p:nvSpPr>
          <p:cNvPr id="4" name="Rectangle 1">
            <a:extLst>
              <a:ext uri="{FF2B5EF4-FFF2-40B4-BE49-F238E27FC236}">
                <a16:creationId xmlns:a16="http://schemas.microsoft.com/office/drawing/2014/main" id="{DFB5D5DA-808F-483B-9FC4-69B545DF5F4A}"/>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chemeClr val="tx1"/>
                </a:solidFill>
                <a:effectLst/>
                <a:latin typeface="var(--artdeco-typography-sans)"/>
              </a:rPr>
              <a:t>In image processing, which convolution kernel is commonly used for edge detection?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In image processing, which convolution kernel is commonly used for edge detection?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A) ReLU activation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B) Gaussian filter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C) Max-pooling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35%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D) Sobel operator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17%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290 votes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1w left1 week left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23029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7425B5EB-7D8B-4F2A-A73E-E59E8791C252}"/>
              </a:ext>
            </a:extLst>
          </p:cNvPr>
          <p:cNvSpPr>
            <a:spLocks noGrp="1" noChangeArrowheads="1"/>
          </p:cNvSpPr>
          <p:nvPr>
            <p:ph idx="1"/>
          </p:nvPr>
        </p:nvSpPr>
        <p:spPr bwMode="auto">
          <a:xfrm>
            <a:off x="743932" y="882487"/>
            <a:ext cx="897149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Which of the following can lead to overly optimistic model evaluation?</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Cross-validation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scaling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Data leakage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selection</a:t>
            </a: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8107927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F0749-1B33-4BD4-B415-D67738A0831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209955B-4C4B-4387-A408-3AFA6A5A3D85}"/>
              </a:ext>
            </a:extLst>
          </p:cNvPr>
          <p:cNvSpPr>
            <a:spLocks noGrp="1"/>
          </p:cNvSpPr>
          <p:nvPr>
            <p:ph idx="1"/>
          </p:nvPr>
        </p:nvSpPr>
        <p:spPr/>
        <p:txBody>
          <a:bodyPr/>
          <a:lstStyle/>
          <a:p>
            <a:r>
              <a:rPr lang="en-US" b="0" i="0" dirty="0">
                <a:solidFill>
                  <a:srgbClr val="343541"/>
                </a:solidFill>
                <a:effectLst/>
                <a:latin typeface="Söhne"/>
              </a:rPr>
              <a:t>Which service enables you to review details for user activities and API calls that have occurred within your AWS </a:t>
            </a:r>
            <a:r>
              <a:rPr lang="en-US" b="0" i="0" dirty="0" err="1">
                <a:solidFill>
                  <a:srgbClr val="343541"/>
                </a:solidFill>
                <a:effectLst/>
                <a:latin typeface="Söhne"/>
              </a:rPr>
              <a:t>environment?The</a:t>
            </a:r>
            <a:r>
              <a:rPr lang="en-US" b="0" i="0" dirty="0">
                <a:solidFill>
                  <a:srgbClr val="343541"/>
                </a:solidFill>
                <a:effectLst/>
                <a:latin typeface="Söhne"/>
              </a:rPr>
              <a:t> author can see how you vote. Learn more Which service enables you to review details for user activities and API calls that have occurred within your AWS environment? Amazon Inspector 17% Amazon CloudWatch 33% AWS CloudTrail 50% AWS Trusted Advisor</a:t>
            </a:r>
            <a:endParaRPr lang="en-US" dirty="0"/>
          </a:p>
        </p:txBody>
      </p:sp>
    </p:spTree>
    <p:extLst>
      <p:ext uri="{BB962C8B-B14F-4D97-AF65-F5344CB8AC3E}">
        <p14:creationId xmlns:p14="http://schemas.microsoft.com/office/powerpoint/2010/main" val="28774181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A3ADE-137D-478D-8FB0-2E9083F974A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50DA610-8ADD-4B55-B8F3-4EFBB81FC4BB}"/>
              </a:ext>
            </a:extLst>
          </p:cNvPr>
          <p:cNvSpPr>
            <a:spLocks noGrp="1"/>
          </p:cNvSpPr>
          <p:nvPr>
            <p:ph idx="1"/>
          </p:nvPr>
        </p:nvSpPr>
        <p:spPr/>
        <p:txBody>
          <a:bodyPr/>
          <a:lstStyle/>
          <a:p>
            <a:r>
              <a:rPr lang="en-US" b="0" i="0" dirty="0">
                <a:solidFill>
                  <a:srgbClr val="374151"/>
                </a:solidFill>
                <a:effectLst/>
                <a:latin typeface="Söhne"/>
              </a:rPr>
              <a:t>AWS CloudTrail is the service that enables you to review details for user activities and API calls that have occurred within your AWS environment. It provides event history of your AWS account activity, including actions taken through the AWS Management Console, AWS SDKs, command line tools, and other AWS services. </a:t>
            </a:r>
            <a:r>
              <a:rPr lang="en-US" b="0" i="0">
                <a:solidFill>
                  <a:srgbClr val="374151"/>
                </a:solidFill>
                <a:effectLst/>
                <a:latin typeface="Söhne"/>
              </a:rPr>
              <a:t>This event history simplifies security analysis, resource change tracking, and troubleshooting.</a:t>
            </a:r>
            <a:endParaRPr lang="en-US"/>
          </a:p>
        </p:txBody>
      </p:sp>
    </p:spTree>
    <p:extLst>
      <p:ext uri="{BB962C8B-B14F-4D97-AF65-F5344CB8AC3E}">
        <p14:creationId xmlns:p14="http://schemas.microsoft.com/office/powerpoint/2010/main" val="41182300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902693-C905-4337-BB8F-F03949BB3CE2}"/>
              </a:ext>
            </a:extLst>
          </p:cNvPr>
          <p:cNvSpPr txBox="1"/>
          <p:nvPr/>
        </p:nvSpPr>
        <p:spPr>
          <a:xfrm>
            <a:off x="1180708" y="1116233"/>
            <a:ext cx="6094428" cy="3693319"/>
          </a:xfrm>
          <a:prstGeom prst="rect">
            <a:avLst/>
          </a:prstGeom>
          <a:noFill/>
        </p:spPr>
        <p:txBody>
          <a:bodyPr wrap="square">
            <a:spAutoFit/>
          </a:bodyPr>
          <a:lstStyle/>
          <a:p>
            <a:pPr algn="l" fontAlgn="auto"/>
            <a:r>
              <a:rPr lang="en-US" b="1" i="0" dirty="0">
                <a:effectLst/>
                <a:latin typeface="-apple-system"/>
              </a:rPr>
              <a:t>Which of these is an example of sequential ensemble model?</a:t>
            </a:r>
          </a:p>
          <a:p>
            <a:pPr algn="l" fontAlgn="auto"/>
            <a:endParaRPr lang="en-US" b="1" dirty="0">
              <a:latin typeface="-apple-system"/>
            </a:endParaRPr>
          </a:p>
          <a:p>
            <a:pPr algn="l" fontAlgn="auto"/>
            <a:endParaRPr lang="en-US" b="1" i="0" dirty="0">
              <a:effectLst/>
              <a:latin typeface="-apple-system"/>
            </a:endParaRPr>
          </a:p>
          <a:p>
            <a:pPr marL="342900" indent="-342900" algn="l" fontAlgn="auto">
              <a:buAutoNum type="alphaUcPeriod"/>
            </a:pPr>
            <a:r>
              <a:rPr lang="en-US" b="1" i="0" dirty="0">
                <a:effectLst/>
                <a:latin typeface="-apple-system"/>
              </a:rPr>
              <a:t>AdaBoost</a:t>
            </a:r>
            <a:endParaRPr lang="en-US" b="1" dirty="0">
              <a:latin typeface="-apple-system"/>
            </a:endParaRPr>
          </a:p>
          <a:p>
            <a:pPr algn="l" fontAlgn="auto"/>
            <a:r>
              <a:rPr lang="en-US" b="0" i="0" dirty="0">
                <a:effectLst/>
                <a:latin typeface="-apple-system"/>
              </a:rPr>
              <a:t>B. Bootstrapping</a:t>
            </a:r>
          </a:p>
          <a:p>
            <a:pPr algn="l" fontAlgn="auto"/>
            <a:r>
              <a:rPr lang="en-US" b="0" i="0" dirty="0">
                <a:effectLst/>
                <a:latin typeface="-apple-system"/>
              </a:rPr>
              <a:t>21%</a:t>
            </a:r>
          </a:p>
          <a:p>
            <a:br>
              <a:rPr lang="en-US" b="0" i="0" dirty="0">
                <a:effectLst/>
                <a:latin typeface="-apple-system"/>
              </a:rPr>
            </a:br>
            <a:endParaRPr lang="en-US" b="1" i="0" dirty="0">
              <a:effectLst/>
              <a:latin typeface="-apple-system"/>
            </a:endParaRPr>
          </a:p>
          <a:p>
            <a:r>
              <a:rPr lang="en-US" b="1" i="0" dirty="0">
                <a:effectLst/>
                <a:latin typeface="-apple-system"/>
              </a:rPr>
              <a:t>C. Random Forest</a:t>
            </a:r>
            <a:endParaRPr lang="en-US" b="1" dirty="0">
              <a:latin typeface="-apple-system"/>
            </a:endParaRPr>
          </a:p>
          <a:p>
            <a:r>
              <a:rPr lang="en-US" b="1" i="0" dirty="0">
                <a:effectLst/>
                <a:latin typeface="-apple-system"/>
              </a:rPr>
              <a:t>D. None of the above</a:t>
            </a:r>
          </a:p>
          <a:p>
            <a:endParaRPr lang="en-US" b="1" dirty="0">
              <a:latin typeface="-apple-system"/>
            </a:endParaRPr>
          </a:p>
          <a:p>
            <a:endParaRPr lang="en-US" b="1" i="0" dirty="0">
              <a:effectLst/>
              <a:latin typeface="-apple-system"/>
            </a:endParaRPr>
          </a:p>
          <a:p>
            <a:r>
              <a:rPr lang="en-US" b="1" dirty="0">
                <a:latin typeface="-apple-system"/>
              </a:rPr>
              <a:t>Answer </a:t>
            </a:r>
            <a:r>
              <a:rPr lang="en-US" b="1">
                <a:latin typeface="-apple-system"/>
              </a:rPr>
              <a:t>id AdaBoost</a:t>
            </a:r>
            <a:endParaRPr lang="en-US" b="1" i="0" dirty="0">
              <a:effectLst/>
              <a:latin typeface="-apple-system"/>
            </a:endParaRPr>
          </a:p>
        </p:txBody>
      </p:sp>
    </p:spTree>
    <p:extLst>
      <p:ext uri="{BB962C8B-B14F-4D97-AF65-F5344CB8AC3E}">
        <p14:creationId xmlns:p14="http://schemas.microsoft.com/office/powerpoint/2010/main" val="4126686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8EBCD6-82ED-4CF8-8B8D-A001B1357170}"/>
              </a:ext>
            </a:extLst>
          </p:cNvPr>
          <p:cNvSpPr txBox="1"/>
          <p:nvPr/>
        </p:nvSpPr>
        <p:spPr>
          <a:xfrm>
            <a:off x="1020452" y="968306"/>
            <a:ext cx="6094428" cy="646331"/>
          </a:xfrm>
          <a:prstGeom prst="rect">
            <a:avLst/>
          </a:prstGeom>
          <a:noFill/>
        </p:spPr>
        <p:txBody>
          <a:bodyPr wrap="square">
            <a:spAutoFit/>
          </a:bodyPr>
          <a:lstStyle/>
          <a:p>
            <a:pPr algn="l" fontAlgn="auto"/>
            <a:r>
              <a:rPr lang="en-US" b="1" i="0" dirty="0">
                <a:effectLst/>
                <a:latin typeface="-apple-system"/>
              </a:rPr>
              <a:t>Which of these is a spatial clustering algorithm?</a:t>
            </a:r>
            <a:br>
              <a:rPr lang="en-US" b="1" i="0" dirty="0">
                <a:effectLst/>
                <a:latin typeface="-apple-system"/>
              </a:rPr>
            </a:br>
            <a:r>
              <a:rPr lang="en-US" b="1" i="0" dirty="0">
                <a:effectLst/>
                <a:latin typeface="-apple-system"/>
              </a:rPr>
              <a:t>Bonus Question: What is a spatial clustering algorithm!</a:t>
            </a:r>
          </a:p>
        </p:txBody>
      </p:sp>
      <p:sp>
        <p:nvSpPr>
          <p:cNvPr id="5" name="TextBox 4">
            <a:extLst>
              <a:ext uri="{FF2B5EF4-FFF2-40B4-BE49-F238E27FC236}">
                <a16:creationId xmlns:a16="http://schemas.microsoft.com/office/drawing/2014/main" id="{75297564-23E3-49D7-9FF4-0EF368F2602E}"/>
              </a:ext>
            </a:extLst>
          </p:cNvPr>
          <p:cNvSpPr txBox="1"/>
          <p:nvPr/>
        </p:nvSpPr>
        <p:spPr>
          <a:xfrm>
            <a:off x="1029879" y="1898657"/>
            <a:ext cx="6094428" cy="2308324"/>
          </a:xfrm>
          <a:prstGeom prst="rect">
            <a:avLst/>
          </a:prstGeom>
          <a:noFill/>
        </p:spPr>
        <p:txBody>
          <a:bodyPr wrap="square">
            <a:spAutoFit/>
          </a:bodyPr>
          <a:lstStyle/>
          <a:p>
            <a:r>
              <a:rPr lang="en-US" b="1" i="0" dirty="0">
                <a:effectLst/>
                <a:latin typeface="-apple-system"/>
              </a:rPr>
              <a:t>Partitioning based clustering</a:t>
            </a:r>
          </a:p>
          <a:p>
            <a:r>
              <a:rPr lang="en-US" b="1" i="0" dirty="0">
                <a:effectLst/>
                <a:latin typeface="-apple-system"/>
              </a:rPr>
              <a:t>K-means clustering</a:t>
            </a:r>
            <a:endParaRPr lang="en-US" b="1" dirty="0">
              <a:latin typeface="-apple-system"/>
            </a:endParaRPr>
          </a:p>
          <a:p>
            <a:r>
              <a:rPr lang="en-US" b="1" i="0" dirty="0">
                <a:effectLst/>
                <a:latin typeface="-apple-system"/>
              </a:rPr>
              <a:t>Grid-based clustering</a:t>
            </a:r>
          </a:p>
          <a:p>
            <a:r>
              <a:rPr lang="en-US" b="1" i="0" dirty="0">
                <a:effectLst/>
                <a:latin typeface="-apple-system"/>
              </a:rPr>
              <a:t>All of the above </a:t>
            </a:r>
            <a:endParaRPr lang="en-US" b="1" dirty="0">
              <a:latin typeface="-apple-system"/>
            </a:endParaRPr>
          </a:p>
          <a:p>
            <a:endParaRPr lang="en-US" b="1" dirty="0">
              <a:latin typeface="-apple-system"/>
            </a:endParaRPr>
          </a:p>
          <a:p>
            <a:endParaRPr lang="en-US" b="1" dirty="0">
              <a:latin typeface="-apple-system"/>
            </a:endParaRPr>
          </a:p>
          <a:p>
            <a:r>
              <a:rPr lang="en-US" b="1" dirty="0">
                <a:latin typeface="-apple-system"/>
              </a:rPr>
              <a:t>Answer  is  </a:t>
            </a:r>
            <a:r>
              <a:rPr lang="en-US" b="1" i="0" dirty="0">
                <a:effectLst/>
                <a:latin typeface="-apple-system"/>
              </a:rPr>
              <a:t>Partitioning based clustering</a:t>
            </a:r>
          </a:p>
          <a:p>
            <a:endParaRPr lang="en-US" dirty="0"/>
          </a:p>
        </p:txBody>
      </p:sp>
    </p:spTree>
    <p:extLst>
      <p:ext uri="{BB962C8B-B14F-4D97-AF65-F5344CB8AC3E}">
        <p14:creationId xmlns:p14="http://schemas.microsoft.com/office/powerpoint/2010/main" val="17633305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of these is a spatial clustering algorithm?</a:t>
            </a:r>
            <a:br>
              <a:rPr lang="en-US" b="1" i="0" dirty="0">
                <a:effectLst/>
                <a:latin typeface="-apple-system"/>
              </a:rPr>
            </a:br>
            <a:r>
              <a:rPr lang="en-US" b="1" i="0" dirty="0">
                <a:effectLst/>
                <a:latin typeface="-apple-system"/>
              </a:rPr>
              <a:t>Bonus Question: What is a spatial clustering algorithm!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30352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Partitioning based clustering</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K-means clustering</a:t>
            </a:r>
            <a:endParaRPr lang="en-US" b="1" dirty="0">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Grid-based clustering</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All of the above </a:t>
            </a:r>
            <a:endParaRPr lang="en-US" b="1" dirty="0">
              <a:latin typeface="-apple-system"/>
            </a:endParaRPr>
          </a:p>
        </p:txBody>
      </p:sp>
    </p:spTree>
    <p:extLst>
      <p:ext uri="{BB962C8B-B14F-4D97-AF65-F5344CB8AC3E}">
        <p14:creationId xmlns:p14="http://schemas.microsoft.com/office/powerpoint/2010/main" val="14940204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is TRUE for difference between Llama 2 and Llama1?</a:t>
            </a:r>
            <a:br>
              <a:rPr lang="en-US" b="1" i="0" dirty="0">
                <a:effectLst/>
                <a:latin typeface="-apple-system"/>
              </a:rPr>
            </a:br>
            <a:r>
              <a:rPr lang="en-US" b="1" i="0" dirty="0" err="1">
                <a:effectLst/>
                <a:latin typeface="-apple-system"/>
              </a:rPr>
              <a:t>A.Llama</a:t>
            </a:r>
            <a:r>
              <a:rPr lang="en-US" b="1" i="0" dirty="0">
                <a:effectLst/>
                <a:latin typeface="-apple-system"/>
              </a:rPr>
              <a:t> 2 has increased context length</a:t>
            </a:r>
            <a:br>
              <a:rPr lang="en-US" b="1" i="0" dirty="0">
                <a:effectLst/>
                <a:latin typeface="-apple-system"/>
              </a:rPr>
            </a:br>
            <a:r>
              <a:rPr lang="en-US" b="1" i="0" dirty="0" err="1">
                <a:effectLst/>
                <a:latin typeface="-apple-system"/>
              </a:rPr>
              <a:t>B.Llama</a:t>
            </a:r>
            <a:r>
              <a:rPr lang="en-US" b="1" i="0" dirty="0">
                <a:effectLst/>
                <a:latin typeface="-apple-system"/>
              </a:rPr>
              <a:t> 2 use grouped-context attention(GQA)</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Only A</a:t>
            </a:r>
            <a:endParaRPr lang="en-US" dirty="0"/>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Only B</a:t>
            </a:r>
            <a:endParaRPr lang="en-US" dirty="0"/>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apple-system"/>
              </a:rPr>
              <a:t>Both A and B</a:t>
            </a:r>
            <a:endParaRPr lang="en-US" dirty="0"/>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apple-system"/>
              </a:rPr>
              <a:t>None of the above</a:t>
            </a:r>
            <a:endParaRPr lang="en-US" dirty="0"/>
          </a:p>
        </p:txBody>
      </p:sp>
    </p:spTree>
    <p:extLst>
      <p:ext uri="{BB962C8B-B14F-4D97-AF65-F5344CB8AC3E}">
        <p14:creationId xmlns:p14="http://schemas.microsoft.com/office/powerpoint/2010/main" val="30168009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Is the given statement TRUE for Llama 2?</a:t>
            </a:r>
            <a:br>
              <a:rPr lang="en-US" b="1" i="0" dirty="0">
                <a:effectLst/>
                <a:latin typeface="-apple-system"/>
              </a:rPr>
            </a:br>
            <a:r>
              <a:rPr lang="en-US" b="1" i="0" dirty="0">
                <a:effectLst/>
                <a:latin typeface="-apple-system"/>
              </a:rPr>
              <a:t>It uses a </a:t>
            </a:r>
            <a:r>
              <a:rPr lang="en-US" b="1" i="0" dirty="0" err="1">
                <a:effectLst/>
                <a:latin typeface="-apple-system"/>
              </a:rPr>
              <a:t>Bytepair</a:t>
            </a:r>
            <a:r>
              <a:rPr lang="en-US" b="1" i="0" dirty="0">
                <a:effectLst/>
                <a:latin typeface="-apple-system"/>
              </a:rPr>
              <a:t> Encoding (BPE) algorithm employing </a:t>
            </a:r>
            <a:r>
              <a:rPr lang="en-US" b="1" i="0" dirty="0" err="1">
                <a:effectLst/>
                <a:latin typeface="-apple-system"/>
              </a:rPr>
              <a:t>SentencePiece</a:t>
            </a:r>
            <a:r>
              <a:rPr lang="en-US" b="1" i="0" dirty="0">
                <a:effectLst/>
                <a:latin typeface="-apple-system"/>
              </a:rPr>
              <a:t> for tokenization.</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A. TRUE</a:t>
            </a:r>
            <a:endParaRPr lang="en-US" dirty="0"/>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B. FALSE</a:t>
            </a:r>
            <a:endParaRPr lang="en-US" dirty="0"/>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C. Partially TRUE</a:t>
            </a:r>
            <a:endParaRPr lang="en-US" dirty="0"/>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D. Cannot say!</a:t>
            </a:r>
            <a:endParaRPr lang="en-US" dirty="0"/>
          </a:p>
        </p:txBody>
      </p:sp>
    </p:spTree>
    <p:extLst>
      <p:ext uri="{BB962C8B-B14F-4D97-AF65-F5344CB8AC3E}">
        <p14:creationId xmlns:p14="http://schemas.microsoft.com/office/powerpoint/2010/main" val="24995916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a tree in Random Forest? It’s built on 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A.subset of features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B.all features</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C.subset of observations</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D.All observations</a:t>
            </a:r>
          </a:p>
        </p:txBody>
      </p:sp>
    </p:spTree>
    <p:extLst>
      <p:ext uri="{BB962C8B-B14F-4D97-AF65-F5344CB8AC3E}">
        <p14:creationId xmlns:p14="http://schemas.microsoft.com/office/powerpoint/2010/main" val="4396475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rPr>
              <a:t>Which is TRUE for </a:t>
            </a:r>
            <a:r>
              <a:rPr lang="en-US" b="1" i="0" dirty="0" err="1">
                <a:effectLst/>
              </a:rPr>
              <a:t>max_depth</a:t>
            </a:r>
            <a:r>
              <a:rPr lang="en-US" b="1" i="0" dirty="0">
                <a:effectLst/>
              </a:rPr>
              <a:t> in Gradient Boost?</a:t>
            </a:r>
            <a:br>
              <a:rPr lang="en-US" b="1" i="0" dirty="0">
                <a:effectLst/>
              </a:rPr>
            </a:br>
            <a:r>
              <a:rPr lang="en-US" b="1" i="0" dirty="0" err="1">
                <a:effectLst/>
              </a:rPr>
              <a:t>A.Lower</a:t>
            </a:r>
            <a:r>
              <a:rPr lang="en-US" b="1" i="0" dirty="0">
                <a:effectLst/>
              </a:rPr>
              <a:t> value is better for same validation accuracy</a:t>
            </a:r>
            <a:br>
              <a:rPr lang="en-US" b="1" i="0" dirty="0">
                <a:effectLst/>
              </a:rPr>
            </a:br>
            <a:r>
              <a:rPr lang="en-US" b="1" i="0" dirty="0" err="1">
                <a:effectLst/>
              </a:rPr>
              <a:t>B.Increasing</a:t>
            </a:r>
            <a:r>
              <a:rPr lang="en-US" b="1" i="0" dirty="0">
                <a:effectLst/>
              </a:rPr>
              <a:t> its value may underfit data</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3146153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292713-5F42-4DA5-BAC6-E531EA45F3D6}"/>
              </a:ext>
            </a:extLst>
          </p:cNvPr>
          <p:cNvSpPr txBox="1"/>
          <p:nvPr/>
        </p:nvSpPr>
        <p:spPr>
          <a:xfrm>
            <a:off x="641023" y="527901"/>
            <a:ext cx="11161336" cy="4041427"/>
          </a:xfrm>
          <a:prstGeom prst="rect">
            <a:avLst/>
          </a:prstGeom>
          <a:noFill/>
        </p:spPr>
        <p:txBody>
          <a:bodyPr wrap="square" rtlCol="0">
            <a:spAutoFit/>
          </a:bodyPr>
          <a:lstStyle/>
          <a:p>
            <a:pPr marL="342900" marR="0" lvl="0" indent="-342900" algn="l" defTabSz="914400" rtl="0" eaLnBrk="0" fontAlgn="base" latinLnBrk="0" hangingPunct="0">
              <a:lnSpc>
                <a:spcPct val="100000"/>
              </a:lnSpc>
              <a:spcBef>
                <a:spcPct val="0"/>
              </a:spcBef>
              <a:spcAft>
                <a:spcPct val="0"/>
              </a:spcAft>
              <a:buClrTx/>
              <a:buSzTx/>
              <a:buFontTx/>
              <a:buAutoNum type="alphaUcPeriod"/>
              <a:tabLst/>
            </a:pPr>
            <a:r>
              <a:rPr kumimoji="0" lang="en-US" altLang="en-US" sz="1800" b="1" i="0" u="none" strike="noStrike" cap="none" normalizeH="0" baseline="0" dirty="0">
                <a:ln>
                  <a:noFill/>
                </a:ln>
                <a:solidFill>
                  <a:schemeClr val="tx1"/>
                </a:solidFill>
                <a:effectLst/>
                <a:latin typeface="Söhne"/>
              </a:rPr>
              <a:t>Lower value is better for same validation accuracy</a:t>
            </a:r>
            <a:r>
              <a:rPr kumimoji="0" lang="en-US" altLang="en-US" sz="1800" b="0" i="0" u="none" strike="noStrike" cap="none" normalizeH="0" baseline="0" dirty="0">
                <a:ln>
                  <a:noFill/>
                </a:ln>
                <a:solidFill>
                  <a:srgbClr val="374151"/>
                </a:solidFill>
                <a:effectLst/>
                <a:latin typeface="Söhne"/>
              </a:rPr>
              <a:t>: True, if two models give the same validation accuracy, the one with the lower </a:t>
            </a:r>
            <a:r>
              <a:rPr kumimoji="0" lang="en-US" altLang="en-US" b="1" i="0" u="none" strike="noStrike" cap="none" normalizeH="0" baseline="0" dirty="0" err="1">
                <a:ln>
                  <a:noFill/>
                </a:ln>
                <a:solidFill>
                  <a:schemeClr val="tx1"/>
                </a:solidFill>
                <a:effectLst/>
                <a:latin typeface="Söhne Mono"/>
              </a:rPr>
              <a:t>max_depth</a:t>
            </a:r>
            <a:r>
              <a:rPr kumimoji="0" lang="en-US" altLang="en-US" sz="1800" b="0" i="0" u="none" strike="noStrike" cap="none" normalizeH="0" baseline="0" dirty="0">
                <a:ln>
                  <a:noFill/>
                </a:ln>
                <a:solidFill>
                  <a:srgbClr val="374151"/>
                </a:solidFill>
                <a:effectLst/>
                <a:latin typeface="Söhne"/>
              </a:rPr>
              <a:t> is generally preferred because it is simpler (assuming other things are equal). A simpler model is typically more interpretable and less likely to overfit.</a:t>
            </a:r>
            <a:r>
              <a:rPr kumimoji="0" lang="en-US" altLang="en-US" sz="1050" b="0" i="0" u="none" strike="noStrike" cap="none" normalizeH="0" baseline="0" dirty="0">
                <a:ln>
                  <a:noFill/>
                </a:ln>
                <a:solidFill>
                  <a:schemeClr val="tx1"/>
                </a:solidFill>
                <a:effectLst/>
              </a:rPr>
              <a:t> </a:t>
            </a: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lang="en-US" altLang="en-US" sz="1050" dirty="0">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lang="en-US" altLang="en-US" sz="1050" dirty="0">
              <a:latin typeface="Arial" panose="020B0604020202020204" pitchFamily="34"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B. Increasing its value may underfit data:</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statement is generally false. Increasing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max_depth</a:t>
            </a:r>
            <a:r>
              <a:rPr lang="en-US" sz="1800" dirty="0">
                <a:effectLst/>
                <a:latin typeface="Calibri" panose="020F0502020204030204" pitchFamily="34" charset="0"/>
                <a:ea typeface="Calibri" panose="020F0502020204030204" pitchFamily="34" charset="0"/>
                <a:cs typeface="Times New Roman" panose="02020603050405020304" pitchFamily="18" charset="0"/>
              </a:rPr>
              <a:t> typically increases the complexity of the model, which can lead to overfitting rather than underfitting. If the trees are too deep, they might capture noise in the training data, making the model perform poorly on unseen validation or test data.</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So, the correct answer is A. Lower value is better for same validation accuracy.</a:t>
            </a:r>
          </a:p>
        </p:txBody>
      </p:sp>
    </p:spTree>
    <p:extLst>
      <p:ext uri="{BB962C8B-B14F-4D97-AF65-F5344CB8AC3E}">
        <p14:creationId xmlns:p14="http://schemas.microsoft.com/office/powerpoint/2010/main" val="3684465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5AFA49-24D8-4A45-AC53-2184798503E5}"/>
              </a:ext>
            </a:extLst>
          </p:cNvPr>
          <p:cNvSpPr>
            <a:spLocks noGrp="1"/>
          </p:cNvSpPr>
          <p:nvPr>
            <p:ph idx="1"/>
          </p:nvPr>
        </p:nvSpPr>
        <p:spPr/>
        <p:txBody>
          <a:bodyPr/>
          <a:lstStyle/>
          <a:p>
            <a:pPr algn="l"/>
            <a:r>
              <a:rPr lang="en-US" b="0" i="0" dirty="0">
                <a:solidFill>
                  <a:srgbClr val="374151"/>
                </a:solidFill>
                <a:effectLst/>
                <a:latin typeface="Söhne"/>
              </a:rPr>
              <a:t>Data leakage can lead to overly optimistic model evaluation because it involves using information in the evaluation process that would not be available in real-world applications. This can cause the model to perform well on the evaluation metrics, but poorly on new data.</a:t>
            </a:r>
          </a:p>
          <a:p>
            <a:pPr algn="l"/>
            <a:r>
              <a:rPr lang="en-US" b="0" i="0" dirty="0">
                <a:solidFill>
                  <a:srgbClr val="374151"/>
                </a:solidFill>
                <a:effectLst/>
                <a:latin typeface="Söhne"/>
              </a:rPr>
              <a:t>Cross-validation and feature selection, if done properly, can help to prevent overfitting and lead to more accurate model evaluation. Feature scaling can improve the performance of certain models, but it is not directly related to overly optimistic model evaluation.</a:t>
            </a:r>
          </a:p>
          <a:p>
            <a:endParaRPr lang="en-US" dirty="0"/>
          </a:p>
        </p:txBody>
      </p:sp>
    </p:spTree>
    <p:extLst>
      <p:ext uri="{BB962C8B-B14F-4D97-AF65-F5344CB8AC3E}">
        <p14:creationId xmlns:p14="http://schemas.microsoft.com/office/powerpoint/2010/main" val="31278992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rPr>
              <a:t>How do Reward models help in training Llama-2 chat?</a:t>
            </a:r>
            <a:br>
              <a:rPr lang="en-US" b="1" i="0" dirty="0">
                <a:effectLst/>
              </a:rPr>
            </a:br>
            <a:r>
              <a:rPr lang="en-US" b="1" i="0" dirty="0" err="1">
                <a:effectLst/>
              </a:rPr>
              <a:t>A.Provide</a:t>
            </a:r>
            <a:r>
              <a:rPr lang="en-US" b="1" i="0" dirty="0">
                <a:effectLst/>
              </a:rPr>
              <a:t> scalar scores for quality of response</a:t>
            </a:r>
            <a:br>
              <a:rPr lang="en-US" b="1" i="0" dirty="0">
                <a:effectLst/>
              </a:rPr>
            </a:br>
            <a:r>
              <a:rPr lang="en-US" b="1" i="0" dirty="0" err="1">
                <a:effectLst/>
              </a:rPr>
              <a:t>B.Used</a:t>
            </a:r>
            <a:r>
              <a:rPr lang="en-US" b="1" i="0" dirty="0">
                <a:effectLst/>
              </a:rPr>
              <a:t> in RLHF to optimize Llama-2 Chat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5004715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3621A7-A279-49E5-AC24-A0F013B76123}"/>
              </a:ext>
            </a:extLst>
          </p:cNvPr>
          <p:cNvSpPr txBox="1"/>
          <p:nvPr/>
        </p:nvSpPr>
        <p:spPr>
          <a:xfrm>
            <a:off x="1461155" y="1166842"/>
            <a:ext cx="9379670" cy="4185761"/>
          </a:xfrm>
          <a:prstGeom prst="rect">
            <a:avLst/>
          </a:prstGeom>
          <a:noFill/>
        </p:spPr>
        <p:txBody>
          <a:bodyPr wrap="square">
            <a:spAutoFit/>
          </a:bodyPr>
          <a:lstStyle/>
          <a:p>
            <a:pPr algn="l"/>
            <a:r>
              <a:rPr lang="en-US" sz="1400" b="0" i="0" dirty="0">
                <a:solidFill>
                  <a:srgbClr val="374151"/>
                </a:solidFill>
                <a:effectLst/>
              </a:rPr>
              <a:t>Reward models are an essential component in training reinforcement learning-based conversational models like Llama-2 Chat. They are used to guide and optimize the model's behavior during training. Both options A and B are correct, and I'll explain how reward models work in training Llama-2 Chat:</a:t>
            </a:r>
          </a:p>
          <a:p>
            <a:pPr algn="l"/>
            <a:endParaRPr lang="en-US" sz="1400" b="0" i="0" dirty="0">
              <a:solidFill>
                <a:srgbClr val="374151"/>
              </a:solidFill>
              <a:effectLst/>
            </a:endParaRPr>
          </a:p>
          <a:p>
            <a:pPr marL="342900" indent="-342900" algn="l">
              <a:buAutoNum type="alphaUcPeriod"/>
            </a:pPr>
            <a:r>
              <a:rPr lang="en-US" sz="1400" b="0" i="0" dirty="0">
                <a:solidFill>
                  <a:srgbClr val="374151"/>
                </a:solidFill>
                <a:effectLst/>
              </a:rPr>
              <a:t>Provide scalar scores for quality of response: Reward models provide scalar scores or rewards that indicate the quality of the model's responses. These rewards are typically assigned by human evaluators who rate the responses on various criteria, such as relevance, coherence, fluency, and politeness. By providing these scalar scores, reward models offer a quantitative measure of how well the model is performing in terms of generating desirable responses.</a:t>
            </a:r>
          </a:p>
          <a:p>
            <a:pPr marL="342900" indent="-342900" algn="l">
              <a:buAutoNum type="alphaUcPeriod"/>
            </a:pPr>
            <a:endParaRPr lang="en-US" sz="1400" b="0" i="0" dirty="0">
              <a:solidFill>
                <a:srgbClr val="374151"/>
              </a:solidFill>
              <a:effectLst/>
            </a:endParaRPr>
          </a:p>
          <a:p>
            <a:pPr algn="l"/>
            <a:r>
              <a:rPr lang="en-US" sz="1400" b="0" i="0" dirty="0">
                <a:solidFill>
                  <a:srgbClr val="374151"/>
                </a:solidFill>
                <a:effectLst/>
              </a:rPr>
              <a:t>B. Used in RLHF to optimize Llama-2 Chat: Reward models are often used in Reinforcement Learning from Human Feedback (RLHF) to optimize the performance of Llama-2 Chat. In RLHF, the model generates responses in a dialogue, and these responses are then compared to a reference or human-generated response. The reward model assigns a reward score based on the similarity or quality of the model's response compared to the reference. Reinforcement learning algorithms, such as Proximal Policy Optimization (PPO), are then used to update the model's parameters to maximize the expected rewards. This process iterates to improve the model's conversational abilities over time.</a:t>
            </a:r>
          </a:p>
          <a:p>
            <a:pPr algn="l"/>
            <a:endParaRPr lang="en-US" sz="1400" b="0" i="0" dirty="0">
              <a:solidFill>
                <a:srgbClr val="374151"/>
              </a:solidFill>
              <a:effectLst/>
            </a:endParaRPr>
          </a:p>
          <a:p>
            <a:pPr algn="l"/>
            <a:r>
              <a:rPr lang="en-US" sz="1400" b="0" i="0" dirty="0">
                <a:solidFill>
                  <a:srgbClr val="374151"/>
                </a:solidFill>
                <a:effectLst/>
              </a:rPr>
              <a:t>In summary, reward models play a crucial role in training Llama-2 Chat by providing quality scores for responses and guiding the model's learning process through reinforcement learning. They help the model generate more relevant and coherent responses by optimizing its behavior based on the feedback provided by human evaluators.</a:t>
            </a:r>
          </a:p>
        </p:txBody>
      </p:sp>
    </p:spTree>
    <p:extLst>
      <p:ext uri="{BB962C8B-B14F-4D97-AF65-F5344CB8AC3E}">
        <p14:creationId xmlns:p14="http://schemas.microsoft.com/office/powerpoint/2010/main" val="823937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Gradient Boost?</a:t>
            </a:r>
            <a:br>
              <a:rPr lang="en-US" b="1" i="0">
                <a:effectLst/>
                <a:latin typeface="-apple-system"/>
              </a:rPr>
            </a:br>
            <a:r>
              <a:rPr lang="en-US" b="1" i="0">
                <a:effectLst/>
                <a:latin typeface="-apple-system"/>
              </a:rPr>
              <a:t>A.In each stage, introduce a new regression tree to compensate shortcomings</a:t>
            </a:r>
            <a:br>
              <a:rPr lang="en-US" b="1" i="0">
                <a:effectLst/>
                <a:latin typeface="-apple-system"/>
              </a:rPr>
            </a:br>
            <a:r>
              <a:rPr lang="en-US" b="1" i="0">
                <a:effectLst/>
                <a:latin typeface="-apple-system"/>
              </a:rPr>
              <a:t>B.Helps minimize loss function</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34512845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Is the statement TRUE:</a:t>
            </a:r>
            <a:br>
              <a:rPr lang="en-US" b="1" i="0">
                <a:effectLst/>
                <a:latin typeface="-apple-system"/>
              </a:rPr>
            </a:br>
            <a:r>
              <a:rPr lang="en-US" b="1" i="0">
                <a:effectLst/>
                <a:latin typeface="-apple-system"/>
              </a:rPr>
              <a:t>The bagging is suitable for high variance low bias models.</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0292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A.TRUE</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B.FALSE</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C.Could be TRUE or FALSE</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D.Cannot say!!</a:t>
            </a:r>
            <a:endParaRPr lang="en-US" b="1" i="0" dirty="0">
              <a:effectLst/>
              <a:latin typeface="-apple-system"/>
            </a:endParaRPr>
          </a:p>
        </p:txBody>
      </p:sp>
    </p:spTree>
    <p:extLst>
      <p:ext uri="{BB962C8B-B14F-4D97-AF65-F5344CB8AC3E}">
        <p14:creationId xmlns:p14="http://schemas.microsoft.com/office/powerpoint/2010/main" val="7462985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49B0AC-C64D-47BF-B4F9-522EFA10DBCE}"/>
              </a:ext>
            </a:extLst>
          </p:cNvPr>
          <p:cNvSpPr txBox="1"/>
          <p:nvPr/>
        </p:nvSpPr>
        <p:spPr>
          <a:xfrm>
            <a:off x="820132" y="1955535"/>
            <a:ext cx="10944520" cy="2062552"/>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TRUE.</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Bagging (Bootstrap Aggregating) is indeed suitable for high variance low bias models. The primary purpose of bagging is to reduce variance without increasing bias. By averaging or aggregating predictions from multiple models, each trained on different bootstrapped subsets of the data, bagging helps mitigate the overfitting tendencies of models like decision trees, which typically have low bias but high variance.</a:t>
            </a:r>
          </a:p>
        </p:txBody>
      </p:sp>
    </p:spTree>
    <p:extLst>
      <p:ext uri="{BB962C8B-B14F-4D97-AF65-F5344CB8AC3E}">
        <p14:creationId xmlns:p14="http://schemas.microsoft.com/office/powerpoint/2010/main" val="17521449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1018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C6EBF4-27B0-4C01-BEE7-89ACB821D7A6}"/>
              </a:ext>
            </a:extLst>
          </p:cNvPr>
          <p:cNvSpPr txBox="1"/>
          <p:nvPr/>
        </p:nvSpPr>
        <p:spPr>
          <a:xfrm>
            <a:off x="820132" y="1376313"/>
            <a:ext cx="8512404" cy="2862322"/>
          </a:xfrm>
          <a:prstGeom prst="rect">
            <a:avLst/>
          </a:prstGeom>
          <a:noFill/>
        </p:spPr>
        <p:txBody>
          <a:bodyPr wrap="square" rtlCol="0">
            <a:spAutoFit/>
          </a:bodyPr>
          <a:lstStyle/>
          <a:p>
            <a:r>
              <a:rPr lang="en-US" b="1" dirty="0"/>
              <a:t>Which is FALSE for Pooling layer in CNN?</a:t>
            </a:r>
          </a:p>
          <a:p>
            <a:r>
              <a:rPr lang="en-US" b="1" dirty="0" err="1"/>
              <a:t>A.Must</a:t>
            </a:r>
            <a:r>
              <a:rPr lang="en-US" b="1" dirty="0"/>
              <a:t> be used after every convolution layer</a:t>
            </a:r>
          </a:p>
          <a:p>
            <a:r>
              <a:rPr lang="en-US" b="1" dirty="0" err="1"/>
              <a:t>B.Downsamples</a:t>
            </a:r>
            <a:r>
              <a:rPr lang="en-US" b="1" dirty="0"/>
              <a:t> while retaining important information</a:t>
            </a:r>
          </a:p>
          <a:p>
            <a:r>
              <a:rPr lang="en-US" dirty="0"/>
              <a:t>Only A</a:t>
            </a:r>
          </a:p>
          <a:p>
            <a:r>
              <a:rPr lang="en-US" dirty="0"/>
              <a:t>Only B</a:t>
            </a:r>
          </a:p>
          <a:p>
            <a:r>
              <a:rPr lang="en-US" dirty="0"/>
              <a:t>Both A and B</a:t>
            </a:r>
          </a:p>
          <a:p>
            <a:r>
              <a:rPr lang="en-US" dirty="0"/>
              <a:t>None of the above</a:t>
            </a:r>
          </a:p>
          <a:p>
            <a:endParaRPr lang="en-US" dirty="0"/>
          </a:p>
          <a:p>
            <a:endParaRPr lang="en-US" dirty="0"/>
          </a:p>
          <a:p>
            <a:endParaRPr lang="en-US" dirty="0"/>
          </a:p>
        </p:txBody>
      </p:sp>
    </p:spTree>
    <p:extLst>
      <p:ext uri="{BB962C8B-B14F-4D97-AF65-F5344CB8AC3E}">
        <p14:creationId xmlns:p14="http://schemas.microsoft.com/office/powerpoint/2010/main" val="3984531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DC5573-10A0-423E-AF7E-ED941B16C60E}"/>
              </a:ext>
            </a:extLst>
          </p:cNvPr>
          <p:cNvSpPr txBox="1"/>
          <p:nvPr/>
        </p:nvSpPr>
        <p:spPr>
          <a:xfrm>
            <a:off x="1762812" y="1055802"/>
            <a:ext cx="7598004" cy="2031325"/>
          </a:xfrm>
          <a:prstGeom prst="rect">
            <a:avLst/>
          </a:prstGeom>
          <a:noFill/>
        </p:spPr>
        <p:txBody>
          <a:bodyPr wrap="square" rtlCol="0">
            <a:spAutoFit/>
          </a:bodyPr>
          <a:lstStyle/>
          <a:p>
            <a:endParaRPr lang="en-US" dirty="0"/>
          </a:p>
          <a:p>
            <a:r>
              <a:rPr lang="en-US" dirty="0"/>
              <a:t>Therefore, the correct answer is: Only A.</a:t>
            </a:r>
          </a:p>
          <a:p>
            <a:endParaRPr lang="en-US" dirty="0"/>
          </a:p>
          <a:p>
            <a:r>
              <a:rPr lang="en-US" dirty="0"/>
              <a:t>The statement "Must be used after every convolution layer" is false for the pooling layer in a CNN. While it is common to use pooling layers after convolution layers, it is not necessary to use them after every convolution layer. </a:t>
            </a:r>
          </a:p>
          <a:p>
            <a:endParaRPr lang="en-US" dirty="0"/>
          </a:p>
        </p:txBody>
      </p:sp>
    </p:spTree>
    <p:extLst>
      <p:ext uri="{BB962C8B-B14F-4D97-AF65-F5344CB8AC3E}">
        <p14:creationId xmlns:p14="http://schemas.microsoft.com/office/powerpoint/2010/main" val="1740034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148061-A847-4BE1-971F-7D62B68F43D3}"/>
              </a:ext>
            </a:extLst>
          </p:cNvPr>
          <p:cNvSpPr txBox="1"/>
          <p:nvPr/>
        </p:nvSpPr>
        <p:spPr>
          <a:xfrm>
            <a:off x="1291472" y="1093509"/>
            <a:ext cx="8908330" cy="2031325"/>
          </a:xfrm>
          <a:prstGeom prst="rect">
            <a:avLst/>
          </a:prstGeom>
          <a:noFill/>
        </p:spPr>
        <p:txBody>
          <a:bodyPr wrap="square" rtlCol="0">
            <a:spAutoFit/>
          </a:bodyPr>
          <a:lstStyle/>
          <a:p>
            <a:r>
              <a:rPr lang="en-US" b="1" dirty="0"/>
              <a:t>What happens when we increase the value of the regularization hyperparameter in Ridge Regression too much?</a:t>
            </a:r>
          </a:p>
          <a:p>
            <a:r>
              <a:rPr lang="en-US" dirty="0"/>
              <a:t>Model starts overfitting</a:t>
            </a:r>
          </a:p>
          <a:p>
            <a:r>
              <a:rPr lang="en-US" dirty="0"/>
              <a:t>Model starts underfitting</a:t>
            </a:r>
          </a:p>
          <a:p>
            <a:r>
              <a:rPr lang="en-US" dirty="0"/>
              <a:t>Model fits just fine</a:t>
            </a:r>
          </a:p>
          <a:p>
            <a:r>
              <a:rPr lang="en-US" dirty="0"/>
              <a:t>Model doesn't depend on this</a:t>
            </a:r>
          </a:p>
          <a:p>
            <a:endParaRPr lang="en-US" dirty="0"/>
          </a:p>
        </p:txBody>
      </p:sp>
    </p:spTree>
    <p:extLst>
      <p:ext uri="{BB962C8B-B14F-4D97-AF65-F5344CB8AC3E}">
        <p14:creationId xmlns:p14="http://schemas.microsoft.com/office/powerpoint/2010/main" val="3969397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8809DBB-3760-4925-8795-795F7CB099BC}"/>
              </a:ext>
            </a:extLst>
          </p:cNvPr>
          <p:cNvSpPr txBox="1"/>
          <p:nvPr/>
        </p:nvSpPr>
        <p:spPr>
          <a:xfrm>
            <a:off x="1282045" y="1564849"/>
            <a:ext cx="6447934" cy="3416320"/>
          </a:xfrm>
          <a:prstGeom prst="rect">
            <a:avLst/>
          </a:prstGeom>
          <a:noFill/>
        </p:spPr>
        <p:txBody>
          <a:bodyPr wrap="square" rtlCol="0">
            <a:spAutoFit/>
          </a:bodyPr>
          <a:lstStyle/>
          <a:p>
            <a:endParaRPr lang="en-US" dirty="0"/>
          </a:p>
          <a:p>
            <a:r>
              <a:rPr lang="en-US"/>
              <a:t>Model starts underfitting</a:t>
            </a:r>
          </a:p>
          <a:p>
            <a:endParaRPr lang="en-US"/>
          </a:p>
          <a:p>
            <a:r>
              <a:rPr lang="en-US" dirty="0"/>
              <a:t>When we increase the value of the regularization hyperparameter in Ridge Regression too much, the model tends to underfit. This is because the regularization term in Ridge Regression penalizes large coefficient values, which helps to prevent overfitting. However, if the regularization parameter is set too high, it can constrain the model too much, causing it to oversimplify and underfit the data. Therefore, it is important to choose an appropriate value for the regularization hyperparameter in Ridge Regression to achieve the right balance between bias and variance in the model.</a:t>
            </a:r>
          </a:p>
        </p:txBody>
      </p:sp>
    </p:spTree>
    <p:extLst>
      <p:ext uri="{BB962C8B-B14F-4D97-AF65-F5344CB8AC3E}">
        <p14:creationId xmlns:p14="http://schemas.microsoft.com/office/powerpoint/2010/main" val="2780917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9CB109-3555-4176-BD9F-239415A958EB}"/>
              </a:ext>
            </a:extLst>
          </p:cNvPr>
          <p:cNvSpPr>
            <a:spLocks noGrp="1"/>
          </p:cNvSpPr>
          <p:nvPr>
            <p:ph idx="1"/>
          </p:nvPr>
        </p:nvSpPr>
        <p:spPr/>
        <p:txBody>
          <a:bodyPr>
            <a:normAutofit/>
          </a:bodyPr>
          <a:lstStyle/>
          <a:p>
            <a:r>
              <a:rPr lang="en-US" dirty="0"/>
              <a:t>What problem does a residual connection solve?</a:t>
            </a:r>
          </a:p>
          <a:p>
            <a:r>
              <a:rPr lang="en-US" dirty="0"/>
              <a:t>Overfitting</a:t>
            </a:r>
          </a:p>
          <a:p>
            <a:r>
              <a:rPr lang="en-US" dirty="0"/>
              <a:t>Underfitting</a:t>
            </a:r>
          </a:p>
          <a:p>
            <a:r>
              <a:rPr lang="en-US" dirty="0"/>
              <a:t>Vanishing gradient</a:t>
            </a:r>
          </a:p>
          <a:p>
            <a:r>
              <a:rPr lang="en-US" dirty="0"/>
              <a:t>Exploding gradient</a:t>
            </a:r>
          </a:p>
          <a:p>
            <a:endParaRPr lang="en-US" dirty="0"/>
          </a:p>
        </p:txBody>
      </p:sp>
    </p:spTree>
    <p:extLst>
      <p:ext uri="{BB962C8B-B14F-4D97-AF65-F5344CB8AC3E}">
        <p14:creationId xmlns:p14="http://schemas.microsoft.com/office/powerpoint/2010/main" val="37357305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TotalTime>
  <Words>2605</Words>
  <Application>Microsoft Office PowerPoint</Application>
  <PresentationFormat>Widescreen</PresentationFormat>
  <Paragraphs>209</Paragraphs>
  <Slides>45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45</vt:i4>
      </vt:variant>
    </vt:vector>
  </HeadingPairs>
  <TitlesOfParts>
    <vt:vector size="55" baseType="lpstr">
      <vt:lpstr>Arial Unicode MS</vt:lpstr>
      <vt:lpstr>-apple-system</vt:lpstr>
      <vt:lpstr>Arial</vt:lpstr>
      <vt:lpstr>Calibri</vt:lpstr>
      <vt:lpstr>Calibri Light</vt:lpstr>
      <vt:lpstr>SFMono-Regular</vt:lpstr>
      <vt:lpstr>Söhne</vt:lpstr>
      <vt:lpstr>Söhne Mono</vt:lpstr>
      <vt:lpstr>var(--artdeco-typography-sans)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Uzma</dc:creator>
  <cp:lastModifiedBy>Uzma</cp:lastModifiedBy>
  <cp:revision>38</cp:revision>
  <dcterms:created xsi:type="dcterms:W3CDTF">2023-04-18T14:49:17Z</dcterms:created>
  <dcterms:modified xsi:type="dcterms:W3CDTF">2023-09-28T14:44:32Z</dcterms:modified>
</cp:coreProperties>
</file>