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2" r:id="rId2"/>
    <p:sldId id="371" r:id="rId3"/>
    <p:sldId id="370" r:id="rId4"/>
    <p:sldId id="369" r:id="rId5"/>
    <p:sldId id="368" r:id="rId6"/>
    <p:sldId id="367" r:id="rId7"/>
    <p:sldId id="366" r:id="rId8"/>
    <p:sldId id="365" r:id="rId9"/>
    <p:sldId id="364" r:id="rId10"/>
    <p:sldId id="363" r:id="rId11"/>
    <p:sldId id="362" r:id="rId12"/>
    <p:sldId id="361" r:id="rId13"/>
    <p:sldId id="360" r:id="rId14"/>
    <p:sldId id="359" r:id="rId15"/>
    <p:sldId id="358" r:id="rId16"/>
    <p:sldId id="357" r:id="rId17"/>
    <p:sldId id="475" r:id="rId18"/>
    <p:sldId id="476" r:id="rId19"/>
    <p:sldId id="473" r:id="rId20"/>
    <p:sldId id="474" r:id="rId21"/>
    <p:sldId id="471" r:id="rId22"/>
    <p:sldId id="472" r:id="rId23"/>
    <p:sldId id="469" r:id="rId24"/>
    <p:sldId id="470" r:id="rId25"/>
    <p:sldId id="465" r:id="rId26"/>
    <p:sldId id="468" r:id="rId27"/>
    <p:sldId id="431" r:id="rId28"/>
    <p:sldId id="432" r:id="rId29"/>
    <p:sldId id="356" r:id="rId30"/>
    <p:sldId id="427" r:id="rId31"/>
    <p:sldId id="354" r:id="rId32"/>
    <p:sldId id="355" r:id="rId33"/>
    <p:sldId id="352" r:id="rId34"/>
    <p:sldId id="353" r:id="rId35"/>
    <p:sldId id="306" r:id="rId36"/>
    <p:sldId id="351" r:id="rId37"/>
    <p:sldId id="350" r:id="rId38"/>
    <p:sldId id="349" r:id="rId39"/>
    <p:sldId id="348" r:id="rId40"/>
    <p:sldId id="347" r:id="rId41"/>
    <p:sldId id="346" r:id="rId42"/>
    <p:sldId id="345" r:id="rId43"/>
    <p:sldId id="344" r:id="rId44"/>
    <p:sldId id="343" r:id="rId45"/>
    <p:sldId id="342" r:id="rId46"/>
    <p:sldId id="341" r:id="rId47"/>
    <p:sldId id="340" r:id="rId48"/>
    <p:sldId id="339" r:id="rId49"/>
    <p:sldId id="338" r:id="rId50"/>
    <p:sldId id="337" r:id="rId51"/>
    <p:sldId id="336" r:id="rId52"/>
    <p:sldId id="335" r:id="rId53"/>
    <p:sldId id="334" r:id="rId54"/>
    <p:sldId id="333" r:id="rId55"/>
    <p:sldId id="332" r:id="rId56"/>
    <p:sldId id="331" r:id="rId57"/>
    <p:sldId id="330" r:id="rId58"/>
    <p:sldId id="329" r:id="rId59"/>
    <p:sldId id="328" r:id="rId60"/>
    <p:sldId id="327" r:id="rId61"/>
    <p:sldId id="326" r:id="rId62"/>
    <p:sldId id="325" r:id="rId63"/>
    <p:sldId id="324" r:id="rId64"/>
    <p:sldId id="323" r:id="rId65"/>
    <p:sldId id="322" r:id="rId66"/>
    <p:sldId id="321" r:id="rId67"/>
    <p:sldId id="320" r:id="rId68"/>
    <p:sldId id="319" r:id="rId69"/>
    <p:sldId id="318" r:id="rId70"/>
    <p:sldId id="317" r:id="rId71"/>
    <p:sldId id="316" r:id="rId72"/>
    <p:sldId id="315" r:id="rId73"/>
    <p:sldId id="314" r:id="rId74"/>
    <p:sldId id="313" r:id="rId75"/>
    <p:sldId id="312" r:id="rId76"/>
    <p:sldId id="311" r:id="rId77"/>
    <p:sldId id="310" r:id="rId78"/>
    <p:sldId id="309" r:id="rId79"/>
    <p:sldId id="308" r:id="rId80"/>
    <p:sldId id="307" r:id="rId81"/>
    <p:sldId id="256" r:id="rId82"/>
    <p:sldId id="257" r:id="rId83"/>
    <p:sldId id="258" r:id="rId84"/>
    <p:sldId id="259" r:id="rId85"/>
    <p:sldId id="260" r:id="rId86"/>
    <p:sldId id="261" r:id="rId87"/>
    <p:sldId id="262" r:id="rId88"/>
    <p:sldId id="266" r:id="rId89"/>
    <p:sldId id="263" r:id="rId90"/>
    <p:sldId id="264" r:id="rId91"/>
    <p:sldId id="265" r:id="rId92"/>
    <p:sldId id="267" r:id="rId93"/>
    <p:sldId id="268" r:id="rId94"/>
    <p:sldId id="269" r:id="rId95"/>
    <p:sldId id="270" r:id="rId96"/>
    <p:sldId id="271" r:id="rId97"/>
    <p:sldId id="272" r:id="rId98"/>
    <p:sldId id="273" r:id="rId99"/>
    <p:sldId id="274" r:id="rId100"/>
    <p:sldId id="275" r:id="rId101"/>
    <p:sldId id="276" r:id="rId102"/>
    <p:sldId id="277" r:id="rId103"/>
    <p:sldId id="278" r:id="rId104"/>
    <p:sldId id="279" r:id="rId105"/>
    <p:sldId id="280" r:id="rId106"/>
    <p:sldId id="281" r:id="rId107"/>
    <p:sldId id="282" r:id="rId108"/>
    <p:sldId id="283" r:id="rId109"/>
    <p:sldId id="284" r:id="rId110"/>
    <p:sldId id="285" r:id="rId111"/>
    <p:sldId id="286" r:id="rId112"/>
    <p:sldId id="287" r:id="rId113"/>
    <p:sldId id="288" r:id="rId114"/>
    <p:sldId id="289" r:id="rId115"/>
    <p:sldId id="294" r:id="rId116"/>
    <p:sldId id="295" r:id="rId117"/>
    <p:sldId id="296" r:id="rId118"/>
    <p:sldId id="297" r:id="rId119"/>
    <p:sldId id="290" r:id="rId120"/>
    <p:sldId id="298" r:id="rId121"/>
    <p:sldId id="291" r:id="rId122"/>
    <p:sldId id="299" r:id="rId123"/>
    <p:sldId id="300" r:id="rId124"/>
    <p:sldId id="292" r:id="rId125"/>
    <p:sldId id="301" r:id="rId126"/>
    <p:sldId id="302" r:id="rId127"/>
    <p:sldId id="293" r:id="rId128"/>
    <p:sldId id="303" r:id="rId129"/>
    <p:sldId id="304" r:id="rId130"/>
    <p:sldId id="305"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kind of GAN architecture used multi level hierarchy of generators and discriminators?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A.StyleGAN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a:t>
            </a:r>
            <a:endParaRPr lang="en-US" b="0" i="0" dirty="0">
              <a:effectLst/>
              <a:latin typeface="-apple-system"/>
            </a:endParaRPr>
          </a:p>
        </p:txBody>
      </p:sp>
    </p:spTree>
    <p:extLst>
      <p:ext uri="{BB962C8B-B14F-4D97-AF65-F5344CB8AC3E}">
        <p14:creationId xmlns:p14="http://schemas.microsoft.com/office/powerpoint/2010/main" val="57525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CCFE3-10ED-4699-A4DB-AAFF69A4D5AF}"/>
              </a:ext>
            </a:extLst>
          </p:cNvPr>
          <p:cNvSpPr txBox="1"/>
          <p:nvPr/>
        </p:nvSpPr>
        <p:spPr>
          <a:xfrm>
            <a:off x="529937" y="751344"/>
            <a:ext cx="9985664" cy="5355312"/>
          </a:xfrm>
          <a:prstGeom prst="rect">
            <a:avLst/>
          </a:prstGeom>
          <a:noFill/>
        </p:spPr>
        <p:txBody>
          <a:bodyPr wrap="square">
            <a:spAutoFit/>
          </a:bodyPr>
          <a:lstStyle/>
          <a:p>
            <a:pPr algn="l"/>
            <a:r>
              <a:rPr lang="en-US" b="0" i="0" dirty="0">
                <a:solidFill>
                  <a:srgbClr val="374151"/>
                </a:solidFill>
                <a:effectLst/>
                <a:latin typeface="Söhne"/>
              </a:rPr>
              <a:t>The GAN architecture that uses a multi-level hierarchy of generators and discriminators is known as </a:t>
            </a:r>
            <a:r>
              <a:rPr lang="en-US" b="0" i="0" dirty="0" err="1">
                <a:solidFill>
                  <a:srgbClr val="374151"/>
                </a:solidFill>
                <a:effectLst/>
                <a:latin typeface="Söhne"/>
              </a:rPr>
              <a:t>StackGAN</a:t>
            </a:r>
            <a:r>
              <a:rPr lang="en-US" b="0" i="0" dirty="0">
                <a:solidFill>
                  <a:srgbClr val="374151"/>
                </a:solidFill>
                <a:effectLst/>
                <a:latin typeface="Söhne"/>
              </a:rPr>
              <a:t>. In </a:t>
            </a:r>
            <a:r>
              <a:rPr lang="en-US" b="0" i="0" dirty="0" err="1">
                <a:solidFill>
                  <a:srgbClr val="374151"/>
                </a:solidFill>
                <a:effectLst/>
                <a:latin typeface="Söhne"/>
              </a:rPr>
              <a:t>StackGAN</a:t>
            </a:r>
            <a:r>
              <a:rPr lang="en-US" b="0" i="0" dirty="0">
                <a:solidFill>
                  <a:srgbClr val="374151"/>
                </a:solidFill>
                <a:effectLst/>
                <a:latin typeface="Söhne"/>
              </a:rPr>
              <a:t>, multiple stages of generative adversarial networks are stacked together to refine the output progressively. Each level in the hierarchy aims to capture and refine different levels of details in the generated images.</a:t>
            </a:r>
          </a:p>
          <a:p>
            <a:pPr algn="l"/>
            <a:r>
              <a:rPr lang="en-US" b="0" i="0" dirty="0">
                <a:solidFill>
                  <a:srgbClr val="374151"/>
                </a:solidFill>
                <a:effectLst/>
                <a:latin typeface="Söhne"/>
              </a:rPr>
              <a:t>A. </a:t>
            </a:r>
            <a:r>
              <a:rPr lang="en-US" b="1" i="0" dirty="0" err="1">
                <a:solidFill>
                  <a:srgbClr val="374151"/>
                </a:solidFill>
                <a:effectLst/>
                <a:latin typeface="Söhne"/>
              </a:rPr>
              <a:t>StyleGAN</a:t>
            </a:r>
            <a:r>
              <a:rPr lang="en-US" b="0" i="0" dirty="0">
                <a:solidFill>
                  <a:srgbClr val="374151"/>
                </a:solidFill>
                <a:effectLst/>
                <a:latin typeface="Söhne"/>
              </a:rPr>
              <a:t> - While </a:t>
            </a:r>
            <a:r>
              <a:rPr lang="en-US" b="0" i="0" dirty="0" err="1">
                <a:solidFill>
                  <a:srgbClr val="374151"/>
                </a:solidFill>
                <a:effectLst/>
                <a:latin typeface="Söhne"/>
              </a:rPr>
              <a:t>StyleGAN</a:t>
            </a:r>
            <a:r>
              <a:rPr lang="en-US" b="0" i="0" dirty="0">
                <a:solidFill>
                  <a:srgbClr val="374151"/>
                </a:solidFill>
                <a:effectLst/>
                <a:latin typeface="Söhne"/>
              </a:rPr>
              <a:t> is known for its ability to control the style of generated images at different levels of granularity, it does not use a hierarchy of generators and discriminators in the same manner as </a:t>
            </a:r>
            <a:r>
              <a:rPr lang="en-US" b="0" i="0" dirty="0" err="1">
                <a:solidFill>
                  <a:srgbClr val="374151"/>
                </a:solidFill>
                <a:effectLst/>
                <a:latin typeface="Söhne"/>
              </a:rPr>
              <a:t>StackGAN</a:t>
            </a:r>
            <a:r>
              <a:rPr lang="en-US" b="0" i="0" dirty="0">
                <a:solidFill>
                  <a:srgbClr val="374151"/>
                </a:solidFill>
                <a:effectLst/>
                <a:latin typeface="Söhne"/>
              </a:rPr>
              <a:t>. It does have multiple layers that control different aspects of the image, but it is not a hierarchy of separate GANs.</a:t>
            </a:r>
          </a:p>
          <a:p>
            <a:pPr algn="l"/>
            <a:r>
              <a:rPr lang="en-US" b="0" i="0" dirty="0">
                <a:solidFill>
                  <a:srgbClr val="374151"/>
                </a:solidFill>
                <a:effectLst/>
                <a:latin typeface="Söhne"/>
              </a:rPr>
              <a:t>B. </a:t>
            </a:r>
            <a:r>
              <a:rPr lang="en-US" b="1" i="0" dirty="0">
                <a:solidFill>
                  <a:srgbClr val="374151"/>
                </a:solidFill>
                <a:effectLst/>
                <a:latin typeface="Söhne"/>
              </a:rPr>
              <a:t>Deep Convolutional GAN (DCGAN)</a:t>
            </a:r>
            <a:r>
              <a:rPr lang="en-US" b="0" i="0" dirty="0">
                <a:solidFill>
                  <a:srgbClr val="374151"/>
                </a:solidFill>
                <a:effectLst/>
                <a:latin typeface="Söhne"/>
              </a:rPr>
              <a:t> - DCGAN is a class of CNN-based GANs that introduces architectural constraints to stabilize the training process, but it does not inherently use a multi-level hierarchy of generators and discriminators.</a:t>
            </a:r>
          </a:p>
          <a:p>
            <a:pPr algn="l"/>
            <a:r>
              <a:rPr lang="en-US" b="0" i="0" dirty="0">
                <a:solidFill>
                  <a:srgbClr val="374151"/>
                </a:solidFill>
                <a:effectLst/>
                <a:latin typeface="Söhne"/>
              </a:rPr>
              <a:t>C. </a:t>
            </a:r>
            <a:r>
              <a:rPr lang="en-US" b="1" i="0" dirty="0">
                <a:solidFill>
                  <a:srgbClr val="374151"/>
                </a:solidFill>
                <a:effectLst/>
                <a:latin typeface="Söhne"/>
              </a:rPr>
              <a:t>Wasserstein GAN</a:t>
            </a:r>
            <a:r>
              <a:rPr lang="en-US" b="0" i="0" dirty="0">
                <a:solidFill>
                  <a:srgbClr val="374151"/>
                </a:solidFill>
                <a:effectLst/>
                <a:latin typeface="Söhne"/>
              </a:rPr>
              <a:t> - The Wasserstein GAN (WGAN) introduces a different loss function based on the Wasserstein distance to improve the stability of GAN training. Like DCGAN, it does not use a multi-level hierarchy.</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none of the options listed inherently use a multi-level hierarchy of generators and discriminators, this option would not be correct.</a:t>
            </a:r>
          </a:p>
          <a:p>
            <a:pPr algn="l"/>
            <a:r>
              <a:rPr lang="en-US" b="0" i="0" dirty="0">
                <a:solidFill>
                  <a:srgbClr val="374151"/>
                </a:solidFill>
                <a:effectLst/>
                <a:latin typeface="Söhne"/>
              </a:rPr>
              <a:t>The correct answer, which is not listed among the options provided, is </a:t>
            </a:r>
            <a:r>
              <a:rPr lang="en-US" b="0" i="0" dirty="0" err="1">
                <a:solidFill>
                  <a:srgbClr val="374151"/>
                </a:solidFill>
                <a:effectLst/>
                <a:latin typeface="Söhne"/>
              </a:rPr>
              <a:t>StackGAN</a:t>
            </a:r>
            <a:r>
              <a:rPr lang="en-US" b="0" i="0" dirty="0">
                <a:solidFill>
                  <a:srgbClr val="374151"/>
                </a:solidFill>
                <a:effectLst/>
                <a:latin typeface="Söhne"/>
              </a:rPr>
              <a:t>. It is specifically designed with a multi-level hierarchy where each level of generators and discriminators builds upon the previous one to improve the quality of the generated images.</a:t>
            </a:r>
          </a:p>
        </p:txBody>
      </p:sp>
    </p:spTree>
    <p:extLst>
      <p:ext uri="{BB962C8B-B14F-4D97-AF65-F5344CB8AC3E}">
        <p14:creationId xmlns:p14="http://schemas.microsoft.com/office/powerpoint/2010/main" val="1096724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 a particular neuron in your architecture you are getting an output of -0.0001. Which of the following activation fxn could be used there?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A.ReLU</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B.Tanh</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0" i="0" dirty="0">
              <a:effectLst/>
              <a:latin typeface="-apple-system"/>
            </a:endParaRPr>
          </a:p>
        </p:txBody>
      </p:sp>
    </p:spTree>
    <p:extLst>
      <p:ext uri="{BB962C8B-B14F-4D97-AF65-F5344CB8AC3E}">
        <p14:creationId xmlns:p14="http://schemas.microsoft.com/office/powerpoint/2010/main" val="4276995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BC2E-CF01-46E5-984F-EA67F5D7ECF9}"/>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The output of a neuron before activation is known as its activation potential. Depending on the activation function used, this value can be transformed in different ways:</a:t>
            </a:r>
          </a:p>
          <a:p>
            <a:pPr algn="l"/>
            <a:r>
              <a:rPr lang="en-US" b="0" i="0" dirty="0">
                <a:solidFill>
                  <a:srgbClr val="374151"/>
                </a:solidFill>
                <a:effectLst/>
                <a:latin typeface="Söhne"/>
              </a:rPr>
              <a:t>A. </a:t>
            </a:r>
            <a:r>
              <a:rPr lang="en-US" b="1" i="0" dirty="0" err="1">
                <a:solidFill>
                  <a:srgbClr val="374151"/>
                </a:solidFill>
                <a:effectLst/>
                <a:latin typeface="Söhne"/>
              </a:rPr>
              <a:t>ReLU</a:t>
            </a:r>
            <a:r>
              <a:rPr lang="en-US" b="1" i="0" dirty="0">
                <a:solidFill>
                  <a:srgbClr val="374151"/>
                </a:solidFill>
                <a:effectLst/>
                <a:latin typeface="Söhne"/>
              </a:rPr>
              <a:t> (Rectified Linear Unit)</a:t>
            </a:r>
            <a:r>
              <a:rPr lang="en-US" b="0" i="0" dirty="0">
                <a:solidFill>
                  <a:srgbClr val="374151"/>
                </a:solidFill>
                <a:effectLst/>
                <a:latin typeface="Söhne"/>
              </a:rPr>
              <a:t> - This activation function outputs the input directly if it is positive, otherwise, it will output zero. Since the activation potential here is -0.0001, which is negative, </a:t>
            </a:r>
            <a:r>
              <a:rPr lang="en-US" b="0" i="0" dirty="0" err="1">
                <a:solidFill>
                  <a:srgbClr val="374151"/>
                </a:solidFill>
                <a:effectLst/>
                <a:latin typeface="Söhne"/>
              </a:rPr>
              <a:t>ReLU</a:t>
            </a:r>
            <a:r>
              <a:rPr lang="en-US" b="0" i="0" dirty="0">
                <a:solidFill>
                  <a:srgbClr val="374151"/>
                </a:solidFill>
                <a:effectLst/>
                <a:latin typeface="Söhne"/>
              </a:rPr>
              <a:t> would output zero.</a:t>
            </a:r>
          </a:p>
          <a:p>
            <a:pPr algn="l"/>
            <a:r>
              <a:rPr lang="en-US" b="0" i="0" dirty="0">
                <a:solidFill>
                  <a:srgbClr val="374151"/>
                </a:solidFill>
                <a:effectLst/>
                <a:latin typeface="Söhne"/>
              </a:rPr>
              <a:t>B. </a:t>
            </a:r>
            <a:r>
              <a:rPr lang="en-US" b="1" i="0" dirty="0">
                <a:solidFill>
                  <a:srgbClr val="374151"/>
                </a:solidFill>
                <a:effectLst/>
                <a:latin typeface="Söhne"/>
              </a:rPr>
              <a:t>Tanh (Hyperbolic Tangent)</a:t>
            </a:r>
            <a:r>
              <a:rPr lang="en-US" b="0" i="0" dirty="0">
                <a:solidFill>
                  <a:srgbClr val="374151"/>
                </a:solidFill>
                <a:effectLst/>
                <a:latin typeface="Söhne"/>
              </a:rPr>
              <a:t> - This activation function outputs values in a range between -1 and 1. It is capable of handling negative values, so for an input of -0.0001, the output would also be a small negative value close to -0.0001.</a:t>
            </a:r>
          </a:p>
          <a:p>
            <a:pPr algn="l"/>
            <a:r>
              <a:rPr lang="en-US" b="0" i="0" dirty="0">
                <a:solidFill>
                  <a:srgbClr val="374151"/>
                </a:solidFill>
                <a:effectLst/>
                <a:latin typeface="Söhne"/>
              </a:rPr>
              <a:t>C. </a:t>
            </a:r>
            <a:r>
              <a:rPr lang="en-US" b="1" i="0" dirty="0">
                <a:solidFill>
                  <a:srgbClr val="374151"/>
                </a:solidFill>
                <a:effectLst/>
                <a:latin typeface="Söhne"/>
              </a:rPr>
              <a:t>Sigmoid</a:t>
            </a:r>
            <a:r>
              <a:rPr lang="en-US" b="0" i="0" dirty="0">
                <a:solidFill>
                  <a:srgbClr val="374151"/>
                </a:solidFill>
                <a:effectLst/>
                <a:latin typeface="Söhne"/>
              </a:rPr>
              <a:t> - This activation function outputs values in the range (0, 1). For a small negative value like -0.0001, the sigmoid would output a value slightly less than 0.5.</a:t>
            </a:r>
          </a:p>
          <a:p>
            <a:pPr algn="l"/>
            <a:r>
              <a:rPr lang="en-US" b="0" i="0" dirty="0">
                <a:solidFill>
                  <a:srgbClr val="374151"/>
                </a:solidFill>
                <a:effectLst/>
                <a:latin typeface="Söhne"/>
              </a:rPr>
              <a:t>D. </a:t>
            </a:r>
            <a:r>
              <a:rPr lang="en-US" b="1" i="0" dirty="0">
                <a:solidFill>
                  <a:srgbClr val="374151"/>
                </a:solidFill>
                <a:effectLst/>
                <a:latin typeface="Söhne"/>
              </a:rPr>
              <a:t>None of the above</a:t>
            </a:r>
            <a:r>
              <a:rPr lang="en-US" b="0" i="0" dirty="0">
                <a:solidFill>
                  <a:srgbClr val="374151"/>
                </a:solidFill>
                <a:effectLst/>
                <a:latin typeface="Söhne"/>
              </a:rPr>
              <a:t> - This option would not be correct since both Tanh and Sigmoid activation functions can handle negative inputs.</a:t>
            </a:r>
          </a:p>
          <a:p>
            <a:pPr algn="l"/>
            <a:r>
              <a:rPr lang="en-US" b="0" i="0" dirty="0">
                <a:solidFill>
                  <a:srgbClr val="374151"/>
                </a:solidFill>
                <a:effectLst/>
                <a:latin typeface="Söhne"/>
              </a:rPr>
              <a:t>Given the output is -0.0001, both Tanh and Sigmoid activation functions could be used at this neuron as they can handle negative inputs. </a:t>
            </a:r>
            <a:r>
              <a:rPr lang="en-US" b="0" i="0" dirty="0" err="1">
                <a:solidFill>
                  <a:srgbClr val="374151"/>
                </a:solidFill>
                <a:effectLst/>
                <a:latin typeface="Söhne"/>
              </a:rPr>
              <a:t>ReLU</a:t>
            </a:r>
            <a:r>
              <a:rPr lang="en-US" b="0" i="0" dirty="0">
                <a:solidFill>
                  <a:srgbClr val="374151"/>
                </a:solidFill>
                <a:effectLst/>
                <a:latin typeface="Söhne"/>
              </a:rPr>
              <a:t> would not be appropriate in this case because it would output zero for any negative input.</a:t>
            </a:r>
          </a:p>
        </p:txBody>
      </p:sp>
    </p:spTree>
    <p:extLst>
      <p:ext uri="{BB962C8B-B14F-4D97-AF65-F5344CB8AC3E}">
        <p14:creationId xmlns:p14="http://schemas.microsoft.com/office/powerpoint/2010/main" val="149745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14704</Words>
  <Application>Microsoft Office PowerPoint</Application>
  <PresentationFormat>Widescreen</PresentationFormat>
  <Paragraphs>698</Paragraphs>
  <Slides>130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130</vt:i4>
      </vt:variant>
    </vt:vector>
  </HeadingPairs>
  <TitlesOfParts>
    <vt:vector size="14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106</cp:revision>
  <dcterms:created xsi:type="dcterms:W3CDTF">2023-04-18T14:49:17Z</dcterms:created>
  <dcterms:modified xsi:type="dcterms:W3CDTF">2023-12-25T00:48:12Z</dcterms:modified>
</cp:coreProperties>
</file>