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33" r:id="rId3"/>
    <p:sldId id="332" r:id="rId4"/>
    <p:sldId id="331" r:id="rId5"/>
    <p:sldId id="330" r:id="rId6"/>
    <p:sldId id="329" r:id="rId7"/>
    <p:sldId id="328" r:id="rId8"/>
    <p:sldId id="327" r:id="rId9"/>
    <p:sldId id="326" r:id="rId10"/>
    <p:sldId id="325" r:id="rId11"/>
    <p:sldId id="324" r:id="rId12"/>
    <p:sldId id="323" r:id="rId13"/>
    <p:sldId id="322" r:id="rId14"/>
    <p:sldId id="321" r:id="rId15"/>
    <p:sldId id="320" r:id="rId16"/>
    <p:sldId id="319" r:id="rId17"/>
    <p:sldId id="318" r:id="rId18"/>
    <p:sldId id="317" r:id="rId19"/>
    <p:sldId id="316" r:id="rId20"/>
    <p:sldId id="315" r:id="rId21"/>
    <p:sldId id="314" r:id="rId22"/>
    <p:sldId id="313" r:id="rId23"/>
    <p:sldId id="312" r:id="rId24"/>
    <p:sldId id="311" r:id="rId25"/>
    <p:sldId id="310" r:id="rId26"/>
    <p:sldId id="309" r:id="rId27"/>
    <p:sldId id="308" r:id="rId28"/>
    <p:sldId id="307" r:id="rId29"/>
    <p:sldId id="256" r:id="rId30"/>
    <p:sldId id="257" r:id="rId31"/>
    <p:sldId id="258" r:id="rId32"/>
    <p:sldId id="259" r:id="rId33"/>
    <p:sldId id="260" r:id="rId34"/>
    <p:sldId id="261" r:id="rId35"/>
    <p:sldId id="262" r:id="rId36"/>
    <p:sldId id="266" r:id="rId37"/>
    <p:sldId id="263" r:id="rId38"/>
    <p:sldId id="264" r:id="rId39"/>
    <p:sldId id="265" r:id="rId40"/>
    <p:sldId id="267" r:id="rId41"/>
    <p:sldId id="268" r:id="rId42"/>
    <p:sldId id="269" r:id="rId43"/>
    <p:sldId id="270" r:id="rId44"/>
    <p:sldId id="271" r:id="rId45"/>
    <p:sldId id="272" r:id="rId46"/>
    <p:sldId id="273" r:id="rId47"/>
    <p:sldId id="274" r:id="rId48"/>
    <p:sldId id="275" r:id="rId49"/>
    <p:sldId id="276" r:id="rId50"/>
    <p:sldId id="277" r:id="rId51"/>
    <p:sldId id="278" r:id="rId52"/>
    <p:sldId id="279" r:id="rId53"/>
    <p:sldId id="280" r:id="rId54"/>
    <p:sldId id="281" r:id="rId55"/>
    <p:sldId id="282" r:id="rId56"/>
    <p:sldId id="283" r:id="rId57"/>
    <p:sldId id="284" r:id="rId58"/>
    <p:sldId id="285" r:id="rId59"/>
    <p:sldId id="286" r:id="rId60"/>
    <p:sldId id="287" r:id="rId61"/>
    <p:sldId id="288" r:id="rId62"/>
    <p:sldId id="289" r:id="rId63"/>
    <p:sldId id="294" r:id="rId64"/>
    <p:sldId id="295" r:id="rId65"/>
    <p:sldId id="296" r:id="rId66"/>
    <p:sldId id="297" r:id="rId67"/>
    <p:sldId id="290" r:id="rId68"/>
    <p:sldId id="298" r:id="rId69"/>
    <p:sldId id="291" r:id="rId70"/>
    <p:sldId id="299" r:id="rId71"/>
    <p:sldId id="300" r:id="rId72"/>
    <p:sldId id="292" r:id="rId73"/>
    <p:sldId id="301" r:id="rId74"/>
    <p:sldId id="302" r:id="rId75"/>
    <p:sldId id="293" r:id="rId76"/>
    <p:sldId id="303" r:id="rId77"/>
    <p:sldId id="304" r:id="rId78"/>
    <p:sldId id="305"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technique can be used to stabilize GAN training and address mode collapse ?</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Wasserstein GAN</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Conditional GAN</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partial dependence plots?</a:t>
            </a:r>
            <a:br>
              <a:rPr lang="en-US" b="1" i="0">
                <a:effectLst/>
                <a:latin typeface="-apple-system"/>
              </a:rPr>
            </a:br>
            <a:r>
              <a:rPr lang="en-US" b="1" i="0">
                <a:effectLst/>
                <a:latin typeface="-apple-system"/>
              </a:rPr>
              <a:t>A.Assess model fit in supervised ML</a:t>
            </a:r>
            <a:br>
              <a:rPr lang="en-US" b="1" i="0">
                <a:effectLst/>
                <a:latin typeface="-apple-system"/>
              </a:rPr>
            </a:br>
            <a:r>
              <a:rPr lang="en-US" b="1" i="0">
                <a:effectLst/>
                <a:latin typeface="-apple-system"/>
              </a:rPr>
              <a:t>B.Depict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How does the Generator component of a GAN learn to generate realistic samples?</a:t>
            </a:r>
            <a:br>
              <a:rPr lang="en-US" b="1" i="0">
                <a:effectLst/>
                <a:latin typeface="-apple-system"/>
              </a:rPr>
            </a:br>
            <a:r>
              <a:rPr lang="en-US" b="1" i="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B7703-F78D-4DD6-8BB1-FAECB728FBE9}"/>
              </a:ext>
            </a:extLst>
          </p:cNvPr>
          <p:cNvSpPr txBox="1"/>
          <p:nvPr/>
        </p:nvSpPr>
        <p:spPr>
          <a:xfrm>
            <a:off x="407710" y="1191646"/>
            <a:ext cx="11526624" cy="4524315"/>
          </a:xfrm>
          <a:prstGeom prst="rect">
            <a:avLst/>
          </a:prstGeom>
          <a:noFill/>
        </p:spPr>
        <p:txBody>
          <a:bodyPr wrap="square">
            <a:spAutoFit/>
          </a:bodyPr>
          <a:lstStyle/>
          <a:p>
            <a:r>
              <a:rPr lang="en-US" b="0" i="0" dirty="0">
                <a:solidFill>
                  <a:srgbClr val="374151"/>
                </a:solidFill>
                <a:effectLst/>
                <a:latin typeface="Söhne"/>
              </a:rPr>
              <a:t>D. All of the above</a:t>
            </a:r>
          </a:p>
          <a:p>
            <a:r>
              <a:rPr lang="en-US" b="0" i="0" dirty="0">
                <a:solidFill>
                  <a:srgbClr val="374151"/>
                </a:solidFill>
                <a:effectLst/>
                <a:latin typeface="Söhne"/>
              </a:rPr>
              <a:t>All of the mentioned techniques—Wasserstein GAN, Conditional GAN, and Progressive GAN—can be used to stabilize GAN training and address mode collapse to some extent.</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Wasserstein GAN (WGAN):</a:t>
            </a:r>
            <a:r>
              <a:rPr lang="en-US" b="0" i="0" dirty="0">
                <a:solidFill>
                  <a:srgbClr val="374151"/>
                </a:solidFill>
                <a:effectLst/>
                <a:latin typeface="Söhne"/>
              </a:rPr>
              <a:t> WGAN introduces the Wasserstein distance as a more stable training objective compared to the original GAN loss. It addresses issues like mode collapse by providing a smoother and more meaningful loss landscape for training, making GAN training more stable and less prone to mode collapse.</a:t>
            </a:r>
          </a:p>
          <a:p>
            <a:pPr algn="l">
              <a:buFont typeface="+mj-lt"/>
              <a:buAutoNum type="arabicPeriod"/>
            </a:pPr>
            <a:r>
              <a:rPr lang="en-US" b="1" i="0" dirty="0">
                <a:solidFill>
                  <a:srgbClr val="374151"/>
                </a:solidFill>
                <a:effectLst/>
                <a:latin typeface="Söhne"/>
              </a:rPr>
              <a:t>Conditional GAN (CGAN):</a:t>
            </a:r>
            <a:r>
              <a:rPr lang="en-US" b="0" i="0" dirty="0">
                <a:solidFill>
                  <a:srgbClr val="374151"/>
                </a:solidFill>
                <a:effectLst/>
                <a:latin typeface="Söhne"/>
              </a:rPr>
              <a:t> Conditional GANs allow you to condition the generation process on specific input information or attributes. This can help control and diversify the generated samples, mitigating mode collapse by generating samples conditioned on different attributes or conditions.</a:t>
            </a:r>
          </a:p>
          <a:p>
            <a:pPr algn="l">
              <a:buFont typeface="+mj-lt"/>
              <a:buAutoNum type="arabicPeriod"/>
            </a:pP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progressively generates high-resolution images. While it may not directly address mode collapse, it focuses on generating higher-quality and diverse images, which can be helpful in reducing mode collapse by providing more varied samples.</a:t>
            </a:r>
          </a:p>
          <a:p>
            <a:pPr algn="l"/>
            <a:r>
              <a:rPr lang="en-US" b="0" i="0" dirty="0">
                <a:solidFill>
                  <a:srgbClr val="374151"/>
                </a:solidFill>
                <a:effectLst/>
                <a:latin typeface="Söhne"/>
              </a:rPr>
              <a:t>While these techniques can help in stabilizing GAN training and addressing mode collapse, it's important to note that the effectiveness of each technique can vary depending on the specific problem and dataset. In practice, a combination of techniques and careful hyperparameter tuning is often used to mitigate mode collapse and improve GAN training stability.</a:t>
            </a:r>
          </a:p>
          <a:p>
            <a:endParaRPr lang="en-US" dirty="0"/>
          </a:p>
        </p:txBody>
      </p:sp>
    </p:spTree>
    <p:extLst>
      <p:ext uri="{BB962C8B-B14F-4D97-AF65-F5344CB8AC3E}">
        <p14:creationId xmlns:p14="http://schemas.microsoft.com/office/powerpoint/2010/main" val="893144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688434308"/>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167</TotalTime>
  <Words>8062</Words>
  <Application>Microsoft Office PowerPoint</Application>
  <PresentationFormat>Widescreen</PresentationFormat>
  <Paragraphs>444</Paragraphs>
  <Slides>78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78</vt:i4>
      </vt:variant>
    </vt:vector>
  </HeadingPairs>
  <TitlesOfParts>
    <vt:vector size="88"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66</cp:revision>
  <dcterms:created xsi:type="dcterms:W3CDTF">2023-04-18T14:49:17Z</dcterms:created>
  <dcterms:modified xsi:type="dcterms:W3CDTF">2023-10-19T15:30:14Z</dcterms:modified>
</cp:coreProperties>
</file>