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65" r:id="rId2"/>
    <p:sldId id="468" r:id="rId3"/>
    <p:sldId id="469" r:id="rId4"/>
    <p:sldId id="470" r:id="rId5"/>
    <p:sldId id="47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11/19/2023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11/19/2023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11/19/2023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11/19/2023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11/19/2023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11/19/2023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11/19/2023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11/19/2023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11/19/2023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11/19/2023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11/19/2023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11/19/2023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131976" y="113122"/>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err="1">
                <a:latin typeface="-apple-system"/>
              </a:rPr>
              <a:t>XGBoost</a:t>
            </a:r>
            <a:r>
              <a:rPr lang="en-US" b="0" i="0" dirty="0">
                <a:solidFill>
                  <a:srgbClr val="0F0F0F"/>
                </a:solidFill>
                <a:effectLst/>
                <a:latin typeface="Söhne"/>
              </a:rPr>
              <a:t> </a:t>
            </a:r>
            <a:r>
              <a:rPr lang="en-US" b="1" dirty="0">
                <a:latin typeface="-apple-system"/>
              </a:rPr>
              <a:t>Regressor</a:t>
            </a:r>
          </a:p>
        </p:txBody>
      </p:sp>
      <p:sp>
        <p:nvSpPr>
          <p:cNvPr id="9" name="TextBox 8">
            <a:extLst>
              <a:ext uri="{FF2B5EF4-FFF2-40B4-BE49-F238E27FC236}">
                <a16:creationId xmlns:a16="http://schemas.microsoft.com/office/drawing/2014/main" id="{8A089AF6-CA31-4C72-B1FF-6D90E38C6307}"/>
              </a:ext>
            </a:extLst>
          </p:cNvPr>
          <p:cNvSpPr txBox="1"/>
          <p:nvPr/>
        </p:nvSpPr>
        <p:spPr>
          <a:xfrm>
            <a:off x="131976" y="977774"/>
            <a:ext cx="11928047" cy="5909310"/>
          </a:xfrm>
          <a:prstGeom prst="rect">
            <a:avLst/>
          </a:prstGeom>
          <a:noFill/>
        </p:spPr>
        <p:txBody>
          <a:bodyPr wrap="square">
            <a:spAutoFit/>
          </a:bodyPr>
          <a:lstStyle/>
          <a:p>
            <a:pPr algn="l"/>
            <a:r>
              <a:rPr lang="en-US" b="0" i="0" dirty="0" err="1">
                <a:effectLst/>
                <a:latin typeface="Söhne"/>
              </a:rPr>
              <a:t>XGBoost</a:t>
            </a:r>
            <a:r>
              <a:rPr lang="en-US" b="0" i="0" dirty="0">
                <a:effectLst/>
                <a:latin typeface="Söhne"/>
              </a:rPr>
              <a:t> (Extreme Gradient Boosting) Regressor is a powerful and efficient implementation of the gradient boosting framework. It's widely used in machine learning for regression tasks, where the goal is to predict a continuous target variable. </a:t>
            </a:r>
            <a:r>
              <a:rPr lang="en-US" b="1" i="0" dirty="0">
                <a:effectLst/>
                <a:latin typeface="Söhne"/>
              </a:rPr>
              <a:t>Gradient Boosting Framework</a:t>
            </a:r>
            <a:r>
              <a:rPr lang="en-US" b="0" i="0" dirty="0">
                <a:effectLst/>
                <a:latin typeface="Söhne"/>
              </a:rPr>
              <a:t>: </a:t>
            </a:r>
            <a:r>
              <a:rPr lang="en-US" b="0" i="0" dirty="0" err="1">
                <a:effectLst/>
                <a:latin typeface="Söhne"/>
              </a:rPr>
              <a:t>XGBoost</a:t>
            </a:r>
            <a:r>
              <a:rPr lang="en-US" b="0" i="0" dirty="0">
                <a:effectLst/>
                <a:latin typeface="Söhne"/>
              </a:rPr>
              <a:t> employs a gradient boosting framework, which builds an </a:t>
            </a:r>
            <a:r>
              <a:rPr lang="en-US" b="0" i="0" dirty="0">
                <a:solidFill>
                  <a:srgbClr val="FF0000"/>
                </a:solidFill>
                <a:effectLst/>
                <a:latin typeface="Söhne"/>
              </a:rPr>
              <a:t>ensemble</a:t>
            </a:r>
            <a:r>
              <a:rPr lang="en-US" b="0" i="0" dirty="0">
                <a:effectLst/>
                <a:latin typeface="Söhne"/>
              </a:rPr>
              <a:t> of weak prediction models, typically </a:t>
            </a:r>
            <a:r>
              <a:rPr lang="en-US" b="0" i="0" dirty="0">
                <a:solidFill>
                  <a:srgbClr val="FF0000"/>
                </a:solidFill>
                <a:effectLst/>
                <a:latin typeface="Söhne"/>
              </a:rPr>
              <a:t>decision trees</a:t>
            </a:r>
            <a:r>
              <a:rPr lang="en-US" b="0" i="0" dirty="0">
                <a:effectLst/>
                <a:latin typeface="Söhne"/>
              </a:rPr>
              <a:t>, in a sequential manner. Each </a:t>
            </a:r>
            <a:r>
              <a:rPr lang="en-US" b="0" i="0" dirty="0">
                <a:solidFill>
                  <a:srgbClr val="FF0000"/>
                </a:solidFill>
                <a:effectLst/>
                <a:latin typeface="Söhne"/>
              </a:rPr>
              <a:t>new model is trained to correct the errors made by the previous ones.</a:t>
            </a:r>
          </a:p>
          <a:p>
            <a:pPr algn="l">
              <a:buFont typeface="+mj-lt"/>
              <a:buAutoNum type="arabicPeriod"/>
            </a:pPr>
            <a:r>
              <a:rPr lang="en-US" b="1" i="0" dirty="0">
                <a:effectLst/>
                <a:latin typeface="Söhne"/>
              </a:rPr>
              <a:t>Handling of Missing Values</a:t>
            </a:r>
            <a:r>
              <a:rPr lang="en-US" b="0" i="0" dirty="0">
                <a:effectLst/>
                <a:latin typeface="Söhne"/>
              </a:rPr>
              <a:t>: </a:t>
            </a:r>
            <a:r>
              <a:rPr lang="en-US" b="0" i="0" dirty="0" err="1">
                <a:effectLst/>
                <a:latin typeface="Söhne"/>
              </a:rPr>
              <a:t>XGBoost</a:t>
            </a:r>
            <a:r>
              <a:rPr lang="en-US" b="0" i="0" dirty="0">
                <a:effectLst/>
                <a:latin typeface="Söhne"/>
              </a:rPr>
              <a:t> can automatically handle missing values, which is a significant advantage over many other algorithms.</a:t>
            </a:r>
          </a:p>
          <a:p>
            <a:pPr algn="l">
              <a:buFont typeface="+mj-lt"/>
              <a:buAutoNum type="arabicPeriod"/>
            </a:pPr>
            <a:r>
              <a:rPr lang="en-US" b="1" i="0" dirty="0">
                <a:effectLst/>
                <a:latin typeface="Söhne"/>
              </a:rPr>
              <a:t>Regularization</a:t>
            </a:r>
            <a:r>
              <a:rPr lang="en-US" b="0" i="0" dirty="0">
                <a:effectLst/>
                <a:latin typeface="Söhne"/>
              </a:rPr>
              <a:t>: It includes L1 (Lasso regression) and L2 (Ridge regression) regularization which helps in preventing overfitting.</a:t>
            </a:r>
          </a:p>
          <a:p>
            <a:pPr algn="l">
              <a:buFont typeface="+mj-lt"/>
              <a:buAutoNum type="arabicPeriod"/>
            </a:pPr>
            <a:r>
              <a:rPr lang="en-US" b="1" i="0" dirty="0">
                <a:effectLst/>
                <a:latin typeface="Söhne"/>
              </a:rPr>
              <a:t>Flexibility</a:t>
            </a:r>
            <a:r>
              <a:rPr lang="en-US" b="0" i="0" dirty="0">
                <a:effectLst/>
                <a:latin typeface="Söhne"/>
              </a:rPr>
              <a:t>: It allows users to define </a:t>
            </a:r>
            <a:r>
              <a:rPr lang="en-US" b="0" i="0" dirty="0">
                <a:solidFill>
                  <a:srgbClr val="FF0000"/>
                </a:solidFill>
                <a:effectLst/>
                <a:latin typeface="Söhne"/>
              </a:rPr>
              <a:t>custom optimization objectives </a:t>
            </a:r>
            <a:r>
              <a:rPr lang="en-US" b="0" i="0" dirty="0">
                <a:effectLst/>
                <a:latin typeface="Söhne"/>
              </a:rPr>
              <a:t>and evaluation criteria, adding a layer of flexibility not found in many other algorithms.</a:t>
            </a:r>
          </a:p>
          <a:p>
            <a:pPr algn="l">
              <a:buFont typeface="+mj-lt"/>
              <a:buAutoNum type="arabicPeriod"/>
            </a:pPr>
            <a:r>
              <a:rPr lang="en-US" b="1" i="0" dirty="0">
                <a:effectLst/>
                <a:latin typeface="Söhne"/>
              </a:rPr>
              <a:t>Scalability and Efficiency</a:t>
            </a:r>
            <a:r>
              <a:rPr lang="en-US" b="0" i="0" dirty="0">
                <a:effectLst/>
                <a:latin typeface="Söhne"/>
              </a:rPr>
              <a:t>: </a:t>
            </a:r>
            <a:r>
              <a:rPr lang="en-US" b="0" i="0" dirty="0" err="1">
                <a:effectLst/>
                <a:latin typeface="Söhne"/>
              </a:rPr>
              <a:t>XGBoost</a:t>
            </a:r>
            <a:r>
              <a:rPr lang="en-US" b="0" i="0" dirty="0">
                <a:effectLst/>
                <a:latin typeface="Söhne"/>
              </a:rPr>
              <a:t> is designed for computational efficiency and scalability. It uses a technique called </a:t>
            </a:r>
            <a:r>
              <a:rPr lang="en-US" b="0" i="0" dirty="0">
                <a:solidFill>
                  <a:srgbClr val="FF0000"/>
                </a:solidFill>
                <a:effectLst/>
                <a:latin typeface="Söhne"/>
              </a:rPr>
              <a:t>‘tree pruning’, which reduces complexity and improves speed</a:t>
            </a:r>
            <a:r>
              <a:rPr lang="en-US" b="0" i="0" dirty="0">
                <a:effectLst/>
                <a:latin typeface="Söhne"/>
              </a:rPr>
              <a:t>.</a:t>
            </a:r>
          </a:p>
          <a:p>
            <a:pPr algn="l">
              <a:buFont typeface="+mj-lt"/>
              <a:buAutoNum type="arabicPeriod"/>
            </a:pPr>
            <a:r>
              <a:rPr lang="en-US" b="1" i="0" dirty="0">
                <a:effectLst/>
                <a:latin typeface="Söhne"/>
              </a:rPr>
              <a:t>Cross-validation Capability</a:t>
            </a:r>
            <a:r>
              <a:rPr lang="en-US" b="0" i="0" dirty="0">
                <a:effectLst/>
                <a:latin typeface="Söhne"/>
              </a:rPr>
              <a:t>: </a:t>
            </a:r>
            <a:r>
              <a:rPr lang="en-US" b="0" i="0" dirty="0" err="1">
                <a:effectLst/>
                <a:latin typeface="Söhne"/>
              </a:rPr>
              <a:t>XGBoost</a:t>
            </a:r>
            <a:r>
              <a:rPr lang="en-US" b="0" i="0" dirty="0">
                <a:effectLst/>
                <a:latin typeface="Söhne"/>
              </a:rPr>
              <a:t> has </a:t>
            </a:r>
            <a:r>
              <a:rPr lang="en-US" b="0" i="0" dirty="0">
                <a:solidFill>
                  <a:srgbClr val="FF0000"/>
                </a:solidFill>
                <a:effectLst/>
                <a:latin typeface="Söhne"/>
              </a:rPr>
              <a:t>an in-built </a:t>
            </a:r>
            <a:r>
              <a:rPr lang="en-US" b="0" i="0" dirty="0">
                <a:effectLst/>
                <a:latin typeface="Söhne"/>
              </a:rPr>
              <a:t>routine to perform </a:t>
            </a:r>
            <a:r>
              <a:rPr lang="en-US" b="0" i="0" dirty="0">
                <a:solidFill>
                  <a:srgbClr val="FF0000"/>
                </a:solidFill>
                <a:effectLst/>
                <a:latin typeface="Söhne"/>
              </a:rPr>
              <a:t>cross-validation at each iteration </a:t>
            </a:r>
            <a:r>
              <a:rPr lang="en-US" b="0" i="0" dirty="0">
                <a:effectLst/>
                <a:latin typeface="Söhne"/>
              </a:rPr>
              <a:t>of the boosting process, allowing it to get a reliable estimate of the model's performance.</a:t>
            </a:r>
          </a:p>
          <a:p>
            <a:pPr algn="l">
              <a:buFont typeface="+mj-lt"/>
              <a:buAutoNum type="arabicPeriod"/>
            </a:pPr>
            <a:r>
              <a:rPr lang="en-US" b="1" i="0" dirty="0">
                <a:effectLst/>
                <a:latin typeface="Söhne"/>
              </a:rPr>
              <a:t>Handling Sparse Data</a:t>
            </a:r>
            <a:r>
              <a:rPr lang="en-US" b="0" i="0" dirty="0">
                <a:effectLst/>
                <a:latin typeface="Söhne"/>
              </a:rPr>
              <a:t>: It is </a:t>
            </a:r>
            <a:r>
              <a:rPr lang="en-US" b="0" i="0" dirty="0">
                <a:solidFill>
                  <a:srgbClr val="FF0000"/>
                </a:solidFill>
                <a:effectLst/>
                <a:latin typeface="Söhne"/>
              </a:rPr>
              <a:t>optimized for sparse data </a:t>
            </a:r>
            <a:r>
              <a:rPr lang="en-US" b="0" i="0" dirty="0">
                <a:effectLst/>
                <a:latin typeface="Söhne"/>
              </a:rPr>
              <a:t>and can handle different types of sparsity patterns in the data efficiently.</a:t>
            </a:r>
          </a:p>
          <a:p>
            <a:pPr algn="l">
              <a:buFont typeface="+mj-lt"/>
              <a:buAutoNum type="arabicPeriod"/>
            </a:pPr>
            <a:r>
              <a:rPr lang="en-US" b="1" i="0" dirty="0">
                <a:effectLst/>
                <a:latin typeface="Söhne"/>
              </a:rPr>
              <a:t>Hyperparameter Tuning</a:t>
            </a:r>
            <a:r>
              <a:rPr lang="en-US" b="0" i="0" dirty="0">
                <a:effectLst/>
                <a:latin typeface="Söhne"/>
              </a:rPr>
              <a:t>: </a:t>
            </a:r>
            <a:r>
              <a:rPr lang="en-US" b="0" i="0" dirty="0" err="1">
                <a:effectLst/>
                <a:latin typeface="Söhne"/>
              </a:rPr>
              <a:t>XGBoost</a:t>
            </a:r>
            <a:r>
              <a:rPr lang="en-US" b="0" i="0" dirty="0">
                <a:effectLst/>
                <a:latin typeface="Söhne"/>
              </a:rPr>
              <a:t> provides </a:t>
            </a:r>
            <a:r>
              <a:rPr lang="en-US" b="0" i="0" dirty="0">
                <a:solidFill>
                  <a:srgbClr val="FF0000"/>
                </a:solidFill>
                <a:effectLst/>
                <a:latin typeface="Söhne"/>
              </a:rPr>
              <a:t>several hyperparameters like learning rate, number of trees, depth of trees, </a:t>
            </a:r>
            <a:r>
              <a:rPr lang="en-US" b="0" i="0" dirty="0">
                <a:effectLst/>
                <a:latin typeface="Söhne"/>
              </a:rPr>
              <a:t>which can be fine-tuned for better performance.</a:t>
            </a:r>
          </a:p>
          <a:p>
            <a:pPr algn="l"/>
            <a:r>
              <a:rPr lang="en-US" b="0" i="0" dirty="0" err="1">
                <a:effectLst/>
                <a:latin typeface="Söhne"/>
              </a:rPr>
              <a:t>XGBoost</a:t>
            </a:r>
            <a:r>
              <a:rPr lang="en-US" b="0" i="0" dirty="0">
                <a:effectLst/>
                <a:latin typeface="Söhne"/>
              </a:rPr>
              <a:t> Regressor is particularly popular in data science competitions like those on Kaggle, due to its </a:t>
            </a:r>
            <a:r>
              <a:rPr lang="en-US" b="0" i="0" dirty="0">
                <a:solidFill>
                  <a:srgbClr val="FF0000"/>
                </a:solidFill>
                <a:effectLst/>
                <a:latin typeface="Söhne"/>
              </a:rPr>
              <a:t>performance and speed</a:t>
            </a:r>
            <a:r>
              <a:rPr lang="en-US" b="0" i="0" dirty="0">
                <a:effectLst/>
                <a:latin typeface="Söhne"/>
              </a:rPr>
              <a:t>, especially on </a:t>
            </a:r>
            <a:r>
              <a:rPr lang="en-US" b="0" i="0" dirty="0">
                <a:solidFill>
                  <a:srgbClr val="FF0000"/>
                </a:solidFill>
                <a:effectLst/>
                <a:latin typeface="Söhne"/>
              </a:rPr>
              <a:t>structured or tabular data</a:t>
            </a:r>
            <a:r>
              <a:rPr lang="en-US" b="0" i="0" dirty="0">
                <a:effectLst/>
                <a:latin typeface="Söhne"/>
              </a:rPr>
              <a:t>. It's a versatile tool that can be applied to a wide range of regression problems.</a:t>
            </a:r>
          </a:p>
        </p:txBody>
      </p:sp>
    </p:spTree>
    <p:extLst>
      <p:ext uri="{BB962C8B-B14F-4D97-AF65-F5344CB8AC3E}">
        <p14:creationId xmlns:p14="http://schemas.microsoft.com/office/powerpoint/2010/main" val="284279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12B2BF6-B9AA-4E7C-924B-80701DFA6992}"/>
              </a:ext>
            </a:extLst>
          </p:cNvPr>
          <p:cNvSpPr/>
          <p:nvPr/>
        </p:nvSpPr>
        <p:spPr>
          <a:xfrm>
            <a:off x="131976" y="113122"/>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Decision Tree</a:t>
            </a:r>
          </a:p>
        </p:txBody>
      </p:sp>
      <p:sp>
        <p:nvSpPr>
          <p:cNvPr id="7" name="TextBox 6">
            <a:extLst>
              <a:ext uri="{FF2B5EF4-FFF2-40B4-BE49-F238E27FC236}">
                <a16:creationId xmlns:a16="http://schemas.microsoft.com/office/drawing/2014/main" id="{9024EB29-06D2-4EA5-9EA7-1B6017EF8A3D}"/>
              </a:ext>
            </a:extLst>
          </p:cNvPr>
          <p:cNvSpPr txBox="1"/>
          <p:nvPr/>
        </p:nvSpPr>
        <p:spPr>
          <a:xfrm>
            <a:off x="0" y="982176"/>
            <a:ext cx="12191999" cy="5401479"/>
          </a:xfrm>
          <a:prstGeom prst="rect">
            <a:avLst/>
          </a:prstGeom>
          <a:noFill/>
        </p:spPr>
        <p:txBody>
          <a:bodyPr wrap="square">
            <a:spAutoFit/>
          </a:bodyPr>
          <a:lstStyle/>
          <a:p>
            <a:pPr algn="l"/>
            <a:r>
              <a:rPr lang="en-US" sz="1500" b="0" i="0" dirty="0">
                <a:effectLst/>
                <a:latin typeface="Söhne"/>
              </a:rPr>
              <a:t>Decision trees are a popular method in machine learning and statistics used for both </a:t>
            </a:r>
            <a:r>
              <a:rPr lang="en-US" sz="1500" b="0" i="0" dirty="0">
                <a:solidFill>
                  <a:srgbClr val="FF0000"/>
                </a:solidFill>
                <a:effectLst/>
                <a:latin typeface="Söhne"/>
              </a:rPr>
              <a:t>classification and regression </a:t>
            </a:r>
            <a:r>
              <a:rPr lang="en-US" sz="1500" b="0" i="0" dirty="0">
                <a:effectLst/>
                <a:latin typeface="Söhne"/>
              </a:rPr>
              <a:t>tasks. They </a:t>
            </a:r>
            <a:r>
              <a:rPr lang="en-US" sz="1500" b="0" i="0" dirty="0">
                <a:solidFill>
                  <a:srgbClr val="FF0000"/>
                </a:solidFill>
                <a:effectLst/>
                <a:latin typeface="Söhne"/>
              </a:rPr>
              <a:t>involve splitting the data into subsets based on the values of input variables</a:t>
            </a:r>
            <a:r>
              <a:rPr lang="en-US" sz="1500" b="0" i="0" dirty="0">
                <a:effectLst/>
                <a:latin typeface="Söhne"/>
              </a:rPr>
              <a:t>, making them particularly useful for handling </a:t>
            </a:r>
            <a:r>
              <a:rPr lang="en-US" sz="1500" b="0" i="0" dirty="0">
                <a:solidFill>
                  <a:srgbClr val="FF0000"/>
                </a:solidFill>
                <a:effectLst/>
                <a:latin typeface="Söhne"/>
              </a:rPr>
              <a:t>non-linear relationships </a:t>
            </a:r>
            <a:r>
              <a:rPr lang="en-US" sz="1500" b="0" i="0" dirty="0">
                <a:effectLst/>
                <a:latin typeface="Söhne"/>
              </a:rPr>
              <a:t>and interactions between variables. Here are some key aspects of decision trees:</a:t>
            </a:r>
          </a:p>
          <a:p>
            <a:pPr algn="l">
              <a:buFont typeface="+mj-lt"/>
              <a:buAutoNum type="arabicPeriod"/>
            </a:pPr>
            <a:r>
              <a:rPr lang="en-US" sz="1500" b="1" i="0" dirty="0">
                <a:effectLst/>
                <a:latin typeface="Söhne"/>
              </a:rPr>
              <a:t>Tree Structure</a:t>
            </a:r>
            <a:r>
              <a:rPr lang="en-US" sz="1500" b="0" i="0" dirty="0">
                <a:effectLst/>
                <a:latin typeface="Söhne"/>
              </a:rPr>
              <a:t>: A decision tree is a tree-like model of decisions. It consists of nodes, branches, and leaves. </a:t>
            </a:r>
            <a:r>
              <a:rPr lang="en-US" sz="1500" b="0" i="0" dirty="0">
                <a:solidFill>
                  <a:srgbClr val="FF0000"/>
                </a:solidFill>
                <a:effectLst/>
                <a:latin typeface="Söhne"/>
              </a:rPr>
              <a:t>Each internal node represents a test </a:t>
            </a:r>
            <a:r>
              <a:rPr lang="en-US" sz="1500" b="0" i="0" dirty="0">
                <a:effectLst/>
                <a:latin typeface="Söhne"/>
              </a:rPr>
              <a:t>on an </a:t>
            </a:r>
            <a:r>
              <a:rPr lang="en-US" sz="1500" b="0" i="0" dirty="0">
                <a:solidFill>
                  <a:srgbClr val="FF0000"/>
                </a:solidFill>
                <a:effectLst/>
                <a:latin typeface="Söhne"/>
              </a:rPr>
              <a:t>attribute</a:t>
            </a:r>
            <a:r>
              <a:rPr lang="en-US" sz="1500" b="0" i="0" dirty="0">
                <a:effectLst/>
                <a:latin typeface="Söhne"/>
              </a:rPr>
              <a:t>, each </a:t>
            </a:r>
            <a:r>
              <a:rPr lang="en-US" sz="1500" b="0" i="0" dirty="0">
                <a:solidFill>
                  <a:srgbClr val="FF0000"/>
                </a:solidFill>
                <a:effectLst/>
                <a:latin typeface="Söhne"/>
              </a:rPr>
              <a:t>branch represents the outcome of the test</a:t>
            </a:r>
            <a:r>
              <a:rPr lang="en-US" sz="1500" b="0" i="0" dirty="0">
                <a:effectLst/>
                <a:latin typeface="Söhne"/>
              </a:rPr>
              <a:t>, and each </a:t>
            </a:r>
            <a:r>
              <a:rPr lang="en-US" sz="1500" b="0" i="0" dirty="0">
                <a:solidFill>
                  <a:srgbClr val="FF0000"/>
                </a:solidFill>
                <a:effectLst/>
                <a:latin typeface="Söhne"/>
              </a:rPr>
              <a:t>leaf node represents a class label </a:t>
            </a:r>
            <a:r>
              <a:rPr lang="en-US" sz="1500" b="0" i="0" dirty="0">
                <a:effectLst/>
                <a:latin typeface="Söhne"/>
              </a:rPr>
              <a:t>(in classification) or a continuous value (in regression).</a:t>
            </a:r>
          </a:p>
          <a:p>
            <a:pPr algn="l">
              <a:buFont typeface="+mj-lt"/>
              <a:buAutoNum type="arabicPeriod"/>
            </a:pPr>
            <a:r>
              <a:rPr lang="en-US" sz="1500" b="1" i="0" dirty="0">
                <a:effectLst/>
                <a:latin typeface="Söhne"/>
              </a:rPr>
              <a:t>Simplicity and Interpretability</a:t>
            </a:r>
            <a:r>
              <a:rPr lang="en-US" sz="1500" b="0" i="0" dirty="0">
                <a:effectLst/>
                <a:latin typeface="Söhne"/>
              </a:rPr>
              <a:t>: One of the main advantages of decision trees is their simplicity and ease of interpretation. They can be </a:t>
            </a:r>
            <a:r>
              <a:rPr lang="en-US" sz="1500" b="0" i="0" dirty="0">
                <a:solidFill>
                  <a:srgbClr val="FF0000"/>
                </a:solidFill>
                <a:effectLst/>
                <a:latin typeface="Söhne"/>
              </a:rPr>
              <a:t>visualized</a:t>
            </a:r>
            <a:r>
              <a:rPr lang="en-US" sz="1500" b="0" i="0" dirty="0">
                <a:effectLst/>
                <a:latin typeface="Söhne"/>
              </a:rPr>
              <a:t>, which makes it easy to understand how the model makes predictions.</a:t>
            </a:r>
          </a:p>
          <a:p>
            <a:pPr algn="l">
              <a:buFont typeface="+mj-lt"/>
              <a:buAutoNum type="arabicPeriod"/>
            </a:pPr>
            <a:r>
              <a:rPr lang="en-US" sz="1500" b="1" i="0" dirty="0">
                <a:effectLst/>
                <a:latin typeface="Söhne"/>
              </a:rPr>
              <a:t>Handling Both Numerical and Categorical Data</a:t>
            </a:r>
            <a:r>
              <a:rPr lang="en-US" sz="1500" b="0" i="0" dirty="0">
                <a:effectLst/>
                <a:latin typeface="Söhne"/>
              </a:rPr>
              <a:t>: Decision trees can handle both types of data, although some preprocessing might be necessary for numerical data.</a:t>
            </a:r>
          </a:p>
          <a:p>
            <a:pPr algn="l">
              <a:buFont typeface="+mj-lt"/>
              <a:buAutoNum type="arabicPeriod"/>
            </a:pPr>
            <a:r>
              <a:rPr lang="en-US" sz="1500" b="1" i="0" dirty="0">
                <a:effectLst/>
                <a:latin typeface="Söhne"/>
              </a:rPr>
              <a:t>Non-Parametric Nature</a:t>
            </a:r>
            <a:r>
              <a:rPr lang="en-US" sz="1500" b="0" i="0" dirty="0">
                <a:effectLst/>
                <a:latin typeface="Söhne"/>
              </a:rPr>
              <a:t>: Decision trees are non-parametric, meaning they don't make any assumptions about the </a:t>
            </a:r>
            <a:r>
              <a:rPr lang="en-US" sz="1500" b="0" i="0" dirty="0">
                <a:solidFill>
                  <a:srgbClr val="FF0000"/>
                </a:solidFill>
                <a:effectLst/>
                <a:latin typeface="Söhne"/>
              </a:rPr>
              <a:t>distribution of the underlying data.</a:t>
            </a:r>
          </a:p>
          <a:p>
            <a:pPr algn="l">
              <a:buFont typeface="+mj-lt"/>
              <a:buAutoNum type="arabicPeriod"/>
            </a:pPr>
            <a:r>
              <a:rPr lang="en-US" sz="1500" b="1" i="0" dirty="0">
                <a:effectLst/>
                <a:latin typeface="Söhne"/>
              </a:rPr>
              <a:t>Pruning</a:t>
            </a:r>
            <a:r>
              <a:rPr lang="en-US" sz="1500" b="0" i="0" dirty="0">
                <a:effectLst/>
                <a:latin typeface="Söhne"/>
              </a:rPr>
              <a:t>: To prevent overfitting, decision trees can be pruned. </a:t>
            </a:r>
            <a:r>
              <a:rPr lang="en-US" sz="1500" b="0" i="0" dirty="0">
                <a:solidFill>
                  <a:srgbClr val="FF0000"/>
                </a:solidFill>
                <a:effectLst/>
                <a:latin typeface="Söhne"/>
              </a:rPr>
              <a:t>Pruning involves removing parts of the tree that do not provide power to classify instances</a:t>
            </a:r>
            <a:r>
              <a:rPr lang="en-US" sz="1500" b="0" i="0" dirty="0">
                <a:effectLst/>
                <a:latin typeface="Söhne"/>
              </a:rPr>
              <a:t>.</a:t>
            </a:r>
          </a:p>
          <a:p>
            <a:pPr algn="l">
              <a:buFont typeface="+mj-lt"/>
              <a:buAutoNum type="arabicPeriod"/>
            </a:pPr>
            <a:r>
              <a:rPr lang="en-US" sz="1500" b="1" i="0" dirty="0">
                <a:effectLst/>
                <a:latin typeface="Söhne"/>
              </a:rPr>
              <a:t>Variants and Improvements</a:t>
            </a:r>
            <a:r>
              <a:rPr lang="en-US" sz="1500" b="0" i="0" dirty="0">
                <a:effectLst/>
                <a:latin typeface="Söhne"/>
              </a:rPr>
              <a:t>: There are several variants and improvements of basic decision trees, such as Random Forests and Gradient Boosted Trees, which combine multiple trees to </a:t>
            </a:r>
            <a:r>
              <a:rPr lang="en-US" sz="1500" b="0" i="0" dirty="0">
                <a:solidFill>
                  <a:srgbClr val="FF0000"/>
                </a:solidFill>
                <a:effectLst/>
                <a:latin typeface="Söhne"/>
              </a:rPr>
              <a:t>improve predictive performance and reduce overfitting</a:t>
            </a:r>
            <a:r>
              <a:rPr lang="en-US" sz="1500" b="0" i="0" dirty="0">
                <a:effectLst/>
                <a:latin typeface="Söhne"/>
              </a:rPr>
              <a:t>.</a:t>
            </a:r>
          </a:p>
          <a:p>
            <a:pPr algn="l">
              <a:buFont typeface="+mj-lt"/>
              <a:buAutoNum type="arabicPeriod"/>
            </a:pPr>
            <a:r>
              <a:rPr lang="en-US" sz="1500" b="1" i="0" dirty="0">
                <a:effectLst/>
                <a:latin typeface="Söhne"/>
              </a:rPr>
              <a:t>Feature Importance</a:t>
            </a:r>
            <a:r>
              <a:rPr lang="en-US" sz="1500" b="0" i="0" dirty="0">
                <a:effectLst/>
                <a:latin typeface="Söhne"/>
              </a:rPr>
              <a:t>: Decision trees can provide insights into the importance of different features in the data. </a:t>
            </a:r>
            <a:r>
              <a:rPr lang="en-US" sz="1500" b="0" i="0" dirty="0">
                <a:solidFill>
                  <a:srgbClr val="FF0000"/>
                </a:solidFill>
                <a:effectLst/>
                <a:latin typeface="Söhne"/>
              </a:rPr>
              <a:t>Features used at the top of the tree contribute to the final prediction decision of a larger portion of the input samples.</a:t>
            </a:r>
          </a:p>
          <a:p>
            <a:pPr algn="l">
              <a:buFont typeface="+mj-lt"/>
              <a:buAutoNum type="arabicPeriod"/>
            </a:pPr>
            <a:r>
              <a:rPr lang="en-US" sz="1500" b="1" i="0" dirty="0">
                <a:effectLst/>
                <a:latin typeface="Söhne"/>
              </a:rPr>
              <a:t>Handling Missing Values</a:t>
            </a:r>
            <a:r>
              <a:rPr lang="en-US" sz="1500" b="0" i="0" dirty="0">
                <a:effectLst/>
                <a:latin typeface="Söhne"/>
              </a:rPr>
              <a:t>: </a:t>
            </a:r>
            <a:r>
              <a:rPr lang="en-US" sz="1500" b="0" i="0" dirty="0">
                <a:solidFill>
                  <a:srgbClr val="FF0000"/>
                </a:solidFill>
                <a:effectLst/>
                <a:latin typeface="Söhne"/>
              </a:rPr>
              <a:t>Some decision tree algorithms </a:t>
            </a:r>
            <a:r>
              <a:rPr lang="en-US" sz="1500" b="0" i="0" dirty="0">
                <a:effectLst/>
                <a:latin typeface="Söhne"/>
              </a:rPr>
              <a:t>can </a:t>
            </a:r>
            <a:r>
              <a:rPr lang="en-US" sz="1500" b="0" i="0" dirty="0">
                <a:solidFill>
                  <a:srgbClr val="FF0000"/>
                </a:solidFill>
                <a:effectLst/>
                <a:latin typeface="Söhne"/>
              </a:rPr>
              <a:t>handle missing data </a:t>
            </a:r>
            <a:r>
              <a:rPr lang="en-US" sz="1500" b="0" i="0" dirty="0">
                <a:effectLst/>
                <a:latin typeface="Söhne"/>
              </a:rPr>
              <a:t>by using strategies like </a:t>
            </a:r>
            <a:r>
              <a:rPr lang="en-US" sz="1500" b="0" i="0" dirty="0">
                <a:solidFill>
                  <a:srgbClr val="FF0000"/>
                </a:solidFill>
                <a:effectLst/>
                <a:latin typeface="Söhne"/>
              </a:rPr>
              <a:t>surrogate splits.</a:t>
            </a:r>
          </a:p>
          <a:p>
            <a:pPr algn="l">
              <a:buFont typeface="+mj-lt"/>
              <a:buAutoNum type="arabicPeriod"/>
            </a:pPr>
            <a:r>
              <a:rPr lang="en-US" sz="1500" b="1" i="0" dirty="0">
                <a:effectLst/>
                <a:latin typeface="Söhne"/>
              </a:rPr>
              <a:t>Splitting Criteria</a:t>
            </a:r>
            <a:r>
              <a:rPr lang="en-US" sz="1500" b="0" i="0" dirty="0">
                <a:effectLst/>
                <a:latin typeface="Söhne"/>
              </a:rPr>
              <a:t>: Different algorithms use different criteria for splitting nodes, such as </a:t>
            </a:r>
            <a:r>
              <a:rPr lang="en-US" sz="1500" b="0" i="0" dirty="0">
                <a:solidFill>
                  <a:srgbClr val="FF0000"/>
                </a:solidFill>
                <a:effectLst/>
                <a:latin typeface="Söhne"/>
              </a:rPr>
              <a:t>Gini impurity</a:t>
            </a:r>
            <a:r>
              <a:rPr lang="en-US" sz="1500" b="0" i="0" dirty="0">
                <a:effectLst/>
                <a:latin typeface="Söhne"/>
              </a:rPr>
              <a:t>, </a:t>
            </a:r>
            <a:r>
              <a:rPr lang="en-US" sz="1500" b="0" i="0" dirty="0">
                <a:solidFill>
                  <a:srgbClr val="FF0000"/>
                </a:solidFill>
                <a:effectLst/>
                <a:latin typeface="Söhne"/>
              </a:rPr>
              <a:t>entropy</a:t>
            </a:r>
            <a:r>
              <a:rPr lang="en-US" sz="1500" b="0" i="0" dirty="0">
                <a:effectLst/>
                <a:latin typeface="Söhne"/>
              </a:rPr>
              <a:t> in the case of classification trees, and </a:t>
            </a:r>
            <a:r>
              <a:rPr lang="en-US" sz="1500" b="0" i="0" dirty="0">
                <a:solidFill>
                  <a:srgbClr val="FF0000"/>
                </a:solidFill>
                <a:effectLst/>
                <a:latin typeface="Söhne"/>
              </a:rPr>
              <a:t>variance reduction </a:t>
            </a:r>
            <a:r>
              <a:rPr lang="en-US" sz="1500" b="0" i="0" dirty="0">
                <a:effectLst/>
                <a:latin typeface="Söhne"/>
              </a:rPr>
              <a:t>in the case of regression trees.</a:t>
            </a:r>
          </a:p>
          <a:p>
            <a:pPr algn="l">
              <a:buFont typeface="+mj-lt"/>
              <a:buAutoNum type="arabicPeriod"/>
            </a:pPr>
            <a:r>
              <a:rPr lang="en-US" sz="1500" b="1" i="0" dirty="0">
                <a:effectLst/>
                <a:latin typeface="Söhne"/>
              </a:rPr>
              <a:t>Susceptibility to Overfitting</a:t>
            </a:r>
            <a:r>
              <a:rPr lang="en-US" sz="1500" b="0" i="0" dirty="0">
                <a:effectLst/>
                <a:latin typeface="Söhne"/>
              </a:rPr>
              <a:t>: Decision trees can </a:t>
            </a:r>
            <a:r>
              <a:rPr lang="en-US" sz="1500" b="0" i="0" dirty="0">
                <a:solidFill>
                  <a:srgbClr val="FF0000"/>
                </a:solidFill>
                <a:effectLst/>
                <a:latin typeface="Söhne"/>
              </a:rPr>
              <a:t>easily overfit the training data</a:t>
            </a:r>
            <a:r>
              <a:rPr lang="en-US" sz="1500" b="0" i="0" dirty="0">
                <a:effectLst/>
                <a:latin typeface="Söhne"/>
              </a:rPr>
              <a:t>, especially if the tree is </a:t>
            </a:r>
            <a:r>
              <a:rPr lang="en-US" sz="1500" b="0" i="0" dirty="0">
                <a:solidFill>
                  <a:srgbClr val="FF0000"/>
                </a:solidFill>
                <a:effectLst/>
                <a:latin typeface="Söhne"/>
              </a:rPr>
              <a:t>allowed to grow too deep or complex</a:t>
            </a:r>
            <a:r>
              <a:rPr lang="en-US" sz="1500" b="0" i="0" dirty="0">
                <a:effectLst/>
                <a:latin typeface="Söhne"/>
              </a:rPr>
              <a:t>. Techniques </a:t>
            </a:r>
            <a:r>
              <a:rPr lang="en-US" sz="1500" b="0" i="0" dirty="0">
                <a:solidFill>
                  <a:srgbClr val="FF0000"/>
                </a:solidFill>
                <a:effectLst/>
                <a:latin typeface="Söhne"/>
              </a:rPr>
              <a:t>like pruning</a:t>
            </a:r>
            <a:r>
              <a:rPr lang="en-US" sz="1500" b="0" i="0" dirty="0">
                <a:effectLst/>
                <a:latin typeface="Söhne"/>
              </a:rPr>
              <a:t>, setting a </a:t>
            </a:r>
            <a:r>
              <a:rPr lang="en-US" sz="1500" b="0" i="0" dirty="0">
                <a:solidFill>
                  <a:srgbClr val="FF0000"/>
                </a:solidFill>
                <a:effectLst/>
                <a:latin typeface="Söhne"/>
              </a:rPr>
              <a:t>minimum number of samples per leaf</a:t>
            </a:r>
            <a:r>
              <a:rPr lang="en-US" sz="1500" b="0" i="0" dirty="0">
                <a:effectLst/>
                <a:latin typeface="Söhne"/>
              </a:rPr>
              <a:t>, or </a:t>
            </a:r>
            <a:r>
              <a:rPr lang="en-US" sz="1500" b="0" i="0" dirty="0">
                <a:solidFill>
                  <a:srgbClr val="FF0000"/>
                </a:solidFill>
                <a:effectLst/>
                <a:latin typeface="Söhne"/>
              </a:rPr>
              <a:t>limiting the depth of the tree</a:t>
            </a:r>
            <a:r>
              <a:rPr lang="en-US" sz="1500" b="0" i="0" dirty="0">
                <a:effectLst/>
                <a:latin typeface="Söhne"/>
              </a:rPr>
              <a:t>, are used to </a:t>
            </a:r>
            <a:r>
              <a:rPr lang="en-US" sz="1500" b="0" i="0" dirty="0">
                <a:solidFill>
                  <a:srgbClr val="FF0000"/>
                </a:solidFill>
                <a:effectLst/>
                <a:latin typeface="Söhne"/>
              </a:rPr>
              <a:t>prevent</a:t>
            </a:r>
            <a:r>
              <a:rPr lang="en-US" sz="1500" b="0" i="0" dirty="0">
                <a:effectLst/>
                <a:latin typeface="Söhne"/>
              </a:rPr>
              <a:t> this.</a:t>
            </a:r>
          </a:p>
          <a:p>
            <a:pPr algn="l"/>
            <a:r>
              <a:rPr lang="en-US" sz="1500" b="0" i="0" dirty="0">
                <a:effectLst/>
                <a:latin typeface="Söhne"/>
              </a:rPr>
              <a:t>Decision trees are widely used due to their interpretability, simplicity, and ability to model complex, non-linear relationships. They are a foundational component of more complex algorithms like Random Forests and Gradient Boosting Machines.</a:t>
            </a:r>
          </a:p>
        </p:txBody>
      </p:sp>
    </p:spTree>
    <p:extLst>
      <p:ext uri="{BB962C8B-B14F-4D97-AF65-F5344CB8AC3E}">
        <p14:creationId xmlns:p14="http://schemas.microsoft.com/office/powerpoint/2010/main" val="666024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F6E5E8-AED0-4C6F-B220-24E14C1A1669}"/>
              </a:ext>
            </a:extLst>
          </p:cNvPr>
          <p:cNvSpPr>
            <a:spLocks noChangeArrowheads="1"/>
          </p:cNvSpPr>
          <p:nvPr/>
        </p:nvSpPr>
        <p:spPr bwMode="auto">
          <a:xfrm>
            <a:off x="208961" y="1320149"/>
            <a:ext cx="11774078" cy="532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The non-parametric nature of decision trees means that you don't need to know the distribution of the underlying data for the model to be effective. This is particularly beneficial because: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000000"/>
                </a:solidFill>
                <a:effectLst/>
                <a:latin typeface="Söhne"/>
              </a:rPr>
              <a:t>Flexibility</a:t>
            </a:r>
            <a:r>
              <a:rPr kumimoji="0" lang="en-US" altLang="en-US" sz="1600" b="0" i="0" u="none" strike="noStrike" cap="none" normalizeH="0" baseline="0" dirty="0">
                <a:ln>
                  <a:noFill/>
                </a:ln>
                <a:solidFill>
                  <a:srgbClr val="000000"/>
                </a:solidFill>
                <a:effectLst/>
                <a:latin typeface="Söhne"/>
              </a:rPr>
              <a:t>: Non-parametric methods are flexible in </a:t>
            </a:r>
            <a:r>
              <a:rPr kumimoji="0" lang="en-US" altLang="en-US" sz="1600" b="0" i="0" u="none" strike="noStrike" cap="none" normalizeH="0" baseline="0" dirty="0">
                <a:ln>
                  <a:noFill/>
                </a:ln>
                <a:solidFill>
                  <a:srgbClr val="FF0000"/>
                </a:solidFill>
                <a:effectLst/>
                <a:latin typeface="Söhne"/>
              </a:rPr>
              <a:t>modeling different types of data</a:t>
            </a:r>
            <a:r>
              <a:rPr kumimoji="0" lang="en-US" altLang="en-US" sz="1600" b="0" i="0" u="none" strike="noStrike" cap="none" normalizeH="0" baseline="0" dirty="0">
                <a:ln>
                  <a:noFill/>
                </a:ln>
                <a:solidFill>
                  <a:srgbClr val="000000"/>
                </a:solidFill>
                <a:effectLst/>
                <a:latin typeface="Söhne"/>
              </a:rPr>
              <a:t>. They can adapt to </a:t>
            </a:r>
            <a:r>
              <a:rPr kumimoji="0" lang="en-US" altLang="en-US" sz="1600" b="0" i="0" u="none" strike="noStrike" cap="none" normalizeH="0" baseline="0" dirty="0">
                <a:ln>
                  <a:noFill/>
                </a:ln>
                <a:solidFill>
                  <a:srgbClr val="FF0000"/>
                </a:solidFill>
                <a:effectLst/>
                <a:latin typeface="Söhne"/>
              </a:rPr>
              <a:t>various data shapes </a:t>
            </a:r>
            <a:r>
              <a:rPr kumimoji="0" lang="en-US" altLang="en-US" sz="1600" b="0" i="0" u="none" strike="noStrike" cap="none" normalizeH="0" baseline="0" dirty="0">
                <a:ln>
                  <a:noFill/>
                </a:ln>
                <a:solidFill>
                  <a:srgbClr val="000000"/>
                </a:solidFill>
                <a:effectLst/>
                <a:latin typeface="Söhne"/>
              </a:rPr>
              <a:t>and structures without needing a predetermined form. If you don’t know the distribution of your data or if the data doesn’t fit traditional statistical distributions (like normal distribution), non-parametric models like decision trees can still be used effectively.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000000"/>
                </a:solidFill>
                <a:effectLst/>
                <a:latin typeface="Söhne"/>
              </a:rPr>
              <a:t>No Distribution Assumptions</a:t>
            </a:r>
            <a:r>
              <a:rPr kumimoji="0" lang="en-US" altLang="en-US" sz="1600" b="0" i="0" u="none" strike="noStrike" cap="none" normalizeH="0" baseline="0" dirty="0">
                <a:ln>
                  <a:noFill/>
                </a:ln>
                <a:solidFill>
                  <a:srgbClr val="000000"/>
                </a:solidFill>
                <a:effectLst/>
                <a:latin typeface="Söhne"/>
              </a:rPr>
              <a:t>: Since non-parametric models do not make any assumptions about the data distribution, they are </a:t>
            </a:r>
            <a:r>
              <a:rPr kumimoji="0" lang="en-US" altLang="en-US" sz="1600" b="0" i="0" u="none" strike="noStrike" cap="none" normalizeH="0" baseline="0" dirty="0">
                <a:ln>
                  <a:noFill/>
                </a:ln>
                <a:solidFill>
                  <a:srgbClr val="FF0000"/>
                </a:solidFill>
                <a:effectLst/>
                <a:latin typeface="Söhne"/>
              </a:rPr>
              <a:t>less prone to errors stemming from incorrect distribution assumptions</a:t>
            </a:r>
            <a:r>
              <a:rPr kumimoji="0" lang="en-US" altLang="en-US" sz="1600" b="0" i="0" u="none" strike="noStrike" cap="none" normalizeH="0" baseline="0" dirty="0">
                <a:ln>
                  <a:noFill/>
                </a:ln>
                <a:solidFill>
                  <a:srgbClr val="000000"/>
                </a:solidFill>
                <a:effectLst/>
                <a:latin typeface="Söhne"/>
              </a:rPr>
              <a:t>. Parametric models, on the other hand, can be quite sensitive to these assumptions, and if the data does not actually fit the assumed distribution, the model’s predictions can be significantly off.</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000000"/>
                </a:solidFill>
                <a:effectLst/>
                <a:latin typeface="Söhne"/>
              </a:rPr>
              <a:t>Complex Relationships</a:t>
            </a:r>
            <a:r>
              <a:rPr kumimoji="0" lang="en-US" altLang="en-US" sz="1600" b="0" i="0" u="none" strike="noStrike" cap="none" normalizeH="0" baseline="0" dirty="0">
                <a:ln>
                  <a:noFill/>
                </a:ln>
                <a:solidFill>
                  <a:srgbClr val="000000"/>
                </a:solidFill>
                <a:effectLst/>
                <a:latin typeface="Söhne"/>
              </a:rPr>
              <a:t>: Decision trees can </a:t>
            </a:r>
            <a:r>
              <a:rPr kumimoji="0" lang="en-US" altLang="en-US" sz="1600" b="0" i="0" u="none" strike="noStrike" cap="none" normalizeH="0" baseline="0" dirty="0">
                <a:ln>
                  <a:noFill/>
                </a:ln>
                <a:solidFill>
                  <a:srgbClr val="FF0000"/>
                </a:solidFill>
                <a:effectLst/>
                <a:latin typeface="Söhne"/>
              </a:rPr>
              <a:t>model complex, nonlinear relationships</a:t>
            </a:r>
            <a:r>
              <a:rPr kumimoji="0" lang="en-US" altLang="en-US" sz="1600" b="0" i="0" u="none" strike="noStrike" cap="none" normalizeH="0" baseline="0" dirty="0">
                <a:ln>
                  <a:noFill/>
                </a:ln>
                <a:solidFill>
                  <a:srgbClr val="000000"/>
                </a:solidFill>
                <a:effectLst/>
                <a:latin typeface="Söhne"/>
              </a:rPr>
              <a:t> that parametric models might not be able to capture without transformation of the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rgbClr val="000000"/>
                </a:solidFill>
                <a:effectLst/>
                <a:latin typeface="Söhne"/>
              </a:rPr>
              <a:t>Outliers and Skewed Data</a:t>
            </a:r>
            <a:r>
              <a:rPr kumimoji="0" lang="en-US" altLang="en-US" sz="1600" b="0" i="0" u="none" strike="noStrike" cap="none" normalizeH="0" baseline="0" dirty="0">
                <a:ln>
                  <a:noFill/>
                </a:ln>
                <a:solidFill>
                  <a:srgbClr val="000000"/>
                </a:solidFill>
                <a:effectLst/>
                <a:latin typeface="Söhne"/>
              </a:rPr>
              <a:t>: Non-parametric models </a:t>
            </a:r>
            <a:r>
              <a:rPr kumimoji="0" lang="en-US" altLang="en-US" sz="1600" b="0" i="0" u="none" strike="noStrike" cap="none" normalizeH="0" baseline="0" dirty="0">
                <a:ln>
                  <a:noFill/>
                </a:ln>
                <a:solidFill>
                  <a:srgbClr val="FF0000"/>
                </a:solidFill>
                <a:effectLst/>
                <a:latin typeface="Söhne"/>
              </a:rPr>
              <a:t>can handle outliers and skewed data </a:t>
            </a:r>
            <a:r>
              <a:rPr kumimoji="0" lang="en-US" altLang="en-US" sz="1600" b="0" i="0" u="none" strike="noStrike" cap="none" normalizeH="0" baseline="0" dirty="0">
                <a:ln>
                  <a:noFill/>
                </a:ln>
                <a:solidFill>
                  <a:srgbClr val="000000"/>
                </a:solidFill>
                <a:effectLst/>
                <a:latin typeface="Söhne"/>
              </a:rPr>
              <a:t>better because </a:t>
            </a:r>
            <a:r>
              <a:rPr kumimoji="0" lang="en-US" altLang="en-US" sz="1600" b="0" i="0" u="none" strike="noStrike" cap="none" normalizeH="0" baseline="0" dirty="0">
                <a:ln>
                  <a:noFill/>
                </a:ln>
                <a:solidFill>
                  <a:srgbClr val="FF0000"/>
                </a:solidFill>
                <a:effectLst/>
                <a:latin typeface="Söhne"/>
              </a:rPr>
              <a:t>they don’t rely on the mean and variance of the data</a:t>
            </a:r>
            <a:r>
              <a:rPr kumimoji="0" lang="en-US" altLang="en-US" sz="1600" b="0" i="0" u="none" strike="noStrike" cap="none" normalizeH="0" baseline="0" dirty="0">
                <a:ln>
                  <a:noFill/>
                </a:ln>
                <a:solidFill>
                  <a:srgbClr val="000000"/>
                </a:solidFill>
                <a:effectLst/>
                <a:latin typeface="Söhne"/>
              </a:rPr>
              <a:t>, as many parametric models do.</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rgbClr val="000000"/>
                </a:solidFill>
                <a:effectLst/>
                <a:latin typeface="Söhne"/>
              </a:rPr>
              <a:t>Robustness</a:t>
            </a:r>
            <a:r>
              <a:rPr kumimoji="0" lang="en-US" altLang="en-US" sz="1600" b="0" i="0" u="none" strike="noStrike" cap="none" normalizeH="0" baseline="0" dirty="0">
                <a:ln>
                  <a:noFill/>
                </a:ln>
                <a:solidFill>
                  <a:srgbClr val="000000"/>
                </a:solidFill>
                <a:effectLst/>
                <a:latin typeface="Söhne"/>
              </a:rPr>
              <a:t>: Decision trees are generally more </a:t>
            </a:r>
            <a:r>
              <a:rPr kumimoji="0" lang="en-US" altLang="en-US" sz="1600" b="0" i="0" u="none" strike="noStrike" cap="none" normalizeH="0" baseline="0" dirty="0">
                <a:ln>
                  <a:noFill/>
                </a:ln>
                <a:solidFill>
                  <a:srgbClr val="FF0000"/>
                </a:solidFill>
                <a:effectLst/>
                <a:latin typeface="Söhne"/>
              </a:rPr>
              <a:t>robust to errors and noise in the data</a:t>
            </a:r>
            <a:r>
              <a:rPr kumimoji="0" lang="en-US" altLang="en-US" sz="1600" b="0" i="0" u="none" strike="noStrike" cap="none" normalizeH="0" baseline="0" dirty="0">
                <a:ln>
                  <a:noFill/>
                </a:ln>
                <a:solidFill>
                  <a:srgbClr val="000000"/>
                </a:solidFill>
                <a:effectLst/>
                <a:latin typeface="Söhne"/>
              </a:rPr>
              <a:t>. Since they make fewer assumptions, they can sometimes perform better in real-world scenarios where data often violates theoretical assumptions.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rgbClr val="000000"/>
                </a:solidFill>
                <a:effectLst/>
                <a:latin typeface="Söhne"/>
              </a:rPr>
              <a:t>Ease of Use</a:t>
            </a:r>
            <a:r>
              <a:rPr kumimoji="0" lang="en-US" altLang="en-US" sz="1600" b="0" i="0" u="none" strike="noStrike" cap="none" normalizeH="0" baseline="0" dirty="0">
                <a:ln>
                  <a:noFill/>
                </a:ln>
                <a:solidFill>
                  <a:srgbClr val="000000"/>
                </a:solidFill>
                <a:effectLst/>
                <a:latin typeface="Söhne"/>
              </a:rPr>
              <a:t>: They can be a good starting point for modeling since they require less data preparation and understanding of the data distribution.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In summary, the non-parametric nature of decision trees allows them to be used in a wide range of scenarios without the need for in-depth distributional analysis of the input data, making them versatile and widely applicable for many predictive modeling tasks.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000000"/>
                </a:solidFill>
                <a:effectLst/>
                <a:latin typeface="Söhne"/>
              </a:rPr>
            </a:b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25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5CD0D8-3321-4A47-B2F5-50015A53EBDC}"/>
              </a:ext>
            </a:extLst>
          </p:cNvPr>
          <p:cNvSpPr txBox="1"/>
          <p:nvPr/>
        </p:nvSpPr>
        <p:spPr>
          <a:xfrm>
            <a:off x="212035" y="181150"/>
            <a:ext cx="11767930" cy="6463308"/>
          </a:xfrm>
          <a:prstGeom prst="rect">
            <a:avLst/>
          </a:prstGeom>
          <a:noFill/>
        </p:spPr>
        <p:txBody>
          <a:bodyPr wrap="square">
            <a:spAutoFit/>
          </a:bodyPr>
          <a:lstStyle/>
          <a:p>
            <a:pPr algn="l"/>
            <a:r>
              <a:rPr lang="en-US" b="0" i="0" dirty="0">
                <a:effectLst/>
                <a:latin typeface="Söhne"/>
              </a:rPr>
              <a:t>Entropy is a measure of the amount of </a:t>
            </a:r>
            <a:r>
              <a:rPr lang="en-US" b="0" i="0" dirty="0">
                <a:solidFill>
                  <a:srgbClr val="FF0000"/>
                </a:solidFill>
                <a:effectLst/>
                <a:latin typeface="Söhne"/>
              </a:rPr>
              <a:t>uncertainty or disorder </a:t>
            </a:r>
            <a:r>
              <a:rPr lang="en-US" b="0" i="0" dirty="0">
                <a:effectLst/>
                <a:latin typeface="Söhne"/>
              </a:rPr>
              <a:t>within </a:t>
            </a:r>
            <a:r>
              <a:rPr lang="en-US" b="0" i="0" dirty="0">
                <a:solidFill>
                  <a:srgbClr val="FF0000"/>
                </a:solidFill>
                <a:effectLst/>
                <a:latin typeface="Söhne"/>
              </a:rPr>
              <a:t>a set of classes</a:t>
            </a:r>
            <a:r>
              <a:rPr lang="en-US" b="0" i="0" dirty="0">
                <a:effectLst/>
                <a:latin typeface="Söhne"/>
              </a:rPr>
              <a:t>. In the context of decision trees, entropy is used to determine </a:t>
            </a:r>
            <a:r>
              <a:rPr lang="en-US" b="0" i="0" dirty="0">
                <a:solidFill>
                  <a:srgbClr val="FF0000"/>
                </a:solidFill>
                <a:effectLst/>
                <a:latin typeface="Söhne"/>
              </a:rPr>
              <a:t>how a node should be split</a:t>
            </a:r>
            <a:r>
              <a:rPr lang="en-US" b="0" i="0" dirty="0">
                <a:effectLst/>
                <a:latin typeface="Söhne"/>
              </a:rPr>
              <a:t>, that is, which </a:t>
            </a:r>
            <a:r>
              <a:rPr lang="en-US" b="0" i="0" dirty="0">
                <a:solidFill>
                  <a:srgbClr val="FF0000"/>
                </a:solidFill>
                <a:effectLst/>
                <a:latin typeface="Söhne"/>
              </a:rPr>
              <a:t>attribute should be used to split the data </a:t>
            </a:r>
            <a:r>
              <a:rPr lang="en-US" b="0" i="0" dirty="0">
                <a:effectLst/>
                <a:latin typeface="Söhne"/>
              </a:rPr>
              <a:t>to best separate the classes it contains.</a:t>
            </a:r>
          </a:p>
          <a:p>
            <a:pPr algn="l"/>
            <a:r>
              <a:rPr lang="en-US" b="0" i="0" dirty="0">
                <a:effectLst/>
                <a:latin typeface="Söhne"/>
              </a:rPr>
              <a:t>Here’s a detailed explanation of the two types of entropy you mentioned in the context of decision trees:</a:t>
            </a:r>
          </a:p>
          <a:p>
            <a:pPr algn="l">
              <a:buFont typeface="+mj-lt"/>
              <a:buAutoNum type="arabicPeriod"/>
            </a:pPr>
            <a:r>
              <a:rPr lang="en-US" b="1" i="0" dirty="0">
                <a:effectLst/>
                <a:latin typeface="Söhne"/>
              </a:rPr>
              <a:t>Entropy Using the Frequency Table of One Attribute:</a:t>
            </a:r>
            <a:endParaRPr lang="en-US" b="0" i="0" dirty="0">
              <a:effectLst/>
              <a:latin typeface="Söhne"/>
            </a:endParaRPr>
          </a:p>
          <a:p>
            <a:pPr algn="l">
              <a:buFont typeface="+mj-lt"/>
              <a:buAutoNum type="arabicPeriod"/>
            </a:pPr>
            <a:r>
              <a:rPr lang="en-US" b="0" i="0" dirty="0">
                <a:effectLst/>
                <a:latin typeface="Söhne"/>
              </a:rPr>
              <a:t>This type of entropy is calculated for a </a:t>
            </a:r>
            <a:r>
              <a:rPr lang="en-US" b="0" i="0" dirty="0">
                <a:solidFill>
                  <a:srgbClr val="FF0000"/>
                </a:solidFill>
                <a:effectLst/>
                <a:latin typeface="Söhne"/>
              </a:rPr>
              <a:t>single attribute </a:t>
            </a:r>
            <a:r>
              <a:rPr lang="en-US" b="0" i="0" dirty="0">
                <a:effectLst/>
                <a:latin typeface="Söhne"/>
              </a:rPr>
              <a:t>(or feature) in the dataset. The </a:t>
            </a:r>
            <a:r>
              <a:rPr lang="en-US" b="0" i="0" dirty="0">
                <a:solidFill>
                  <a:srgbClr val="FF0000"/>
                </a:solidFill>
                <a:effectLst/>
                <a:latin typeface="Söhne"/>
              </a:rPr>
              <a:t>frequency table for this attribute lists the frequency (or count) of each unique value of that attribute</a:t>
            </a:r>
            <a:r>
              <a:rPr lang="en-US" b="0" i="0" dirty="0">
                <a:effectLst/>
                <a:latin typeface="Söhne"/>
              </a:rPr>
              <a:t>. To calculate the entropy of the entire set for this attribute, you'd do the following:</a:t>
            </a:r>
          </a:p>
          <a:p>
            <a:pPr marL="742950" lvl="1" indent="-285750" algn="l">
              <a:buFont typeface="+mj-lt"/>
              <a:buAutoNum type="arabicPeriod"/>
            </a:pPr>
            <a:r>
              <a:rPr lang="en-US" b="0" i="0" dirty="0">
                <a:effectLst/>
                <a:latin typeface="Söhne"/>
              </a:rPr>
              <a:t>For each unique value </a:t>
            </a:r>
            <a:r>
              <a:rPr lang="en-US" b="0" i="1" dirty="0" err="1">
                <a:effectLst/>
                <a:latin typeface="KaTeX_Math"/>
              </a:rPr>
              <a:t>i</a:t>
            </a:r>
            <a:r>
              <a:rPr lang="en-US" b="0" i="0" dirty="0">
                <a:effectLst/>
                <a:latin typeface="Söhne"/>
              </a:rPr>
              <a:t> of the attribute, you calculate the </a:t>
            </a:r>
            <a:r>
              <a:rPr lang="en-US" b="0" i="0" dirty="0">
                <a:solidFill>
                  <a:srgbClr val="FF0000"/>
                </a:solidFill>
                <a:effectLst/>
                <a:latin typeface="Söhne"/>
              </a:rPr>
              <a:t>proportion </a:t>
            </a:r>
            <a:r>
              <a:rPr lang="en-US" b="0" i="1" dirty="0">
                <a:solidFill>
                  <a:srgbClr val="FF0000"/>
                </a:solidFill>
                <a:effectLst/>
                <a:latin typeface="KaTeX_Math"/>
              </a:rPr>
              <a:t>pi</a:t>
            </a:r>
            <a:r>
              <a:rPr lang="en-US" b="0" i="0" dirty="0">
                <a:solidFill>
                  <a:srgbClr val="FF0000"/>
                </a:solidFill>
                <a:effectLst/>
                <a:latin typeface="KaTeX_Main"/>
              </a:rPr>
              <a:t>​</a:t>
            </a:r>
            <a:r>
              <a:rPr lang="en-US" b="0" i="0" dirty="0">
                <a:solidFill>
                  <a:srgbClr val="FF0000"/>
                </a:solidFill>
                <a:effectLst/>
                <a:latin typeface="Söhne"/>
              </a:rPr>
              <a:t> of the set falling into that category</a:t>
            </a:r>
            <a:r>
              <a:rPr lang="en-US" b="0" i="0" dirty="0">
                <a:effectLst/>
                <a:latin typeface="Söhne"/>
              </a:rPr>
              <a:t>.</a:t>
            </a:r>
          </a:p>
          <a:p>
            <a:pPr marL="742950" lvl="1" indent="-285750" algn="l">
              <a:buFont typeface="+mj-lt"/>
              <a:buAutoNum type="arabicPeriod"/>
            </a:pPr>
            <a:r>
              <a:rPr lang="en-US" b="0" i="0" dirty="0">
                <a:effectLst/>
                <a:latin typeface="Söhne"/>
              </a:rPr>
              <a:t>Then, you calculate the entropy as the </a:t>
            </a:r>
            <a:r>
              <a:rPr lang="en-US" b="0" i="0" dirty="0">
                <a:solidFill>
                  <a:srgbClr val="FF0000"/>
                </a:solidFill>
                <a:effectLst/>
                <a:latin typeface="Söhne"/>
              </a:rPr>
              <a:t>sum of the negative product of </a:t>
            </a:r>
            <a:r>
              <a:rPr lang="en-US" b="0" i="1" dirty="0">
                <a:solidFill>
                  <a:srgbClr val="FF0000"/>
                </a:solidFill>
                <a:effectLst/>
                <a:latin typeface="KaTeX_Math"/>
              </a:rPr>
              <a:t>pi</a:t>
            </a:r>
            <a:r>
              <a:rPr lang="en-US" b="0" i="0" dirty="0">
                <a:solidFill>
                  <a:srgbClr val="FF0000"/>
                </a:solidFill>
                <a:effectLst/>
                <a:latin typeface="KaTeX_Main"/>
              </a:rPr>
              <a:t>​</a:t>
            </a:r>
            <a:r>
              <a:rPr lang="en-US" b="0" i="0" dirty="0">
                <a:solidFill>
                  <a:srgbClr val="FF0000"/>
                </a:solidFill>
                <a:effectLst/>
                <a:latin typeface="Söhne"/>
              </a:rPr>
              <a:t> and the logarithm base 2 of </a:t>
            </a:r>
            <a:r>
              <a:rPr lang="en-US" b="0" i="1" dirty="0">
                <a:solidFill>
                  <a:srgbClr val="FF0000"/>
                </a:solidFill>
                <a:effectLst/>
                <a:latin typeface="KaTeX_Math"/>
              </a:rPr>
              <a:t>pi</a:t>
            </a:r>
            <a:r>
              <a:rPr lang="en-US" b="0" i="0" dirty="0">
                <a:solidFill>
                  <a:srgbClr val="FF0000"/>
                </a:solidFill>
                <a:effectLst/>
                <a:latin typeface="KaTeX_Main"/>
              </a:rPr>
              <a:t>​</a:t>
            </a:r>
            <a:r>
              <a:rPr lang="en-US" b="0" i="0" dirty="0">
                <a:solidFill>
                  <a:srgbClr val="FF0000"/>
                </a:solidFill>
                <a:effectLst/>
                <a:latin typeface="Söhne"/>
              </a:rPr>
              <a:t> </a:t>
            </a:r>
            <a:r>
              <a:rPr lang="en-US" b="0" i="0" dirty="0">
                <a:effectLst/>
                <a:latin typeface="Söhne"/>
              </a:rPr>
              <a:t>for all categories </a:t>
            </a:r>
            <a:r>
              <a:rPr lang="en-US" b="0" i="1" dirty="0">
                <a:effectLst/>
                <a:latin typeface="KaTeX_Math"/>
              </a:rPr>
              <a:t>c</a:t>
            </a:r>
            <a:r>
              <a:rPr lang="en-US" b="0" i="0" dirty="0">
                <a:effectLst/>
                <a:latin typeface="Söhne"/>
              </a:rPr>
              <a:t> of the attribute.</a:t>
            </a:r>
            <a:endParaRPr lang="en-US" dirty="0">
              <a:latin typeface="Söhne"/>
            </a:endParaRPr>
          </a:p>
          <a:p>
            <a:pPr lvl="1" algn="l"/>
            <a:r>
              <a:rPr lang="en-US" b="0" i="0" dirty="0">
                <a:solidFill>
                  <a:srgbClr val="0F0F0F"/>
                </a:solidFill>
                <a:effectLst/>
                <a:latin typeface="Söhne"/>
              </a:rPr>
              <a:t>Mathematically, it’s given as:</a:t>
            </a:r>
          </a:p>
          <a:p>
            <a:pPr lvl="1" algn="l"/>
            <a:endParaRPr lang="en-US" dirty="0">
              <a:solidFill>
                <a:srgbClr val="0F0F0F"/>
              </a:solidFill>
              <a:latin typeface="Söhne"/>
            </a:endParaRPr>
          </a:p>
          <a:p>
            <a:pPr lvl="1" algn="l"/>
            <a:endParaRPr lang="en-US" b="0" i="0" dirty="0">
              <a:solidFill>
                <a:srgbClr val="0F0F0F"/>
              </a:solidFill>
              <a:effectLst/>
              <a:latin typeface="Söhne"/>
            </a:endParaRPr>
          </a:p>
          <a:p>
            <a:pPr lvl="1" algn="l"/>
            <a:endParaRPr lang="en-US" dirty="0">
              <a:solidFill>
                <a:srgbClr val="0F0F0F"/>
              </a:solidFill>
              <a:latin typeface="Söhne"/>
            </a:endParaRPr>
          </a:p>
          <a:p>
            <a:pPr algn="l">
              <a:buFont typeface="+mj-lt"/>
              <a:buAutoNum type="arabicPeriod"/>
            </a:pPr>
            <a:r>
              <a:rPr lang="en-US" b="0" i="0" dirty="0">
                <a:effectLst/>
                <a:latin typeface="Söhne"/>
              </a:rPr>
              <a:t>The result is a non-negative value that reflects the disorder: </a:t>
            </a:r>
            <a:r>
              <a:rPr lang="en-US" b="0" i="0" dirty="0">
                <a:solidFill>
                  <a:srgbClr val="FF0000"/>
                </a:solidFill>
                <a:effectLst/>
                <a:latin typeface="Söhne"/>
              </a:rPr>
              <a:t>0 indicates no disorder </a:t>
            </a:r>
            <a:r>
              <a:rPr lang="en-US" b="0" i="0" dirty="0">
                <a:effectLst/>
                <a:latin typeface="Söhne"/>
              </a:rPr>
              <a:t>(perfect homogeneity), while higher values indicate higher disorder. In a binary classification, the </a:t>
            </a:r>
            <a:r>
              <a:rPr lang="en-US" b="0" i="0" dirty="0">
                <a:solidFill>
                  <a:srgbClr val="FF0000"/>
                </a:solidFill>
                <a:effectLst/>
                <a:latin typeface="Söhne"/>
              </a:rPr>
              <a:t>maximum entropy is 1, which indicates that the data is equally divided between the two classes.</a:t>
            </a:r>
          </a:p>
          <a:p>
            <a:pPr algn="l">
              <a:buFont typeface="+mj-lt"/>
              <a:buAutoNum type="arabicPeriod"/>
            </a:pPr>
            <a:r>
              <a:rPr lang="en-US" b="1" i="0" dirty="0">
                <a:effectLst/>
                <a:latin typeface="Söhne"/>
              </a:rPr>
              <a:t>Entropy Using the Frequency Table of Two Attributes:</a:t>
            </a:r>
            <a:endParaRPr lang="en-US" b="0" i="0" dirty="0">
              <a:effectLst/>
              <a:latin typeface="Söhne"/>
            </a:endParaRPr>
          </a:p>
          <a:p>
            <a:pPr algn="l"/>
            <a:r>
              <a:rPr lang="en-US" b="0" i="0" dirty="0">
                <a:solidFill>
                  <a:srgbClr val="0F0F0F"/>
                </a:solidFill>
                <a:effectLst/>
                <a:latin typeface="Söhne"/>
              </a:rPr>
              <a:t>This is a bit more complex. Here, you’re looking at how the </a:t>
            </a:r>
            <a:r>
              <a:rPr lang="en-US" b="0" i="0" dirty="0">
                <a:solidFill>
                  <a:srgbClr val="FF0000"/>
                </a:solidFill>
                <a:effectLst/>
                <a:latin typeface="Söhne"/>
              </a:rPr>
              <a:t>entropy of the system changes when you choose a particular attribute to split the data.</a:t>
            </a:r>
            <a:r>
              <a:rPr lang="en-US" b="0" i="0" dirty="0">
                <a:solidFill>
                  <a:srgbClr val="0F0F0F"/>
                </a:solidFill>
                <a:effectLst/>
                <a:latin typeface="Söhne"/>
              </a:rPr>
              <a:t> The frequency table now involves two attributes: the </a:t>
            </a:r>
            <a:r>
              <a:rPr lang="en-US" b="0" i="0" dirty="0">
                <a:solidFill>
                  <a:srgbClr val="FF0000"/>
                </a:solidFill>
                <a:effectLst/>
                <a:latin typeface="Söhne"/>
              </a:rPr>
              <a:t>attribute you’re considering for the split</a:t>
            </a:r>
            <a:r>
              <a:rPr lang="en-US" b="0" i="0" dirty="0">
                <a:solidFill>
                  <a:srgbClr val="0F0F0F"/>
                </a:solidFill>
                <a:effectLst/>
                <a:latin typeface="Söhne"/>
              </a:rPr>
              <a:t> and the </a:t>
            </a:r>
            <a:r>
              <a:rPr lang="en-US" b="0" i="0" dirty="0">
                <a:solidFill>
                  <a:srgbClr val="FF0000"/>
                </a:solidFill>
                <a:effectLst/>
                <a:latin typeface="Söhne"/>
              </a:rPr>
              <a:t>target attribute you’re trying to predict</a:t>
            </a:r>
            <a:r>
              <a:rPr lang="en-US" b="0" i="0" dirty="0">
                <a:solidFill>
                  <a:srgbClr val="0F0F0F"/>
                </a:solidFill>
                <a:effectLst/>
                <a:latin typeface="Söhne"/>
              </a:rPr>
              <a:t>.</a:t>
            </a:r>
          </a:p>
          <a:p>
            <a:pPr lvl="1" algn="l"/>
            <a:endParaRPr lang="en-US" dirty="0">
              <a:latin typeface="Söhne"/>
            </a:endParaRPr>
          </a:p>
        </p:txBody>
      </p:sp>
      <p:pic>
        <p:nvPicPr>
          <p:cNvPr id="6" name="Picture 5">
            <a:extLst>
              <a:ext uri="{FF2B5EF4-FFF2-40B4-BE49-F238E27FC236}">
                <a16:creationId xmlns:a16="http://schemas.microsoft.com/office/drawing/2014/main" id="{19E3B9CE-E0A9-4DB4-9B0A-92AADCD03FEF}"/>
              </a:ext>
            </a:extLst>
          </p:cNvPr>
          <p:cNvPicPr>
            <a:picLocks noChangeAspect="1"/>
          </p:cNvPicPr>
          <p:nvPr/>
        </p:nvPicPr>
        <p:blipFill>
          <a:blip r:embed="rId2"/>
          <a:stretch>
            <a:fillRect/>
          </a:stretch>
        </p:blipFill>
        <p:spPr>
          <a:xfrm>
            <a:off x="918748" y="3548476"/>
            <a:ext cx="5305425" cy="695325"/>
          </a:xfrm>
          <a:prstGeom prst="rect">
            <a:avLst/>
          </a:prstGeom>
        </p:spPr>
      </p:pic>
    </p:spTree>
    <p:extLst>
      <p:ext uri="{BB962C8B-B14F-4D97-AF65-F5344CB8AC3E}">
        <p14:creationId xmlns:p14="http://schemas.microsoft.com/office/powerpoint/2010/main" val="121038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01EEBF-25A2-4D27-8238-E6ADF7622DF1}"/>
              </a:ext>
            </a:extLst>
          </p:cNvPr>
          <p:cNvSpPr txBox="1"/>
          <p:nvPr/>
        </p:nvSpPr>
        <p:spPr>
          <a:xfrm>
            <a:off x="268357" y="259140"/>
            <a:ext cx="11837504" cy="5355312"/>
          </a:xfrm>
          <a:prstGeom prst="rect">
            <a:avLst/>
          </a:prstGeom>
          <a:noFill/>
        </p:spPr>
        <p:txBody>
          <a:bodyPr wrap="square">
            <a:spAutoFit/>
          </a:bodyPr>
          <a:lstStyle/>
          <a:p>
            <a:pPr algn="l"/>
            <a:r>
              <a:rPr lang="en-US" b="0" i="0" dirty="0">
                <a:solidFill>
                  <a:srgbClr val="0F0F0F"/>
                </a:solidFill>
                <a:effectLst/>
                <a:latin typeface="Söhne"/>
              </a:rPr>
              <a:t>For each value </a:t>
            </a:r>
            <a:r>
              <a:rPr lang="en-US" b="0" i="1" dirty="0">
                <a:solidFill>
                  <a:srgbClr val="0F0F0F"/>
                </a:solidFill>
                <a:effectLst/>
                <a:latin typeface="KaTeX_Math"/>
              </a:rPr>
              <a:t>X</a:t>
            </a:r>
            <a:r>
              <a:rPr lang="en-US" b="0" i="0" dirty="0">
                <a:solidFill>
                  <a:srgbClr val="0F0F0F"/>
                </a:solidFill>
                <a:effectLst/>
                <a:latin typeface="Söhne"/>
              </a:rPr>
              <a:t> of the attribute you’re considering for the split, you calculate:</a:t>
            </a:r>
          </a:p>
          <a:p>
            <a:pPr algn="l">
              <a:buFont typeface="Arial" panose="020B0604020202020204" pitchFamily="34" charset="0"/>
              <a:buChar char="•"/>
            </a:pPr>
            <a:r>
              <a:rPr lang="en-US" b="0" i="0" dirty="0">
                <a:solidFill>
                  <a:srgbClr val="0F0F0F"/>
                </a:solidFill>
                <a:effectLst/>
                <a:latin typeface="Söhne"/>
              </a:rPr>
              <a:t>The </a:t>
            </a:r>
            <a:r>
              <a:rPr lang="en-US" b="0" i="0" dirty="0">
                <a:solidFill>
                  <a:srgbClr val="FF0000"/>
                </a:solidFill>
                <a:effectLst/>
                <a:latin typeface="Söhne"/>
              </a:rPr>
              <a:t>proportion </a:t>
            </a:r>
            <a:r>
              <a:rPr lang="en-US" b="0" i="1" dirty="0">
                <a:solidFill>
                  <a:srgbClr val="FF0000"/>
                </a:solidFill>
                <a:effectLst/>
                <a:latin typeface="KaTeX_Math"/>
              </a:rPr>
              <a:t>P</a:t>
            </a:r>
            <a:r>
              <a:rPr lang="en-US" b="0" i="0" dirty="0">
                <a:solidFill>
                  <a:srgbClr val="FF0000"/>
                </a:solidFill>
                <a:effectLst/>
                <a:latin typeface="KaTeX_Main"/>
              </a:rPr>
              <a:t>(</a:t>
            </a:r>
            <a:r>
              <a:rPr lang="en-US" b="0" i="1" dirty="0">
                <a:solidFill>
                  <a:srgbClr val="FF0000"/>
                </a:solidFill>
                <a:effectLst/>
                <a:latin typeface="KaTeX_Math"/>
              </a:rPr>
              <a:t>c</a:t>
            </a:r>
            <a:r>
              <a:rPr lang="en-US" b="0" i="0" dirty="0">
                <a:solidFill>
                  <a:srgbClr val="FF0000"/>
                </a:solidFill>
                <a:effectLst/>
                <a:latin typeface="KaTeX_Main"/>
              </a:rPr>
              <a:t>)</a:t>
            </a:r>
            <a:r>
              <a:rPr lang="en-US" b="0" i="0" dirty="0">
                <a:solidFill>
                  <a:srgbClr val="FF0000"/>
                </a:solidFill>
                <a:effectLst/>
                <a:latin typeface="Söhne"/>
              </a:rPr>
              <a:t> of the data that falls into each category </a:t>
            </a:r>
            <a:r>
              <a:rPr lang="en-US" b="0" i="1" dirty="0">
                <a:solidFill>
                  <a:srgbClr val="FF0000"/>
                </a:solidFill>
                <a:effectLst/>
                <a:latin typeface="KaTeX_Math"/>
              </a:rPr>
              <a:t>c</a:t>
            </a:r>
            <a:r>
              <a:rPr lang="en-US" b="0" i="0" dirty="0">
                <a:solidFill>
                  <a:srgbClr val="0F0F0F"/>
                </a:solidFill>
                <a:effectLst/>
                <a:latin typeface="Söhne"/>
              </a:rPr>
              <a:t>.</a:t>
            </a:r>
          </a:p>
          <a:p>
            <a:pPr algn="l">
              <a:buFont typeface="Arial" panose="020B0604020202020204" pitchFamily="34" charset="0"/>
              <a:buChar char="•"/>
            </a:pPr>
            <a:r>
              <a:rPr lang="en-US" b="0" i="0" dirty="0">
                <a:solidFill>
                  <a:srgbClr val="0F0F0F"/>
                </a:solidFill>
                <a:effectLst/>
                <a:latin typeface="Söhne"/>
              </a:rPr>
              <a:t>The </a:t>
            </a:r>
            <a:r>
              <a:rPr lang="en-US" b="0" i="0" dirty="0">
                <a:solidFill>
                  <a:srgbClr val="FF0000"/>
                </a:solidFill>
                <a:effectLst/>
                <a:latin typeface="Söhne"/>
              </a:rPr>
              <a:t>entropy </a:t>
            </a:r>
            <a:r>
              <a:rPr lang="en-US" b="0" i="1" dirty="0">
                <a:solidFill>
                  <a:srgbClr val="FF0000"/>
                </a:solidFill>
                <a:effectLst/>
                <a:latin typeface="KaTeX_Math"/>
              </a:rPr>
              <a:t>E</a:t>
            </a:r>
            <a:r>
              <a:rPr lang="en-US" b="0" i="0" dirty="0">
                <a:solidFill>
                  <a:srgbClr val="FF0000"/>
                </a:solidFill>
                <a:effectLst/>
                <a:latin typeface="KaTeX_Main"/>
              </a:rPr>
              <a:t>(</a:t>
            </a:r>
            <a:r>
              <a:rPr lang="en-US" b="0" i="1" dirty="0">
                <a:solidFill>
                  <a:srgbClr val="FF0000"/>
                </a:solidFill>
                <a:effectLst/>
                <a:latin typeface="KaTeX_Math"/>
              </a:rPr>
              <a:t>c</a:t>
            </a:r>
            <a:r>
              <a:rPr lang="en-US" b="0" i="0" dirty="0">
                <a:solidFill>
                  <a:srgbClr val="FF0000"/>
                </a:solidFill>
                <a:effectLst/>
                <a:latin typeface="KaTeX_Main"/>
              </a:rPr>
              <a:t>)</a:t>
            </a:r>
            <a:r>
              <a:rPr lang="en-US" b="0" i="0" dirty="0">
                <a:solidFill>
                  <a:srgbClr val="FF0000"/>
                </a:solidFill>
                <a:effectLst/>
                <a:latin typeface="Söhne"/>
              </a:rPr>
              <a:t> of the data </a:t>
            </a:r>
            <a:r>
              <a:rPr lang="en-US" b="0" i="0" dirty="0">
                <a:solidFill>
                  <a:srgbClr val="0F0F0F"/>
                </a:solidFill>
                <a:effectLst/>
                <a:latin typeface="Söhne"/>
              </a:rPr>
              <a:t>in </a:t>
            </a:r>
            <a:r>
              <a:rPr lang="en-US" b="0" i="0" dirty="0">
                <a:solidFill>
                  <a:srgbClr val="FF0000"/>
                </a:solidFill>
                <a:effectLst/>
                <a:latin typeface="Söhne"/>
              </a:rPr>
              <a:t>category </a:t>
            </a:r>
            <a:r>
              <a:rPr lang="en-US" b="0" i="1" dirty="0">
                <a:solidFill>
                  <a:srgbClr val="FF0000"/>
                </a:solidFill>
                <a:effectLst/>
                <a:latin typeface="KaTeX_Math"/>
              </a:rPr>
              <a:t>c</a:t>
            </a:r>
            <a:r>
              <a:rPr lang="en-US" b="0" i="0" dirty="0">
                <a:solidFill>
                  <a:srgbClr val="FF0000"/>
                </a:solidFill>
                <a:effectLst/>
                <a:latin typeface="Söhne"/>
              </a:rPr>
              <a:t>, </a:t>
            </a:r>
            <a:r>
              <a:rPr lang="en-US" b="0" i="0" dirty="0">
                <a:solidFill>
                  <a:srgbClr val="0F0F0F"/>
                </a:solidFill>
                <a:effectLst/>
                <a:latin typeface="Söhne"/>
              </a:rPr>
              <a:t>using the formula for entropy mentioned above.</a:t>
            </a:r>
          </a:p>
          <a:p>
            <a:pPr algn="l"/>
            <a:r>
              <a:rPr lang="en-US" b="0" i="0" dirty="0">
                <a:solidFill>
                  <a:srgbClr val="0F0F0F"/>
                </a:solidFill>
                <a:effectLst/>
                <a:latin typeface="Söhne"/>
              </a:rPr>
              <a:t>Then, you </a:t>
            </a:r>
            <a:r>
              <a:rPr lang="en-US" b="0" i="0" dirty="0">
                <a:solidFill>
                  <a:srgbClr val="FF0000"/>
                </a:solidFill>
                <a:effectLst/>
                <a:latin typeface="Söhne"/>
              </a:rPr>
              <a:t>weigh the entropy of each category </a:t>
            </a:r>
            <a:r>
              <a:rPr lang="en-US" b="0" i="0" dirty="0">
                <a:solidFill>
                  <a:srgbClr val="0F0F0F"/>
                </a:solidFill>
                <a:effectLst/>
                <a:latin typeface="Söhne"/>
              </a:rPr>
              <a:t>by its </a:t>
            </a:r>
            <a:r>
              <a:rPr lang="en-US" b="0" i="0" dirty="0">
                <a:solidFill>
                  <a:srgbClr val="FF0000"/>
                </a:solidFill>
                <a:effectLst/>
                <a:latin typeface="Söhne"/>
              </a:rPr>
              <a:t>proportion in the entire set </a:t>
            </a:r>
            <a:r>
              <a:rPr lang="en-US" b="0" i="0" dirty="0">
                <a:solidFill>
                  <a:srgbClr val="0F0F0F"/>
                </a:solidFill>
                <a:effectLst/>
                <a:latin typeface="Söhne"/>
              </a:rPr>
              <a:t>to get the expected entropy for the split on that attribute. The formula for this expected entropy (also known as the conditional entropy) is:</a:t>
            </a:r>
          </a:p>
          <a:p>
            <a:pPr algn="l"/>
            <a:endParaRPr lang="en-US" dirty="0">
              <a:solidFill>
                <a:srgbClr val="0F0F0F"/>
              </a:solidFill>
              <a:latin typeface="Söhne"/>
            </a:endParaRPr>
          </a:p>
          <a:p>
            <a:pPr algn="l"/>
            <a:endParaRPr lang="en-US" b="0" i="0" dirty="0">
              <a:solidFill>
                <a:srgbClr val="0F0F0F"/>
              </a:solidFill>
              <a:effectLst/>
              <a:latin typeface="Söhne"/>
            </a:endParaRPr>
          </a:p>
          <a:p>
            <a:pPr algn="l"/>
            <a:endParaRPr lang="en-US" dirty="0">
              <a:solidFill>
                <a:srgbClr val="0F0F0F"/>
              </a:solidFill>
              <a:latin typeface="Söhne"/>
            </a:endParaRPr>
          </a:p>
          <a:p>
            <a:pPr algn="l">
              <a:buFont typeface="+mj-lt"/>
              <a:buAutoNum type="arabicPeriod"/>
            </a:pPr>
            <a:r>
              <a:rPr lang="en-US" b="0" i="0" dirty="0">
                <a:effectLst/>
                <a:latin typeface="Söhne"/>
              </a:rPr>
              <a:t>This gives you the </a:t>
            </a:r>
            <a:r>
              <a:rPr lang="en-US" b="0" i="0" dirty="0">
                <a:solidFill>
                  <a:srgbClr val="FF0000"/>
                </a:solidFill>
                <a:effectLst/>
                <a:latin typeface="Söhne"/>
              </a:rPr>
              <a:t>average entropy after the data is split according to the attribute </a:t>
            </a:r>
            <a:r>
              <a:rPr lang="en-US" b="0" i="1" dirty="0">
                <a:solidFill>
                  <a:srgbClr val="FF0000"/>
                </a:solidFill>
                <a:effectLst/>
                <a:latin typeface="KaTeX_Math"/>
              </a:rPr>
              <a:t>X</a:t>
            </a:r>
            <a:r>
              <a:rPr lang="en-US" b="0" i="0" dirty="0">
                <a:effectLst/>
                <a:latin typeface="Söhne"/>
              </a:rPr>
              <a:t>.</a:t>
            </a:r>
          </a:p>
          <a:p>
            <a:pPr algn="l"/>
            <a:r>
              <a:rPr lang="en-US" b="0" i="0" dirty="0">
                <a:effectLst/>
                <a:latin typeface="Söhne"/>
              </a:rPr>
              <a:t>The </a:t>
            </a:r>
            <a:r>
              <a:rPr lang="en-US" b="0" i="0" dirty="0">
                <a:solidFill>
                  <a:srgbClr val="FF0000"/>
                </a:solidFill>
                <a:effectLst/>
                <a:latin typeface="Söhne"/>
              </a:rPr>
              <a:t>ID3 algorithm uses these entropy calculations to choose the attribute that best splits the dataset at each node in the tree</a:t>
            </a:r>
            <a:r>
              <a:rPr lang="en-US" b="0" i="0" dirty="0">
                <a:effectLst/>
                <a:latin typeface="Söhne"/>
              </a:rPr>
              <a:t>. Specifically, it selects the attribute with the </a:t>
            </a:r>
            <a:r>
              <a:rPr lang="en-US" b="0" i="0" dirty="0">
                <a:solidFill>
                  <a:srgbClr val="FF0000"/>
                </a:solidFill>
                <a:effectLst/>
                <a:latin typeface="Söhne"/>
              </a:rPr>
              <a:t>highest Information Gain</a:t>
            </a:r>
            <a:r>
              <a:rPr lang="en-US" b="0" i="0" dirty="0">
                <a:effectLst/>
                <a:latin typeface="Söhne"/>
              </a:rPr>
              <a:t>, which is the </a:t>
            </a:r>
            <a:r>
              <a:rPr lang="en-US" b="0" i="0" dirty="0">
                <a:solidFill>
                  <a:srgbClr val="FF0000"/>
                </a:solidFill>
                <a:effectLst/>
                <a:latin typeface="Söhne"/>
              </a:rPr>
              <a:t>difference between the current entropy and the expected entropy after the split.</a:t>
            </a:r>
          </a:p>
          <a:p>
            <a:pPr algn="l"/>
            <a:r>
              <a:rPr lang="en-US" b="0" i="0" dirty="0">
                <a:effectLst/>
                <a:latin typeface="Söhne"/>
              </a:rPr>
              <a:t>The algorithm proceeds in a </a:t>
            </a:r>
            <a:r>
              <a:rPr lang="en-US" b="0" i="0" dirty="0">
                <a:solidFill>
                  <a:srgbClr val="FF0000"/>
                </a:solidFill>
                <a:effectLst/>
                <a:latin typeface="Söhne"/>
              </a:rPr>
              <a:t>top-down manner, selecting the best attribute and splitting the dataset, then recursively applying the same process to each subset. </a:t>
            </a:r>
            <a:r>
              <a:rPr lang="en-US" b="0" i="0" dirty="0">
                <a:effectLst/>
                <a:latin typeface="Söhne"/>
              </a:rPr>
              <a:t>It does this </a:t>
            </a:r>
            <a:r>
              <a:rPr lang="en-US" b="0" i="0" dirty="0">
                <a:solidFill>
                  <a:srgbClr val="FF0000"/>
                </a:solidFill>
                <a:effectLst/>
                <a:latin typeface="Söhne"/>
              </a:rPr>
              <a:t>without backtracking, meaning it doesn’t revisit or revise decisions once they’re made</a:t>
            </a:r>
            <a:r>
              <a:rPr lang="en-US" b="0" i="0" dirty="0">
                <a:effectLst/>
                <a:latin typeface="Söhne"/>
              </a:rPr>
              <a:t>. The process stops when the samples are </a:t>
            </a:r>
            <a:r>
              <a:rPr lang="en-US" b="0" i="0" dirty="0">
                <a:solidFill>
                  <a:srgbClr val="FF0000"/>
                </a:solidFill>
                <a:effectLst/>
                <a:latin typeface="Söhne"/>
              </a:rPr>
              <a:t>completely homogeneous or when no further information gain is possible, resulting in the creation of a leaf node.</a:t>
            </a:r>
          </a:p>
          <a:p>
            <a:pPr algn="l"/>
            <a:endParaRPr lang="en-US" b="0" i="0" dirty="0">
              <a:solidFill>
                <a:srgbClr val="0F0F0F"/>
              </a:solidFill>
              <a:effectLst/>
              <a:latin typeface="Söhne"/>
            </a:endParaRPr>
          </a:p>
          <a:p>
            <a:pPr algn="l"/>
            <a:endParaRPr lang="en-US" b="0" i="0" dirty="0">
              <a:solidFill>
                <a:srgbClr val="0F0F0F"/>
              </a:solidFill>
              <a:effectLst/>
              <a:latin typeface="Söhne"/>
            </a:endParaRPr>
          </a:p>
          <a:p>
            <a:pPr lvl="1" algn="l"/>
            <a:endParaRPr lang="en-US" b="0" i="0" dirty="0">
              <a:solidFill>
                <a:srgbClr val="0F0F0F"/>
              </a:solidFill>
              <a:effectLst/>
              <a:latin typeface="Söhne"/>
            </a:endParaRPr>
          </a:p>
        </p:txBody>
      </p:sp>
      <p:pic>
        <p:nvPicPr>
          <p:cNvPr id="5" name="Picture 4">
            <a:extLst>
              <a:ext uri="{FF2B5EF4-FFF2-40B4-BE49-F238E27FC236}">
                <a16:creationId xmlns:a16="http://schemas.microsoft.com/office/drawing/2014/main" id="{CDA4A4B3-09EF-4CBE-8398-5824FBEACFCF}"/>
              </a:ext>
            </a:extLst>
          </p:cNvPr>
          <p:cNvPicPr>
            <a:picLocks noChangeAspect="1"/>
          </p:cNvPicPr>
          <p:nvPr/>
        </p:nvPicPr>
        <p:blipFill>
          <a:blip r:embed="rId2"/>
          <a:stretch>
            <a:fillRect/>
          </a:stretch>
        </p:blipFill>
        <p:spPr>
          <a:xfrm>
            <a:off x="519734" y="1680865"/>
            <a:ext cx="4095750" cy="609600"/>
          </a:xfrm>
          <a:prstGeom prst="rect">
            <a:avLst/>
          </a:prstGeom>
        </p:spPr>
      </p:pic>
    </p:spTree>
    <p:extLst>
      <p:ext uri="{BB962C8B-B14F-4D97-AF65-F5344CB8AC3E}">
        <p14:creationId xmlns:p14="http://schemas.microsoft.com/office/powerpoint/2010/main" val="881584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618</TotalTime>
  <Words>1641</Words>
  <Application>Microsoft Office PowerPoint</Application>
  <PresentationFormat>Widescreen</PresentationFormat>
  <Paragraphs>56</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-apple-system</vt:lpstr>
      <vt:lpstr>Arial</vt:lpstr>
      <vt:lpstr>Calibri</vt:lpstr>
      <vt:lpstr>Calibri Light</vt:lpstr>
      <vt:lpstr>KaTeX_Main</vt:lpstr>
      <vt:lpstr>KaTeX_Math</vt:lpstr>
      <vt:lpstr>Söhne</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107</cp:revision>
  <dcterms:created xsi:type="dcterms:W3CDTF">2023-04-18T14:49:17Z</dcterms:created>
  <dcterms:modified xsi:type="dcterms:W3CDTF">2023-11-19T22:49:53Z</dcterms:modified>
</cp:coreProperties>
</file>