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65" r:id="rId2"/>
    <p:sldId id="468" r:id="rId3"/>
    <p:sldId id="469" r:id="rId4"/>
    <p:sldId id="470" r:id="rId5"/>
    <p:sldId id="471" r:id="rId6"/>
    <p:sldId id="472" r:id="rId7"/>
    <p:sldId id="473" r:id="rId8"/>
    <p:sldId id="474" r:id="rId9"/>
    <p:sldId id="475" r:id="rId10"/>
    <p:sldId id="476" r:id="rId11"/>
    <p:sldId id="47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91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11/20/2023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11/20/2023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131976" y="113122"/>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err="1">
                <a:latin typeface="-apple-system"/>
              </a:rPr>
              <a:t>XGBoost</a:t>
            </a:r>
            <a:r>
              <a:rPr lang="en-US" b="0" i="0" dirty="0">
                <a:solidFill>
                  <a:srgbClr val="0F0F0F"/>
                </a:solidFill>
                <a:effectLst/>
                <a:latin typeface="Söhne"/>
              </a:rPr>
              <a:t> </a:t>
            </a:r>
            <a:r>
              <a:rPr lang="en-US" b="1" dirty="0">
                <a:latin typeface="-apple-system"/>
              </a:rPr>
              <a:t>Regressor</a:t>
            </a:r>
          </a:p>
        </p:txBody>
      </p:sp>
      <p:sp>
        <p:nvSpPr>
          <p:cNvPr id="9" name="TextBox 8">
            <a:extLst>
              <a:ext uri="{FF2B5EF4-FFF2-40B4-BE49-F238E27FC236}">
                <a16:creationId xmlns:a16="http://schemas.microsoft.com/office/drawing/2014/main" id="{8A089AF6-CA31-4C72-B1FF-6D90E38C6307}"/>
              </a:ext>
            </a:extLst>
          </p:cNvPr>
          <p:cNvSpPr txBox="1"/>
          <p:nvPr/>
        </p:nvSpPr>
        <p:spPr>
          <a:xfrm>
            <a:off x="131976" y="977774"/>
            <a:ext cx="11928047" cy="5909310"/>
          </a:xfrm>
          <a:prstGeom prst="rect">
            <a:avLst/>
          </a:prstGeom>
          <a:noFill/>
        </p:spPr>
        <p:txBody>
          <a:bodyPr wrap="square">
            <a:spAutoFit/>
          </a:bodyPr>
          <a:lstStyle/>
          <a:p>
            <a:pPr algn="l"/>
            <a:r>
              <a:rPr lang="en-US" b="0" i="0" dirty="0" err="1">
                <a:effectLst/>
                <a:latin typeface="Söhne"/>
              </a:rPr>
              <a:t>XGBoost</a:t>
            </a:r>
            <a:r>
              <a:rPr lang="en-US" b="0" i="0" dirty="0">
                <a:effectLst/>
                <a:latin typeface="Söhne"/>
              </a:rPr>
              <a:t> (Extreme Gradient Boosting) Regressor is a powerful and efficient implementation of the gradient boosting framework. It's widely used in machine learning for regression tasks, where the goal is to predict a continuous target variable. </a:t>
            </a:r>
            <a:r>
              <a:rPr lang="en-US" b="1" i="0" dirty="0">
                <a:effectLst/>
                <a:latin typeface="Söhne"/>
              </a:rPr>
              <a:t>Gradient Boosting Framework</a:t>
            </a:r>
            <a:r>
              <a:rPr lang="en-US" b="0" i="0" dirty="0">
                <a:effectLst/>
                <a:latin typeface="Söhne"/>
              </a:rPr>
              <a:t>: </a:t>
            </a:r>
            <a:r>
              <a:rPr lang="en-US" b="0" i="0" dirty="0" err="1">
                <a:effectLst/>
                <a:latin typeface="Söhne"/>
              </a:rPr>
              <a:t>XGBoost</a:t>
            </a:r>
            <a:r>
              <a:rPr lang="en-US" b="0" i="0" dirty="0">
                <a:effectLst/>
                <a:latin typeface="Söhne"/>
              </a:rPr>
              <a:t> employs a gradient boosting framework, which builds an </a:t>
            </a:r>
            <a:r>
              <a:rPr lang="en-US" b="0" i="0" dirty="0">
                <a:solidFill>
                  <a:srgbClr val="FF0000"/>
                </a:solidFill>
                <a:effectLst/>
                <a:latin typeface="Söhne"/>
              </a:rPr>
              <a:t>ensemble</a:t>
            </a:r>
            <a:r>
              <a:rPr lang="en-US" b="0" i="0" dirty="0">
                <a:effectLst/>
                <a:latin typeface="Söhne"/>
              </a:rPr>
              <a:t> of weak prediction models, typically </a:t>
            </a:r>
            <a:r>
              <a:rPr lang="en-US" b="0" i="0" dirty="0">
                <a:solidFill>
                  <a:srgbClr val="FF0000"/>
                </a:solidFill>
                <a:effectLst/>
                <a:latin typeface="Söhne"/>
              </a:rPr>
              <a:t>decision trees</a:t>
            </a:r>
            <a:r>
              <a:rPr lang="en-US" b="0" i="0" dirty="0">
                <a:effectLst/>
                <a:latin typeface="Söhne"/>
              </a:rPr>
              <a:t>, in a sequential manner. Each </a:t>
            </a:r>
            <a:r>
              <a:rPr lang="en-US" b="0" i="0" dirty="0">
                <a:solidFill>
                  <a:srgbClr val="FF0000"/>
                </a:solidFill>
                <a:effectLst/>
                <a:latin typeface="Söhne"/>
              </a:rPr>
              <a:t>new model is trained to correct the errors made by the previous ones.</a:t>
            </a:r>
          </a:p>
          <a:p>
            <a:pPr algn="l">
              <a:buFont typeface="+mj-lt"/>
              <a:buAutoNum type="arabicPeriod"/>
            </a:pPr>
            <a:r>
              <a:rPr lang="en-US" b="1" i="0" dirty="0">
                <a:effectLst/>
                <a:latin typeface="Söhne"/>
              </a:rPr>
              <a:t>Handling of Missing Values</a:t>
            </a:r>
            <a:r>
              <a:rPr lang="en-US" b="0" i="0" dirty="0">
                <a:effectLst/>
                <a:latin typeface="Söhne"/>
              </a:rPr>
              <a:t>: </a:t>
            </a:r>
            <a:r>
              <a:rPr lang="en-US" b="0" i="0" dirty="0" err="1">
                <a:effectLst/>
                <a:latin typeface="Söhne"/>
              </a:rPr>
              <a:t>XGBoost</a:t>
            </a:r>
            <a:r>
              <a:rPr lang="en-US" b="0" i="0" dirty="0">
                <a:effectLst/>
                <a:latin typeface="Söhne"/>
              </a:rPr>
              <a:t> can automatically handle missing values, which is a significant advantage over many other algorithms.</a:t>
            </a:r>
          </a:p>
          <a:p>
            <a:pPr algn="l">
              <a:buFont typeface="+mj-lt"/>
              <a:buAutoNum type="arabicPeriod"/>
            </a:pPr>
            <a:r>
              <a:rPr lang="en-US" b="1" i="0" dirty="0">
                <a:effectLst/>
                <a:latin typeface="Söhne"/>
              </a:rPr>
              <a:t>Regularization</a:t>
            </a:r>
            <a:r>
              <a:rPr lang="en-US" b="0" i="0" dirty="0">
                <a:effectLst/>
                <a:latin typeface="Söhne"/>
              </a:rPr>
              <a:t>: It includes L1 (Lasso regression) and L2 (Ridge regression) regularization which helps in preventing overfitting.</a:t>
            </a:r>
          </a:p>
          <a:p>
            <a:pPr algn="l">
              <a:buFont typeface="+mj-lt"/>
              <a:buAutoNum type="arabicPeriod"/>
            </a:pPr>
            <a:r>
              <a:rPr lang="en-US" b="1" i="0" dirty="0">
                <a:effectLst/>
                <a:latin typeface="Söhne"/>
              </a:rPr>
              <a:t>Flexibility</a:t>
            </a:r>
            <a:r>
              <a:rPr lang="en-US" b="0" i="0" dirty="0">
                <a:effectLst/>
                <a:latin typeface="Söhne"/>
              </a:rPr>
              <a:t>: It allows users to define </a:t>
            </a:r>
            <a:r>
              <a:rPr lang="en-US" b="0" i="0" dirty="0">
                <a:solidFill>
                  <a:srgbClr val="FF0000"/>
                </a:solidFill>
                <a:effectLst/>
                <a:latin typeface="Söhne"/>
              </a:rPr>
              <a:t>custom optimization objectives </a:t>
            </a:r>
            <a:r>
              <a:rPr lang="en-US" b="0" i="0" dirty="0">
                <a:effectLst/>
                <a:latin typeface="Söhne"/>
              </a:rPr>
              <a:t>and evaluation criteria, adding a layer of flexibility not found in many other algorithms.</a:t>
            </a:r>
          </a:p>
          <a:p>
            <a:pPr algn="l">
              <a:buFont typeface="+mj-lt"/>
              <a:buAutoNum type="arabicPeriod"/>
            </a:pPr>
            <a:r>
              <a:rPr lang="en-US" b="1" i="0" dirty="0">
                <a:effectLst/>
                <a:latin typeface="Söhne"/>
              </a:rPr>
              <a:t>Scalability and Efficiency</a:t>
            </a:r>
            <a:r>
              <a:rPr lang="en-US" b="0" i="0" dirty="0">
                <a:effectLst/>
                <a:latin typeface="Söhne"/>
              </a:rPr>
              <a:t>: </a:t>
            </a:r>
            <a:r>
              <a:rPr lang="en-US" b="0" i="0" dirty="0" err="1">
                <a:effectLst/>
                <a:latin typeface="Söhne"/>
              </a:rPr>
              <a:t>XGBoost</a:t>
            </a:r>
            <a:r>
              <a:rPr lang="en-US" b="0" i="0" dirty="0">
                <a:effectLst/>
                <a:latin typeface="Söhne"/>
              </a:rPr>
              <a:t> is designed for computational efficiency and scalability. It uses a technique called </a:t>
            </a:r>
            <a:r>
              <a:rPr lang="en-US" b="0" i="0" dirty="0">
                <a:solidFill>
                  <a:srgbClr val="FF0000"/>
                </a:solidFill>
                <a:effectLst/>
                <a:latin typeface="Söhne"/>
              </a:rPr>
              <a:t>‘tree pruning’, which reduces complexity and improves speed</a:t>
            </a:r>
            <a:r>
              <a:rPr lang="en-US" b="0" i="0" dirty="0">
                <a:effectLst/>
                <a:latin typeface="Söhne"/>
              </a:rPr>
              <a:t>.</a:t>
            </a:r>
          </a:p>
          <a:p>
            <a:pPr algn="l">
              <a:buFont typeface="+mj-lt"/>
              <a:buAutoNum type="arabicPeriod"/>
            </a:pPr>
            <a:r>
              <a:rPr lang="en-US" b="1" i="0" dirty="0">
                <a:effectLst/>
                <a:latin typeface="Söhne"/>
              </a:rPr>
              <a:t>Cross-validation Capability</a:t>
            </a:r>
            <a:r>
              <a:rPr lang="en-US" b="0" i="0" dirty="0">
                <a:effectLst/>
                <a:latin typeface="Söhne"/>
              </a:rPr>
              <a:t>: </a:t>
            </a:r>
            <a:r>
              <a:rPr lang="en-US" b="0" i="0" dirty="0" err="1">
                <a:effectLst/>
                <a:latin typeface="Söhne"/>
              </a:rPr>
              <a:t>XGBoost</a:t>
            </a:r>
            <a:r>
              <a:rPr lang="en-US" b="0" i="0" dirty="0">
                <a:effectLst/>
                <a:latin typeface="Söhne"/>
              </a:rPr>
              <a:t> has </a:t>
            </a:r>
            <a:r>
              <a:rPr lang="en-US" b="0" i="0" dirty="0">
                <a:solidFill>
                  <a:srgbClr val="FF0000"/>
                </a:solidFill>
                <a:effectLst/>
                <a:latin typeface="Söhne"/>
              </a:rPr>
              <a:t>an in-built </a:t>
            </a:r>
            <a:r>
              <a:rPr lang="en-US" b="0" i="0" dirty="0">
                <a:effectLst/>
                <a:latin typeface="Söhne"/>
              </a:rPr>
              <a:t>routine to perform </a:t>
            </a:r>
            <a:r>
              <a:rPr lang="en-US" b="0" i="0" dirty="0">
                <a:solidFill>
                  <a:srgbClr val="FF0000"/>
                </a:solidFill>
                <a:effectLst/>
                <a:latin typeface="Söhne"/>
              </a:rPr>
              <a:t>cross-validation at each iteration </a:t>
            </a:r>
            <a:r>
              <a:rPr lang="en-US" b="0" i="0" dirty="0">
                <a:effectLst/>
                <a:latin typeface="Söhne"/>
              </a:rPr>
              <a:t>of the boosting process, allowing it to get a reliable estimate of the model's performance.</a:t>
            </a:r>
          </a:p>
          <a:p>
            <a:pPr algn="l">
              <a:buFont typeface="+mj-lt"/>
              <a:buAutoNum type="arabicPeriod"/>
            </a:pPr>
            <a:r>
              <a:rPr lang="en-US" b="1" i="0" dirty="0">
                <a:effectLst/>
                <a:latin typeface="Söhne"/>
              </a:rPr>
              <a:t>Handling Sparse Data</a:t>
            </a:r>
            <a:r>
              <a:rPr lang="en-US" b="0" i="0" dirty="0">
                <a:effectLst/>
                <a:latin typeface="Söhne"/>
              </a:rPr>
              <a:t>: It is </a:t>
            </a:r>
            <a:r>
              <a:rPr lang="en-US" b="0" i="0" dirty="0">
                <a:solidFill>
                  <a:srgbClr val="FF0000"/>
                </a:solidFill>
                <a:effectLst/>
                <a:latin typeface="Söhne"/>
              </a:rPr>
              <a:t>optimized for sparse data </a:t>
            </a:r>
            <a:r>
              <a:rPr lang="en-US" b="0" i="0" dirty="0">
                <a:effectLst/>
                <a:latin typeface="Söhne"/>
              </a:rPr>
              <a:t>and can handle different types of sparsity patterns in the data efficiently.</a:t>
            </a:r>
          </a:p>
          <a:p>
            <a:pPr algn="l">
              <a:buFont typeface="+mj-lt"/>
              <a:buAutoNum type="arabicPeriod"/>
            </a:pPr>
            <a:r>
              <a:rPr lang="en-US" b="1" i="0" dirty="0">
                <a:effectLst/>
                <a:latin typeface="Söhne"/>
              </a:rPr>
              <a:t>Hyperparameter Tuning</a:t>
            </a:r>
            <a:r>
              <a:rPr lang="en-US" b="0" i="0" dirty="0">
                <a:effectLst/>
                <a:latin typeface="Söhne"/>
              </a:rPr>
              <a:t>: </a:t>
            </a:r>
            <a:r>
              <a:rPr lang="en-US" b="0" i="0" dirty="0" err="1">
                <a:effectLst/>
                <a:latin typeface="Söhne"/>
              </a:rPr>
              <a:t>XGBoost</a:t>
            </a:r>
            <a:r>
              <a:rPr lang="en-US" b="0" i="0" dirty="0">
                <a:effectLst/>
                <a:latin typeface="Söhne"/>
              </a:rPr>
              <a:t> provides </a:t>
            </a:r>
            <a:r>
              <a:rPr lang="en-US" b="0" i="0" dirty="0">
                <a:solidFill>
                  <a:srgbClr val="FF0000"/>
                </a:solidFill>
                <a:effectLst/>
                <a:latin typeface="Söhne"/>
              </a:rPr>
              <a:t>several hyperparameters like learning rate, number of trees, depth of trees, </a:t>
            </a:r>
            <a:r>
              <a:rPr lang="en-US" b="0" i="0" dirty="0">
                <a:effectLst/>
                <a:latin typeface="Söhne"/>
              </a:rPr>
              <a:t>which can be fine-tuned for better performance.</a:t>
            </a:r>
          </a:p>
          <a:p>
            <a:pPr algn="l"/>
            <a:r>
              <a:rPr lang="en-US" b="0" i="0" dirty="0" err="1">
                <a:effectLst/>
                <a:latin typeface="Söhne"/>
              </a:rPr>
              <a:t>XGBoost</a:t>
            </a:r>
            <a:r>
              <a:rPr lang="en-US" b="0" i="0" dirty="0">
                <a:effectLst/>
                <a:latin typeface="Söhne"/>
              </a:rPr>
              <a:t> Regressor is particularly popular in data science competitions like those on Kaggle, due to its </a:t>
            </a:r>
            <a:r>
              <a:rPr lang="en-US" b="0" i="0" dirty="0">
                <a:solidFill>
                  <a:srgbClr val="FF0000"/>
                </a:solidFill>
                <a:effectLst/>
                <a:latin typeface="Söhne"/>
              </a:rPr>
              <a:t>performance and speed</a:t>
            </a:r>
            <a:r>
              <a:rPr lang="en-US" b="0" i="0" dirty="0">
                <a:effectLst/>
                <a:latin typeface="Söhne"/>
              </a:rPr>
              <a:t>, especially on </a:t>
            </a:r>
            <a:r>
              <a:rPr lang="en-US" b="0" i="0" dirty="0">
                <a:solidFill>
                  <a:srgbClr val="FF0000"/>
                </a:solidFill>
                <a:effectLst/>
                <a:latin typeface="Söhne"/>
              </a:rPr>
              <a:t>structured or tabular data</a:t>
            </a:r>
            <a:r>
              <a:rPr lang="en-US" b="0" i="0" dirty="0">
                <a:effectLst/>
                <a:latin typeface="Söhne"/>
              </a:rPr>
              <a:t>. It's a versatile tool that can be applied to a wide range of regression problems.</a:t>
            </a:r>
          </a:p>
        </p:txBody>
      </p:sp>
    </p:spTree>
    <p:extLst>
      <p:ext uri="{BB962C8B-B14F-4D97-AF65-F5344CB8AC3E}">
        <p14:creationId xmlns:p14="http://schemas.microsoft.com/office/powerpoint/2010/main" val="2842792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3A8B4E-4BAA-45D5-855F-A218BC1FF683}"/>
              </a:ext>
            </a:extLst>
          </p:cNvPr>
          <p:cNvSpPr>
            <a:spLocks noChangeArrowheads="1"/>
          </p:cNvSpPr>
          <p:nvPr/>
        </p:nvSpPr>
        <p:spPr bwMode="auto">
          <a:xfrm>
            <a:off x="387626" y="159"/>
            <a:ext cx="11560534" cy="6217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chemeClr val="tx1"/>
                </a:solidFill>
                <a:effectLst/>
                <a:latin typeface="Söhne Mono"/>
              </a:rPr>
              <a:t>RandomForestRegressor</a:t>
            </a:r>
            <a:r>
              <a:rPr kumimoji="0" lang="en-US" altLang="en-US" sz="1400" b="0" i="0" u="none" strike="noStrike" cap="none" normalizeH="0" baseline="0" dirty="0">
                <a:ln>
                  <a:noFill/>
                </a:ln>
                <a:solidFill>
                  <a:schemeClr val="tx1"/>
                </a:solidFill>
                <a:effectLst/>
                <a:latin typeface="Söhne"/>
              </a:rPr>
              <a:t> is an ensemble machine learning algorithm that combines multiple decision trees to produce a more effective and robust model for regression tasks. It is part of the broader class of Random Forest algorithms, which are an extension of bagging methods. Here's an overview of its key features and how it operates: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solidFill>
                <a:effectLst/>
                <a:latin typeface="Söhne"/>
              </a:rPr>
              <a:t>Ensemble of Decision Trees</a:t>
            </a:r>
            <a:r>
              <a:rPr kumimoji="0" lang="en-US" altLang="en-US" sz="1400" b="0" i="0" u="none" strike="noStrike" cap="none" normalizeH="0" baseline="0" dirty="0">
                <a:ln>
                  <a:noFill/>
                </a:ln>
                <a:solidFill>
                  <a:schemeClr val="tx1"/>
                </a:solidFill>
                <a:effectLst/>
                <a:latin typeface="Söhne"/>
              </a:rPr>
              <a:t>: A Random Forest is composed of a large number of individual decision trees that operate as an ensemble. Each individual tree in the </a:t>
            </a:r>
            <a:r>
              <a:rPr kumimoji="0" lang="en-US" altLang="en-US" sz="1400" b="0" i="0" u="none" strike="noStrike" cap="none" normalizeH="0" baseline="0" dirty="0" err="1">
                <a:ln>
                  <a:noFill/>
                </a:ln>
                <a:solidFill>
                  <a:schemeClr val="tx1"/>
                </a:solidFill>
                <a:effectLst/>
                <a:latin typeface="Söhne"/>
              </a:rPr>
              <a:t>RandomForestRegressor</a:t>
            </a:r>
            <a:r>
              <a:rPr kumimoji="0" lang="en-US" altLang="en-US" sz="1400" b="0" i="0" u="none" strike="noStrike" cap="none" normalizeH="0" baseline="0" dirty="0">
                <a:ln>
                  <a:noFill/>
                </a:ln>
                <a:solidFill>
                  <a:schemeClr val="tx1"/>
                </a:solidFill>
                <a:effectLst/>
                <a:latin typeface="Söhne"/>
              </a:rPr>
              <a:t> predicts the target variable, and the final output prediction is the average of all the individual tree predictions.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Söhne"/>
              </a:rPr>
              <a:t>Bagging Method</a:t>
            </a:r>
            <a:r>
              <a:rPr kumimoji="0" lang="en-US" altLang="en-US" sz="1400" b="0" i="0" u="none" strike="noStrike" cap="none" normalizeH="0" baseline="0" dirty="0">
                <a:ln>
                  <a:noFill/>
                </a:ln>
                <a:solidFill>
                  <a:schemeClr val="tx1"/>
                </a:solidFill>
                <a:effectLst/>
                <a:latin typeface="Söhne"/>
              </a:rPr>
              <a:t>: </a:t>
            </a:r>
            <a:r>
              <a:rPr kumimoji="0" lang="en-US" altLang="en-US" sz="1400" b="0" i="0" u="none" strike="noStrike" cap="none" normalizeH="0" baseline="0" dirty="0" err="1">
                <a:ln>
                  <a:noFill/>
                </a:ln>
                <a:solidFill>
                  <a:schemeClr val="tx1"/>
                </a:solidFill>
                <a:effectLst/>
                <a:latin typeface="Söhne"/>
              </a:rPr>
              <a:t>RandomForestRegressor</a:t>
            </a:r>
            <a:r>
              <a:rPr kumimoji="0" lang="en-US" altLang="en-US" sz="1400" b="0" i="0" u="none" strike="noStrike" cap="none" normalizeH="0" baseline="0" dirty="0">
                <a:ln>
                  <a:noFill/>
                </a:ln>
                <a:solidFill>
                  <a:schemeClr val="tx1"/>
                </a:solidFill>
                <a:effectLst/>
                <a:latin typeface="Söhne"/>
              </a:rPr>
              <a:t> uses the bagging method (Bootstrap Aggregating) to promote variance reduction. Each tree is trained on a random sample of the data points, but unlike the original bagging method, the sample is drawn with replacement (bootstrap sample).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solidFill>
                <a:effectLst/>
                <a:latin typeface="Söhne"/>
              </a:rPr>
              <a:t>Feature Randomness</a:t>
            </a:r>
            <a:r>
              <a:rPr kumimoji="0" lang="en-US" altLang="en-US" sz="1400" b="0" i="0" u="none" strike="noStrike" cap="none" normalizeH="0" baseline="0" dirty="0">
                <a:ln>
                  <a:noFill/>
                </a:ln>
                <a:solidFill>
                  <a:schemeClr val="tx1"/>
                </a:solidFill>
                <a:effectLst/>
                <a:latin typeface="Söhne"/>
              </a:rPr>
              <a:t>: When splitting a node during the construction of a tree, the best split is chosen from a random subset of the features, rather than the best split from all features. This strategy of random feature selection when building trees increases diversity among the trees and is another key source of the Random Forest's robustness.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chemeClr val="tx1"/>
                </a:solidFill>
                <a:effectLst/>
                <a:latin typeface="Söhne"/>
              </a:rPr>
              <a:t>Reduction of Overfitting</a:t>
            </a:r>
            <a:r>
              <a:rPr kumimoji="0" lang="en-US" altLang="en-US" sz="1400" b="0" i="0" u="none" strike="noStrike" cap="none" normalizeH="0" baseline="0" dirty="0">
                <a:ln>
                  <a:noFill/>
                </a:ln>
                <a:solidFill>
                  <a:schemeClr val="tx1"/>
                </a:solidFill>
                <a:effectLst/>
                <a:latin typeface="Söhne"/>
              </a:rPr>
              <a:t>: Due to its ensemble nature and the randomness introduced during the training process, </a:t>
            </a:r>
            <a:r>
              <a:rPr kumimoji="0" lang="en-US" altLang="en-US" sz="1400" b="0" i="0" u="none" strike="noStrike" cap="none" normalizeH="0" baseline="0" dirty="0" err="1">
                <a:ln>
                  <a:noFill/>
                </a:ln>
                <a:solidFill>
                  <a:schemeClr val="tx1"/>
                </a:solidFill>
                <a:effectLst/>
                <a:latin typeface="Söhne"/>
              </a:rPr>
              <a:t>RandomForestRegressor</a:t>
            </a:r>
            <a:r>
              <a:rPr kumimoji="0" lang="en-US" altLang="en-US" sz="1400" b="0" i="0" u="none" strike="noStrike" cap="none" normalizeH="0" baseline="0" dirty="0">
                <a:ln>
                  <a:noFill/>
                </a:ln>
                <a:solidFill>
                  <a:schemeClr val="tx1"/>
                </a:solidFill>
                <a:effectLst/>
                <a:latin typeface="Söhne"/>
              </a:rPr>
              <a:t> tends to overfit less to the training data compared to an individual decision tree.</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chemeClr val="tx1"/>
                </a:solidFill>
                <a:effectLst/>
                <a:latin typeface="Söhne"/>
              </a:rPr>
              <a:t>Parallel Computation</a:t>
            </a:r>
            <a:r>
              <a:rPr kumimoji="0" lang="en-US" altLang="en-US" sz="1400" b="0" i="0" u="none" strike="noStrike" cap="none" normalizeH="0" baseline="0" dirty="0">
                <a:ln>
                  <a:noFill/>
                </a:ln>
                <a:solidFill>
                  <a:schemeClr val="tx1"/>
                </a:solidFill>
                <a:effectLst/>
                <a:latin typeface="Söhne"/>
              </a:rPr>
              <a:t>: The training of the individual trees can be easily parallelized, as they are independent of each other, which makes Random Forests well suited for modern multi-core computers.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chemeClr val="tx1"/>
                </a:solidFill>
                <a:effectLst/>
                <a:latin typeface="Söhne"/>
              </a:rPr>
              <a:t>Hyperparameters</a:t>
            </a:r>
            <a:r>
              <a:rPr kumimoji="0" lang="en-US" altLang="en-US" sz="1400" b="0" i="0" u="none" strike="noStrike" cap="none" normalizeH="0" baseline="0" dirty="0">
                <a:ln>
                  <a:noFill/>
                </a:ln>
                <a:solidFill>
                  <a:schemeClr val="tx1"/>
                </a:solidFill>
                <a:effectLst/>
                <a:latin typeface="Söhne"/>
              </a:rPr>
              <a:t>: Key hyperparameters for </a:t>
            </a:r>
            <a:r>
              <a:rPr kumimoji="0" lang="en-US" altLang="en-US" sz="1400" b="0" i="0" u="none" strike="noStrike" cap="none" normalizeH="0" baseline="0" dirty="0" err="1">
                <a:ln>
                  <a:noFill/>
                </a:ln>
                <a:solidFill>
                  <a:schemeClr val="tx1"/>
                </a:solidFill>
                <a:effectLst/>
                <a:latin typeface="Söhne"/>
              </a:rPr>
              <a:t>RandomForestRegressor</a:t>
            </a:r>
            <a:r>
              <a:rPr kumimoji="0" lang="en-US" altLang="en-US" sz="1400" b="0" i="0" u="none" strike="noStrike" cap="none" normalizeH="0" baseline="0" dirty="0">
                <a:ln>
                  <a:noFill/>
                </a:ln>
                <a:solidFill>
                  <a:schemeClr val="tx1"/>
                </a:solidFill>
                <a:effectLst/>
                <a:latin typeface="Söhne"/>
              </a:rPr>
              <a:t> include the number of trees in the forest (</a:t>
            </a:r>
            <a:r>
              <a:rPr kumimoji="0" lang="en-US" altLang="en-US" sz="1400" b="1" i="0" u="none" strike="noStrike" cap="none" normalizeH="0" baseline="0" dirty="0" err="1">
                <a:ln>
                  <a:noFill/>
                </a:ln>
                <a:solidFill>
                  <a:schemeClr val="tx1"/>
                </a:solidFill>
                <a:effectLst/>
                <a:latin typeface="Söhne Mono"/>
              </a:rPr>
              <a:t>n_estimators</a:t>
            </a:r>
            <a:r>
              <a:rPr kumimoji="0" lang="en-US" altLang="en-US" sz="1400" b="0" i="0" u="none" strike="noStrike" cap="none" normalizeH="0" baseline="0" dirty="0">
                <a:ln>
                  <a:noFill/>
                </a:ln>
                <a:solidFill>
                  <a:schemeClr val="tx1"/>
                </a:solidFill>
                <a:effectLst/>
                <a:latin typeface="Söhne"/>
              </a:rPr>
              <a:t>), the maximum depth of the trees (</a:t>
            </a:r>
            <a:r>
              <a:rPr kumimoji="0" lang="en-US" altLang="en-US" sz="1400" b="1" i="0" u="none" strike="noStrike" cap="none" normalizeH="0" baseline="0" dirty="0" err="1">
                <a:ln>
                  <a:noFill/>
                </a:ln>
                <a:solidFill>
                  <a:schemeClr val="tx1"/>
                </a:solidFill>
                <a:effectLst/>
                <a:latin typeface="Söhne Mono"/>
              </a:rPr>
              <a:t>max_depth</a:t>
            </a:r>
            <a:r>
              <a:rPr kumimoji="0" lang="en-US" altLang="en-US" sz="1400" b="0" i="0" u="none" strike="noStrike" cap="none" normalizeH="0" baseline="0" dirty="0">
                <a:ln>
                  <a:noFill/>
                </a:ln>
                <a:solidFill>
                  <a:schemeClr val="tx1"/>
                </a:solidFill>
                <a:effectLst/>
                <a:latin typeface="Söhne"/>
              </a:rPr>
              <a:t>), the minimum number of samples required to split an internal node (</a:t>
            </a:r>
            <a:r>
              <a:rPr kumimoji="0" lang="en-US" altLang="en-US" sz="1400" b="1" i="0" u="none" strike="noStrike" cap="none" normalizeH="0" baseline="0" dirty="0" err="1">
                <a:ln>
                  <a:noFill/>
                </a:ln>
                <a:solidFill>
                  <a:schemeClr val="tx1"/>
                </a:solidFill>
                <a:effectLst/>
                <a:latin typeface="Söhne Mono"/>
              </a:rPr>
              <a:t>min_samples_split</a:t>
            </a:r>
            <a:r>
              <a:rPr kumimoji="0" lang="en-US" altLang="en-US" sz="1400" b="0" i="0" u="none" strike="noStrike" cap="none" normalizeH="0" baseline="0" dirty="0">
                <a:ln>
                  <a:noFill/>
                </a:ln>
                <a:solidFill>
                  <a:schemeClr val="tx1"/>
                </a:solidFill>
                <a:effectLst/>
                <a:latin typeface="Söhne"/>
              </a:rPr>
              <a:t>), and the minimum number of samples required to be at a leaf node (</a:t>
            </a:r>
            <a:r>
              <a:rPr kumimoji="0" lang="en-US" altLang="en-US" sz="1400" b="1" i="0" u="none" strike="noStrike" cap="none" normalizeH="0" baseline="0" dirty="0" err="1">
                <a:ln>
                  <a:noFill/>
                </a:ln>
                <a:solidFill>
                  <a:schemeClr val="tx1"/>
                </a:solidFill>
                <a:effectLst/>
                <a:latin typeface="Söhne Mono"/>
              </a:rPr>
              <a:t>min_samples_leaf</a:t>
            </a:r>
            <a:r>
              <a:rPr kumimoji="0" lang="en-US" altLang="en-US" sz="14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chemeClr val="tx1"/>
                </a:solidFill>
                <a:effectLst/>
                <a:latin typeface="Söhne"/>
              </a:rPr>
              <a:t>Handling Non-linearity</a:t>
            </a:r>
            <a:r>
              <a:rPr kumimoji="0" lang="en-US" altLang="en-US" sz="1400" b="0" i="0" u="none" strike="noStrike" cap="none" normalizeH="0" baseline="0" dirty="0">
                <a:ln>
                  <a:noFill/>
                </a:ln>
                <a:solidFill>
                  <a:schemeClr val="tx1"/>
                </a:solidFill>
                <a:effectLst/>
                <a:latin typeface="Söhne"/>
              </a:rPr>
              <a:t>: Due to the use of multiple trees and the non-linear nature of decision trees, a Random Forest can model complex, non-linear relationships.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400" b="1" i="0" u="none" strike="noStrike" cap="none" normalizeH="0" baseline="0" dirty="0">
                <a:ln>
                  <a:noFill/>
                </a:ln>
                <a:solidFill>
                  <a:schemeClr val="tx1"/>
                </a:solidFill>
                <a:effectLst/>
                <a:latin typeface="Söhne"/>
              </a:rPr>
              <a:t>No Need for Feature Scaling</a:t>
            </a:r>
            <a:r>
              <a:rPr kumimoji="0" lang="en-US" altLang="en-US" sz="1400" b="0" i="0" u="none" strike="noStrike" cap="none" normalizeH="0" baseline="0" dirty="0">
                <a:ln>
                  <a:noFill/>
                </a:ln>
                <a:solidFill>
                  <a:schemeClr val="tx1"/>
                </a:solidFill>
                <a:effectLst/>
                <a:latin typeface="Söhne"/>
              </a:rPr>
              <a:t>: Random Forest algorithms do not require input features to be scaled or normalized, as they are not sensitive to the magnitude of features.</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400" b="1" i="0" u="none" strike="noStrike" cap="none" normalizeH="0" baseline="0" dirty="0">
                <a:ln>
                  <a:noFill/>
                </a:ln>
                <a:solidFill>
                  <a:schemeClr val="tx1"/>
                </a:solidFill>
                <a:effectLst/>
                <a:latin typeface="Söhne"/>
              </a:rPr>
              <a:t>Feature Importance</a:t>
            </a:r>
            <a:r>
              <a:rPr kumimoji="0" lang="en-US" altLang="en-US" sz="1400" b="0" i="0" u="none" strike="noStrike" cap="none" normalizeH="0" baseline="0" dirty="0">
                <a:ln>
                  <a:noFill/>
                </a:ln>
                <a:solidFill>
                  <a:schemeClr val="tx1"/>
                </a:solidFill>
                <a:effectLst/>
                <a:latin typeface="Söhne"/>
              </a:rPr>
              <a:t>: </a:t>
            </a:r>
            <a:r>
              <a:rPr kumimoji="0" lang="en-US" altLang="en-US" sz="1400" b="0" i="0" u="none" strike="noStrike" cap="none" normalizeH="0" baseline="0" dirty="0" err="1">
                <a:ln>
                  <a:noFill/>
                </a:ln>
                <a:solidFill>
                  <a:schemeClr val="tx1"/>
                </a:solidFill>
                <a:effectLst/>
                <a:latin typeface="Söhne"/>
              </a:rPr>
              <a:t>RandomForestRegressor</a:t>
            </a:r>
            <a:r>
              <a:rPr kumimoji="0" lang="en-US" altLang="en-US" sz="1400" b="0" i="0" u="none" strike="noStrike" cap="none" normalizeH="0" baseline="0" dirty="0">
                <a:ln>
                  <a:noFill/>
                </a:ln>
                <a:solidFill>
                  <a:schemeClr val="tx1"/>
                </a:solidFill>
                <a:effectLst/>
                <a:latin typeface="Söhne"/>
              </a:rPr>
              <a:t> can also provide insights into the importance of different features for the prediction, calculated by the amount of reduction of the criterion brought by that feature across all trees.</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400" b="1" i="0" u="none" strike="noStrike" cap="none" normalizeH="0" baseline="0" dirty="0">
                <a:ln>
                  <a:noFill/>
                </a:ln>
                <a:solidFill>
                  <a:schemeClr val="tx1"/>
                </a:solidFill>
                <a:effectLst/>
                <a:latin typeface="Söhne"/>
              </a:rPr>
              <a:t>Handling Missing Values</a:t>
            </a:r>
            <a:r>
              <a:rPr kumimoji="0" lang="en-US" altLang="en-US" sz="1400" b="0" i="0" u="none" strike="noStrike" cap="none" normalizeH="0" baseline="0" dirty="0">
                <a:ln>
                  <a:noFill/>
                </a:ln>
                <a:solidFill>
                  <a:schemeClr val="tx1"/>
                </a:solidFill>
                <a:effectLst/>
                <a:latin typeface="Söhne"/>
              </a:rPr>
              <a:t>: Although traditional implementations of Random Forests do not handle missing values, modern implementations can handle them to a certain extent during training.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chemeClr val="tx1"/>
                </a:solidFill>
                <a:effectLst/>
                <a:latin typeface="Söhne Mono"/>
              </a:rPr>
              <a:t>RandomForestRegressor</a:t>
            </a:r>
            <a:r>
              <a:rPr kumimoji="0" lang="en-US" altLang="en-US" sz="1400" b="0" i="0" u="none" strike="noStrike" cap="none" normalizeH="0" baseline="0" dirty="0">
                <a:ln>
                  <a:noFill/>
                </a:ln>
                <a:solidFill>
                  <a:schemeClr val="tx1"/>
                </a:solidFill>
                <a:effectLst/>
                <a:latin typeface="Söhne"/>
              </a:rPr>
              <a:t> is commonly used for a wide range of regression tasks because it is easy to use, robust, and often performs well with default hyperparameters. It is part of the </a:t>
            </a:r>
            <a:r>
              <a:rPr kumimoji="0" lang="en-US" altLang="en-US" sz="1400" b="0" i="0" u="none" strike="noStrike" cap="none" normalizeH="0" baseline="0" dirty="0" err="1">
                <a:ln>
                  <a:noFill/>
                </a:ln>
                <a:solidFill>
                  <a:schemeClr val="tx1"/>
                </a:solidFill>
                <a:effectLst/>
                <a:latin typeface="Söhne"/>
              </a:rPr>
              <a:t>scikit_learn</a:t>
            </a:r>
            <a:r>
              <a:rPr kumimoji="0" lang="en-US" altLang="en-US" sz="1400" b="0" i="0" u="none" strike="noStrike" cap="none" normalizeH="0" baseline="0" dirty="0">
                <a:ln>
                  <a:noFill/>
                </a:ln>
                <a:solidFill>
                  <a:schemeClr val="tx1"/>
                </a:solidFill>
                <a:effectLst/>
                <a:latin typeface="Söhne"/>
              </a:rPr>
              <a:t> </a:t>
            </a:r>
            <a:r>
              <a:rPr lang="en-US" sz="1400" b="0" i="0" dirty="0">
                <a:solidFill>
                  <a:srgbClr val="0F0F0F"/>
                </a:solidFill>
                <a:effectLst/>
                <a:latin typeface="Söhne"/>
              </a:rPr>
              <a:t>library in Python, which provides an efficient and user-friendly implementation.</a:t>
            </a:r>
            <a:endParaRPr kumimoji="0" lang="en-US" alt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491326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A8ED5F-7EC3-4D52-B5FA-1738AE920BC6}"/>
              </a:ext>
            </a:extLst>
          </p:cNvPr>
          <p:cNvSpPr>
            <a:spLocks noChangeArrowheads="1"/>
          </p:cNvSpPr>
          <p:nvPr/>
        </p:nvSpPr>
        <p:spPr bwMode="auto">
          <a:xfrm>
            <a:off x="101600" y="544829"/>
            <a:ext cx="12090400" cy="6125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50" b="0" i="0" u="none" strike="noStrike" cap="none" normalizeH="0" baseline="0" dirty="0">
                <a:ln>
                  <a:noFill/>
                </a:ln>
                <a:solidFill>
                  <a:schemeClr val="tx1"/>
                </a:solidFill>
                <a:effectLst/>
                <a:latin typeface="Söhne"/>
              </a:rPr>
              <a:t>The </a:t>
            </a:r>
            <a:r>
              <a:rPr kumimoji="0" lang="en-US" altLang="en-US" sz="1550" b="1" i="0" u="none" strike="noStrike" cap="none" normalizeH="0" baseline="0" dirty="0" err="1">
                <a:ln>
                  <a:noFill/>
                </a:ln>
                <a:solidFill>
                  <a:schemeClr val="tx1"/>
                </a:solidFill>
                <a:effectLst/>
                <a:latin typeface="Söhne Mono"/>
              </a:rPr>
              <a:t>VotingRegressor</a:t>
            </a:r>
            <a:r>
              <a:rPr kumimoji="0" lang="en-US" altLang="en-US" sz="1550" b="0" i="0" u="none" strike="noStrike" cap="none" normalizeH="0" baseline="0" dirty="0">
                <a:ln>
                  <a:noFill/>
                </a:ln>
                <a:solidFill>
                  <a:schemeClr val="tx1"/>
                </a:solidFill>
                <a:effectLst/>
                <a:latin typeface="Söhne"/>
              </a:rPr>
              <a:t> is an ensemble machine learning model used for regression tasks. It works by </a:t>
            </a:r>
            <a:r>
              <a:rPr kumimoji="0" lang="en-US" altLang="en-US" sz="1550" b="0" i="0" u="none" strike="noStrike" cap="none" normalizeH="0" baseline="0" dirty="0">
                <a:ln>
                  <a:noFill/>
                </a:ln>
                <a:solidFill>
                  <a:srgbClr val="FF0000"/>
                </a:solidFill>
                <a:effectLst/>
                <a:latin typeface="Söhne"/>
              </a:rPr>
              <a:t>combining the predictions from multiple different regression models. Each sub-model makes an independent prediction</a:t>
            </a:r>
            <a:r>
              <a:rPr kumimoji="0" lang="en-US" altLang="en-US" sz="1550" b="0" i="0" u="none" strike="noStrike" cap="none" normalizeH="0" baseline="0" dirty="0">
                <a:ln>
                  <a:noFill/>
                </a:ln>
                <a:solidFill>
                  <a:schemeClr val="tx1"/>
                </a:solidFill>
                <a:effectLst/>
                <a:latin typeface="Söhne"/>
              </a:rPr>
              <a:t>, and the </a:t>
            </a:r>
            <a:r>
              <a:rPr kumimoji="0" lang="en-US" altLang="en-US" sz="1550" b="1" i="0" u="none" strike="noStrike" cap="none" normalizeH="0" baseline="0" dirty="0" err="1">
                <a:ln>
                  <a:noFill/>
                </a:ln>
                <a:solidFill>
                  <a:schemeClr val="tx1"/>
                </a:solidFill>
                <a:effectLst/>
                <a:latin typeface="Söhne Mono"/>
              </a:rPr>
              <a:t>VotingRegressor</a:t>
            </a:r>
            <a:r>
              <a:rPr kumimoji="0" lang="en-US" altLang="en-US" sz="1550" b="0" i="0" u="none" strike="noStrike" cap="none" normalizeH="0" baseline="0" dirty="0">
                <a:ln>
                  <a:noFill/>
                </a:ln>
                <a:solidFill>
                  <a:schemeClr val="tx1"/>
                </a:solidFill>
                <a:effectLst/>
                <a:latin typeface="Söhne"/>
              </a:rPr>
              <a:t> </a:t>
            </a:r>
            <a:r>
              <a:rPr kumimoji="0" lang="en-US" altLang="en-US" sz="1550" b="0" i="0" u="none" strike="noStrike" cap="none" normalizeH="0" baseline="0" dirty="0">
                <a:ln>
                  <a:noFill/>
                </a:ln>
                <a:solidFill>
                  <a:srgbClr val="FF0000"/>
                </a:solidFill>
                <a:effectLst/>
                <a:latin typeface="Söhne"/>
              </a:rPr>
              <a:t>aggregates these predictions </a:t>
            </a:r>
            <a:r>
              <a:rPr kumimoji="0" lang="en-US" altLang="en-US" sz="1550" b="0" i="0" u="none" strike="noStrike" cap="none" normalizeH="0" baseline="0" dirty="0">
                <a:ln>
                  <a:noFill/>
                </a:ln>
                <a:solidFill>
                  <a:schemeClr val="tx1"/>
                </a:solidFill>
                <a:effectLst/>
                <a:latin typeface="Söhne"/>
              </a:rPr>
              <a:t>to form a final prediction that is hopefully more accurate than any individual model. This technique can be </a:t>
            </a:r>
            <a:r>
              <a:rPr kumimoji="0" lang="en-US" altLang="en-US" sz="1550" b="0" i="0" u="none" strike="noStrike" cap="none" normalizeH="0" baseline="0" dirty="0">
                <a:ln>
                  <a:noFill/>
                </a:ln>
                <a:solidFill>
                  <a:srgbClr val="FF0000"/>
                </a:solidFill>
                <a:effectLst/>
                <a:latin typeface="Söhne"/>
              </a:rPr>
              <a:t>very effective</a:t>
            </a:r>
            <a:r>
              <a:rPr kumimoji="0" lang="en-US" altLang="en-US" sz="1550" b="0" i="0" u="none" strike="noStrike" cap="none" normalizeH="0" baseline="0" dirty="0">
                <a:ln>
                  <a:noFill/>
                </a:ln>
                <a:solidFill>
                  <a:schemeClr val="tx1"/>
                </a:solidFill>
                <a:effectLst/>
                <a:latin typeface="Söhne"/>
              </a:rPr>
              <a:t>, especially when the </a:t>
            </a:r>
            <a:r>
              <a:rPr kumimoji="0" lang="en-US" altLang="en-US" sz="1550" b="0" i="0" u="none" strike="noStrike" cap="none" normalizeH="0" baseline="0" dirty="0">
                <a:ln>
                  <a:noFill/>
                </a:ln>
                <a:solidFill>
                  <a:srgbClr val="FF0000"/>
                </a:solidFill>
                <a:effectLst/>
                <a:latin typeface="Söhne"/>
              </a:rPr>
              <a:t>sub-models make independent errors.</a:t>
            </a:r>
            <a:endParaRPr kumimoji="0" lang="en-US" altLang="en-US" sz="155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50" b="0" i="0" u="none" strike="noStrike" cap="none" normalizeH="0" baseline="0" dirty="0">
                <a:ln>
                  <a:noFill/>
                </a:ln>
                <a:solidFill>
                  <a:schemeClr val="tx1"/>
                </a:solidFill>
                <a:effectLst/>
                <a:latin typeface="Söhne"/>
              </a:rPr>
              <a:t>Here are the key features and how it operates:</a:t>
            </a:r>
            <a:endParaRPr kumimoji="0" lang="en-US" altLang="en-US" sz="15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50" b="1" i="0" u="none" strike="noStrike" cap="none" normalizeH="0" baseline="0" dirty="0">
                <a:ln>
                  <a:noFill/>
                </a:ln>
                <a:solidFill>
                  <a:schemeClr val="tx1"/>
                </a:solidFill>
                <a:effectLst/>
                <a:latin typeface="Söhne"/>
              </a:rPr>
              <a:t>Model Aggregation</a:t>
            </a:r>
            <a:r>
              <a:rPr kumimoji="0" lang="en-US" altLang="en-US" sz="1550" b="0" i="0" u="none" strike="noStrike" cap="none" normalizeH="0" baseline="0" dirty="0">
                <a:ln>
                  <a:noFill/>
                </a:ln>
                <a:solidFill>
                  <a:schemeClr val="tx1"/>
                </a:solidFill>
                <a:effectLst/>
                <a:latin typeface="Söhne"/>
              </a:rPr>
              <a:t>: </a:t>
            </a:r>
            <a:r>
              <a:rPr kumimoji="0" lang="en-US" altLang="en-US" sz="1550" b="1" i="0" u="none" strike="noStrike" cap="none" normalizeH="0" baseline="0" dirty="0" err="1">
                <a:ln>
                  <a:noFill/>
                </a:ln>
                <a:solidFill>
                  <a:schemeClr val="tx1"/>
                </a:solidFill>
                <a:effectLst/>
                <a:latin typeface="Söhne Mono"/>
              </a:rPr>
              <a:t>VotingRegressor</a:t>
            </a:r>
            <a:r>
              <a:rPr kumimoji="0" lang="en-US" altLang="en-US" sz="1550" b="0" i="0" u="none" strike="noStrike" cap="none" normalizeH="0" baseline="0" dirty="0">
                <a:ln>
                  <a:noFill/>
                </a:ln>
                <a:solidFill>
                  <a:schemeClr val="tx1"/>
                </a:solidFill>
                <a:effectLst/>
                <a:latin typeface="Söhne"/>
              </a:rPr>
              <a:t> aggregates the predictions of each sub-model to make a final prediction. It typically does this through simple averaging, where </a:t>
            </a:r>
            <a:r>
              <a:rPr kumimoji="0" lang="en-US" altLang="en-US" sz="1550" b="0" i="0" u="none" strike="noStrike" cap="none" normalizeH="0" baseline="0" dirty="0">
                <a:ln>
                  <a:noFill/>
                </a:ln>
                <a:solidFill>
                  <a:srgbClr val="FF0000"/>
                </a:solidFill>
                <a:effectLst/>
                <a:latin typeface="Söhne"/>
              </a:rPr>
              <a:t>each sub-model has equal weight, </a:t>
            </a:r>
            <a:r>
              <a:rPr kumimoji="0" lang="en-US" altLang="en-US" sz="1550" b="0" i="0" u="none" strike="noStrike" cap="none" normalizeH="0" baseline="0" dirty="0">
                <a:ln>
                  <a:noFill/>
                </a:ln>
                <a:solidFill>
                  <a:schemeClr val="tx1"/>
                </a:solidFill>
                <a:effectLst/>
                <a:latin typeface="Söhne"/>
              </a:rPr>
              <a:t>or </a:t>
            </a:r>
            <a:r>
              <a:rPr kumimoji="0" lang="en-US" altLang="en-US" sz="1550" b="0" i="0" u="none" strike="noStrike" cap="none" normalizeH="0" baseline="0" dirty="0">
                <a:ln>
                  <a:noFill/>
                </a:ln>
                <a:solidFill>
                  <a:srgbClr val="FF0000"/>
                </a:solidFill>
                <a:effectLst/>
                <a:latin typeface="Söhne"/>
              </a:rPr>
              <a:t>through weighted averaging, where some models are given more importance than others</a:t>
            </a:r>
            <a:r>
              <a:rPr kumimoji="0" lang="en-US" altLang="en-US" sz="155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50" b="1" i="0" u="none" strike="noStrike" cap="none" normalizeH="0" baseline="0" dirty="0">
                <a:ln>
                  <a:noFill/>
                </a:ln>
                <a:solidFill>
                  <a:schemeClr val="tx1"/>
                </a:solidFill>
                <a:effectLst/>
                <a:latin typeface="Söhne"/>
              </a:rPr>
              <a:t>Diversity of Sub-models</a:t>
            </a:r>
            <a:r>
              <a:rPr kumimoji="0" lang="en-US" altLang="en-US" sz="1550" b="0" i="0" u="none" strike="noStrike" cap="none" normalizeH="0" baseline="0" dirty="0">
                <a:ln>
                  <a:noFill/>
                </a:ln>
                <a:solidFill>
                  <a:schemeClr val="tx1"/>
                </a:solidFill>
                <a:effectLst/>
                <a:latin typeface="Söhne"/>
              </a:rPr>
              <a:t>: The strength of a </a:t>
            </a:r>
            <a:r>
              <a:rPr kumimoji="0" lang="en-US" altLang="en-US" sz="1550" b="1" i="0" u="none" strike="noStrike" cap="none" normalizeH="0" baseline="0" dirty="0" err="1">
                <a:ln>
                  <a:noFill/>
                </a:ln>
                <a:solidFill>
                  <a:schemeClr val="tx1"/>
                </a:solidFill>
                <a:effectLst/>
                <a:latin typeface="Söhne Mono"/>
              </a:rPr>
              <a:t>VotingRegressor</a:t>
            </a:r>
            <a:r>
              <a:rPr kumimoji="0" lang="en-US" altLang="en-US" sz="1550" b="0" i="0" u="none" strike="noStrike" cap="none" normalizeH="0" baseline="0" dirty="0">
                <a:ln>
                  <a:noFill/>
                </a:ln>
                <a:solidFill>
                  <a:schemeClr val="tx1"/>
                </a:solidFill>
                <a:effectLst/>
                <a:latin typeface="Söhne"/>
              </a:rPr>
              <a:t> often comes from the diversity of the sub-models. It combines models that have different inductive biases, which means they </a:t>
            </a:r>
            <a:r>
              <a:rPr kumimoji="0" lang="en-US" altLang="en-US" sz="1550" b="0" i="0" u="none" strike="noStrike" cap="none" normalizeH="0" baseline="0" dirty="0">
                <a:ln>
                  <a:noFill/>
                </a:ln>
                <a:solidFill>
                  <a:srgbClr val="FF0000"/>
                </a:solidFill>
                <a:effectLst/>
                <a:latin typeface="Söhne"/>
              </a:rPr>
              <a:t>make different kinds of errors </a:t>
            </a:r>
            <a:r>
              <a:rPr kumimoji="0" lang="en-US" altLang="en-US" sz="1550" b="0" i="0" u="none" strike="noStrike" cap="none" normalizeH="0" baseline="0" dirty="0">
                <a:ln>
                  <a:noFill/>
                </a:ln>
                <a:solidFill>
                  <a:schemeClr val="tx1"/>
                </a:solidFill>
                <a:effectLst/>
                <a:latin typeface="Söhne"/>
              </a:rPr>
              <a:t>on the dataset.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550" b="1" i="0" u="none" strike="noStrike" cap="none" normalizeH="0" baseline="0" dirty="0">
                <a:ln>
                  <a:noFill/>
                </a:ln>
                <a:solidFill>
                  <a:schemeClr val="tx1"/>
                </a:solidFill>
                <a:effectLst/>
                <a:latin typeface="Söhne"/>
              </a:rPr>
              <a:t>Reduction of Variance</a:t>
            </a:r>
            <a:r>
              <a:rPr kumimoji="0" lang="en-US" altLang="en-US" sz="1550" b="0" i="0" u="none" strike="noStrike" cap="none" normalizeH="0" baseline="0" dirty="0">
                <a:ln>
                  <a:noFill/>
                </a:ln>
                <a:solidFill>
                  <a:schemeClr val="tx1"/>
                </a:solidFill>
                <a:effectLst/>
                <a:latin typeface="Söhne"/>
              </a:rPr>
              <a:t>: By </a:t>
            </a:r>
            <a:r>
              <a:rPr kumimoji="0" lang="en-US" altLang="en-US" sz="1550" b="0" i="0" u="none" strike="noStrike" cap="none" normalizeH="0" baseline="0" dirty="0">
                <a:ln>
                  <a:noFill/>
                </a:ln>
                <a:solidFill>
                  <a:srgbClr val="FF0000"/>
                </a:solidFill>
                <a:effectLst/>
                <a:latin typeface="Söhne"/>
              </a:rPr>
              <a:t>averaging out the predictions of various models</a:t>
            </a:r>
            <a:r>
              <a:rPr kumimoji="0" lang="en-US" altLang="en-US" sz="1550" b="0" i="0" u="none" strike="noStrike" cap="none" normalizeH="0" baseline="0" dirty="0">
                <a:ln>
                  <a:noFill/>
                </a:ln>
                <a:solidFill>
                  <a:schemeClr val="tx1"/>
                </a:solidFill>
                <a:effectLst/>
                <a:latin typeface="Söhne"/>
              </a:rPr>
              <a:t>, a </a:t>
            </a:r>
            <a:r>
              <a:rPr kumimoji="0" lang="en-US" altLang="en-US" sz="1550" b="1" i="0" u="none" strike="noStrike" cap="none" normalizeH="0" baseline="0" dirty="0" err="1">
                <a:ln>
                  <a:noFill/>
                </a:ln>
                <a:solidFill>
                  <a:schemeClr val="tx1"/>
                </a:solidFill>
                <a:effectLst/>
                <a:latin typeface="Söhne Mono"/>
              </a:rPr>
              <a:t>VotingRegressor</a:t>
            </a:r>
            <a:r>
              <a:rPr kumimoji="0" lang="en-US" altLang="en-US" sz="1550" b="0" i="0" u="none" strike="noStrike" cap="none" normalizeH="0" baseline="0" dirty="0">
                <a:ln>
                  <a:noFill/>
                </a:ln>
                <a:solidFill>
                  <a:schemeClr val="tx1"/>
                </a:solidFill>
                <a:effectLst/>
                <a:latin typeface="Söhne"/>
              </a:rPr>
              <a:t> </a:t>
            </a:r>
            <a:r>
              <a:rPr kumimoji="0" lang="en-US" altLang="en-US" sz="1550" b="0" i="0" u="none" strike="noStrike" cap="none" normalizeH="0" baseline="0" dirty="0">
                <a:ln>
                  <a:noFill/>
                </a:ln>
                <a:solidFill>
                  <a:srgbClr val="FF0000"/>
                </a:solidFill>
                <a:effectLst/>
                <a:latin typeface="Söhne"/>
              </a:rPr>
              <a:t>can reduce the variance </a:t>
            </a:r>
            <a:r>
              <a:rPr kumimoji="0" lang="en-US" altLang="en-US" sz="1550" b="0" i="0" u="none" strike="noStrike" cap="none" normalizeH="0" baseline="0" dirty="0">
                <a:ln>
                  <a:noFill/>
                </a:ln>
                <a:solidFill>
                  <a:schemeClr val="tx1"/>
                </a:solidFill>
                <a:effectLst/>
                <a:latin typeface="Söhne"/>
              </a:rPr>
              <a:t>of the predictions, potentially leading to better performance on unseen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550" b="1" i="0" u="none" strike="noStrike" cap="none" normalizeH="0" baseline="0" dirty="0">
                <a:ln>
                  <a:noFill/>
                </a:ln>
                <a:solidFill>
                  <a:schemeClr val="tx1"/>
                </a:solidFill>
                <a:effectLst/>
                <a:latin typeface="Söhne"/>
              </a:rPr>
              <a:t>Flexibility</a:t>
            </a:r>
            <a:r>
              <a:rPr kumimoji="0" lang="en-US" altLang="en-US" sz="1550" b="0" i="0" u="none" strike="noStrike" cap="none" normalizeH="0" baseline="0" dirty="0">
                <a:ln>
                  <a:noFill/>
                </a:ln>
                <a:solidFill>
                  <a:schemeClr val="tx1"/>
                </a:solidFill>
                <a:effectLst/>
                <a:latin typeface="Söhne"/>
              </a:rPr>
              <a:t>: It allows </a:t>
            </a:r>
            <a:r>
              <a:rPr kumimoji="0" lang="en-US" altLang="en-US" sz="1550" b="0" i="0" u="none" strike="noStrike" cap="none" normalizeH="0" baseline="0" dirty="0">
                <a:ln>
                  <a:noFill/>
                </a:ln>
                <a:solidFill>
                  <a:srgbClr val="FF0000"/>
                </a:solidFill>
                <a:effectLst/>
                <a:latin typeface="Söhne"/>
              </a:rPr>
              <a:t>flexibility in the choice of the sub-models</a:t>
            </a:r>
            <a:r>
              <a:rPr kumimoji="0" lang="en-US" altLang="en-US" sz="1550" b="0" i="0" u="none" strike="noStrike" cap="none" normalizeH="0" baseline="0" dirty="0">
                <a:ln>
                  <a:noFill/>
                </a:ln>
                <a:solidFill>
                  <a:schemeClr val="tx1"/>
                </a:solidFill>
                <a:effectLst/>
                <a:latin typeface="Söhne"/>
              </a:rPr>
              <a:t>. You can combine </a:t>
            </a:r>
            <a:r>
              <a:rPr kumimoji="0" lang="en-US" altLang="en-US" sz="1550" b="0" i="0" u="none" strike="noStrike" cap="none" normalizeH="0" baseline="0" dirty="0">
                <a:ln>
                  <a:noFill/>
                </a:ln>
                <a:solidFill>
                  <a:srgbClr val="FF0000"/>
                </a:solidFill>
                <a:effectLst/>
                <a:latin typeface="Söhne"/>
              </a:rPr>
              <a:t>any number of regressors</a:t>
            </a:r>
            <a:r>
              <a:rPr kumimoji="0" lang="en-US" altLang="en-US" sz="1550" b="0" i="0" u="none" strike="noStrike" cap="none" normalizeH="0" baseline="0" dirty="0">
                <a:ln>
                  <a:noFill/>
                </a:ln>
                <a:solidFill>
                  <a:schemeClr val="tx1"/>
                </a:solidFill>
                <a:effectLst/>
                <a:latin typeface="Söhne"/>
              </a:rPr>
              <a:t> with any kind of algorithm </a:t>
            </a:r>
            <a:r>
              <a:rPr kumimoji="0" lang="en-US" altLang="en-US" sz="1550" b="0" i="0" u="none" strike="noStrike" cap="none" normalizeH="0" baseline="0" dirty="0">
                <a:ln>
                  <a:noFill/>
                </a:ln>
                <a:solidFill>
                  <a:srgbClr val="FF0000"/>
                </a:solidFill>
                <a:effectLst/>
                <a:latin typeface="Söhne"/>
              </a:rPr>
              <a:t>(like linear models, decision trees, support vector machines, etc.), </a:t>
            </a:r>
            <a:r>
              <a:rPr kumimoji="0" lang="en-US" altLang="en-US" sz="1550" b="0" i="0" u="none" strike="noStrike" cap="none" normalizeH="0" baseline="0" dirty="0">
                <a:ln>
                  <a:noFill/>
                </a:ln>
                <a:solidFill>
                  <a:schemeClr val="tx1"/>
                </a:solidFill>
                <a:effectLst/>
                <a:latin typeface="Söhne"/>
              </a:rPr>
              <a:t>as long as they provide a </a:t>
            </a:r>
            <a:r>
              <a:rPr kumimoji="0" lang="en-US" altLang="en-US" sz="1550" b="1" i="0" u="none" strike="noStrike" cap="none" normalizeH="0" baseline="0" dirty="0">
                <a:ln>
                  <a:noFill/>
                </a:ln>
                <a:solidFill>
                  <a:schemeClr val="tx1"/>
                </a:solidFill>
                <a:effectLst/>
                <a:latin typeface="Söhne Mono"/>
              </a:rPr>
              <a:t>predict</a:t>
            </a:r>
            <a:r>
              <a:rPr kumimoji="0" lang="en-US" altLang="en-US" sz="1550" b="0" i="0" u="none" strike="noStrike" cap="none" normalizeH="0" baseline="0" dirty="0">
                <a:ln>
                  <a:noFill/>
                </a:ln>
                <a:solidFill>
                  <a:schemeClr val="tx1"/>
                </a:solidFill>
                <a:effectLst/>
                <a:latin typeface="Söhne"/>
              </a:rPr>
              <a:t> method.</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550" b="1" i="0" u="none" strike="noStrike" cap="none" normalizeH="0" baseline="0" dirty="0">
                <a:ln>
                  <a:noFill/>
                </a:ln>
                <a:solidFill>
                  <a:schemeClr val="tx1"/>
                </a:solidFill>
                <a:effectLst/>
                <a:latin typeface="Söhne"/>
              </a:rPr>
              <a:t>Hyperparameters Tuning</a:t>
            </a:r>
            <a:r>
              <a:rPr kumimoji="0" lang="en-US" altLang="en-US" sz="1550" b="0" i="0" u="none" strike="noStrike" cap="none" normalizeH="0" baseline="0" dirty="0">
                <a:ln>
                  <a:noFill/>
                </a:ln>
                <a:solidFill>
                  <a:schemeClr val="tx1"/>
                </a:solidFill>
                <a:effectLst/>
                <a:latin typeface="Söhne"/>
              </a:rPr>
              <a:t>: Each </a:t>
            </a:r>
            <a:r>
              <a:rPr kumimoji="0" lang="en-US" altLang="en-US" sz="1550" b="0" i="0" u="none" strike="noStrike" cap="none" normalizeH="0" baseline="0" dirty="0">
                <a:ln>
                  <a:noFill/>
                </a:ln>
                <a:solidFill>
                  <a:srgbClr val="FF0000"/>
                </a:solidFill>
                <a:effectLst/>
                <a:latin typeface="Söhne"/>
              </a:rPr>
              <a:t>sub-model can be independently tuned </a:t>
            </a:r>
            <a:r>
              <a:rPr kumimoji="0" lang="en-US" altLang="en-US" sz="1550" b="0" i="0" u="none" strike="noStrike" cap="none" normalizeH="0" baseline="0" dirty="0">
                <a:ln>
                  <a:noFill/>
                </a:ln>
                <a:solidFill>
                  <a:schemeClr val="tx1"/>
                </a:solidFill>
                <a:effectLst/>
                <a:latin typeface="Söhne"/>
              </a:rPr>
              <a:t>to </a:t>
            </a:r>
            <a:r>
              <a:rPr kumimoji="0" lang="en-US" altLang="en-US" sz="1550" b="0" i="0" u="none" strike="noStrike" cap="none" normalizeH="0" baseline="0" dirty="0">
                <a:ln>
                  <a:noFill/>
                </a:ln>
                <a:solidFill>
                  <a:srgbClr val="FF0000"/>
                </a:solidFill>
                <a:effectLst/>
                <a:latin typeface="Söhne"/>
              </a:rPr>
              <a:t>optimize its performance </a:t>
            </a:r>
            <a:r>
              <a:rPr kumimoji="0" lang="en-US" altLang="en-US" sz="1550" b="0" i="0" u="none" strike="noStrike" cap="none" normalizeH="0" baseline="0" dirty="0">
                <a:ln>
                  <a:noFill/>
                </a:ln>
                <a:solidFill>
                  <a:schemeClr val="tx1"/>
                </a:solidFill>
                <a:effectLst/>
                <a:latin typeface="Söhne"/>
              </a:rPr>
              <a:t>before being </a:t>
            </a:r>
            <a:r>
              <a:rPr kumimoji="0" lang="en-US" altLang="en-US" sz="1550" b="0" i="0" u="none" strike="noStrike" cap="none" normalizeH="0" baseline="0" dirty="0">
                <a:ln>
                  <a:noFill/>
                </a:ln>
                <a:solidFill>
                  <a:srgbClr val="FF0000"/>
                </a:solidFill>
                <a:effectLst/>
                <a:latin typeface="Söhne"/>
              </a:rPr>
              <a:t>included in the ensemble.</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550" b="1" i="0" u="none" strike="noStrike" cap="none" normalizeH="0" baseline="0" dirty="0">
                <a:ln>
                  <a:noFill/>
                </a:ln>
                <a:solidFill>
                  <a:schemeClr val="tx1"/>
                </a:solidFill>
                <a:effectLst/>
                <a:latin typeface="Söhne"/>
              </a:rPr>
              <a:t>Parallelization</a:t>
            </a:r>
            <a:r>
              <a:rPr kumimoji="0" lang="en-US" altLang="en-US" sz="1550" b="0" i="0" u="none" strike="noStrike" cap="none" normalizeH="0" baseline="0" dirty="0">
                <a:ln>
                  <a:noFill/>
                </a:ln>
                <a:solidFill>
                  <a:schemeClr val="tx1"/>
                </a:solidFill>
                <a:effectLst/>
                <a:latin typeface="Söhne"/>
              </a:rPr>
              <a:t>: The </a:t>
            </a:r>
            <a:r>
              <a:rPr kumimoji="0" lang="en-US" altLang="en-US" sz="1550" b="0" i="0" u="none" strike="noStrike" cap="none" normalizeH="0" baseline="0" dirty="0">
                <a:ln>
                  <a:noFill/>
                </a:ln>
                <a:solidFill>
                  <a:srgbClr val="FF0000"/>
                </a:solidFill>
                <a:effectLst/>
                <a:latin typeface="Söhne"/>
              </a:rPr>
              <a:t>predictions</a:t>
            </a:r>
            <a:r>
              <a:rPr kumimoji="0" lang="en-US" altLang="en-US" sz="1550" b="0" i="0" u="none" strike="noStrike" cap="none" normalizeH="0" baseline="0" dirty="0">
                <a:ln>
                  <a:noFill/>
                </a:ln>
                <a:solidFill>
                  <a:schemeClr val="tx1"/>
                </a:solidFill>
                <a:effectLst/>
                <a:latin typeface="Söhne"/>
              </a:rPr>
              <a:t> from each </a:t>
            </a:r>
            <a:r>
              <a:rPr kumimoji="0" lang="en-US" altLang="en-US" sz="1550" b="0" i="0" u="none" strike="noStrike" cap="none" normalizeH="0" baseline="0" dirty="0">
                <a:ln>
                  <a:noFill/>
                </a:ln>
                <a:solidFill>
                  <a:srgbClr val="FF0000"/>
                </a:solidFill>
                <a:effectLst/>
                <a:latin typeface="Söhne"/>
              </a:rPr>
              <a:t>sub-model can be generated in parallel</a:t>
            </a:r>
            <a:r>
              <a:rPr kumimoji="0" lang="en-US" altLang="en-US" sz="1550" b="0" i="0" u="none" strike="noStrike" cap="none" normalizeH="0" baseline="0" dirty="0">
                <a:ln>
                  <a:noFill/>
                </a:ln>
                <a:solidFill>
                  <a:schemeClr val="tx1"/>
                </a:solidFill>
                <a:effectLst/>
                <a:latin typeface="Söhne"/>
              </a:rPr>
              <a:t>, which can </a:t>
            </a:r>
            <a:r>
              <a:rPr kumimoji="0" lang="en-US" altLang="en-US" sz="1550" b="0" i="0" u="none" strike="noStrike" cap="none" normalizeH="0" baseline="0" dirty="0">
                <a:ln>
                  <a:noFill/>
                </a:ln>
                <a:solidFill>
                  <a:srgbClr val="FF0000"/>
                </a:solidFill>
                <a:effectLst/>
                <a:latin typeface="Söhne"/>
              </a:rPr>
              <a:t>speed up the processing time</a:t>
            </a:r>
            <a:r>
              <a:rPr kumimoji="0" lang="en-US" altLang="en-US" sz="155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550" b="1" i="0" u="none" strike="noStrike" cap="none" normalizeH="0" baseline="0" dirty="0">
                <a:ln>
                  <a:noFill/>
                </a:ln>
                <a:solidFill>
                  <a:schemeClr val="tx1"/>
                </a:solidFill>
                <a:effectLst/>
                <a:latin typeface="Söhne"/>
              </a:rPr>
              <a:t>Simple Averaging vs. Weighted Averaging</a:t>
            </a:r>
            <a:r>
              <a:rPr kumimoji="0" lang="en-US" altLang="en-US" sz="1550" b="0" i="0" u="none" strike="noStrike" cap="none" normalizeH="0" baseline="0" dirty="0">
                <a:ln>
                  <a:noFill/>
                </a:ln>
                <a:solidFill>
                  <a:schemeClr val="tx1"/>
                </a:solidFill>
                <a:effectLst/>
                <a:latin typeface="Söhne"/>
              </a:rPr>
              <a:t>: If all models are considered equally reliable, simple averaging might be used. However, if </a:t>
            </a:r>
            <a:r>
              <a:rPr kumimoji="0" lang="en-US" altLang="en-US" sz="1550" b="0" i="0" u="none" strike="noStrike" cap="none" normalizeH="0" baseline="0" dirty="0">
                <a:ln>
                  <a:noFill/>
                </a:ln>
                <a:solidFill>
                  <a:srgbClr val="FF0000"/>
                </a:solidFill>
                <a:effectLst/>
                <a:latin typeface="Söhne"/>
              </a:rPr>
              <a:t>some models are known to be more accurate or reliable, weighted averaging </a:t>
            </a:r>
            <a:r>
              <a:rPr kumimoji="0" lang="en-US" altLang="en-US" sz="1550" b="0" i="0" u="none" strike="noStrike" cap="none" normalizeH="0" baseline="0" dirty="0">
                <a:ln>
                  <a:noFill/>
                </a:ln>
                <a:solidFill>
                  <a:schemeClr val="tx1"/>
                </a:solidFill>
                <a:effectLst/>
                <a:latin typeface="Söhne"/>
              </a:rPr>
              <a:t>can be employed to give more weight to the predictions from these models.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550" b="1" i="0" u="none" strike="noStrike" cap="none" normalizeH="0" baseline="0" dirty="0">
                <a:ln>
                  <a:noFill/>
                </a:ln>
                <a:solidFill>
                  <a:schemeClr val="tx1"/>
                </a:solidFill>
                <a:effectLst/>
                <a:latin typeface="Söhne"/>
              </a:rPr>
              <a:t>Robustness to Overfitting</a:t>
            </a:r>
            <a:r>
              <a:rPr kumimoji="0" lang="en-US" altLang="en-US" sz="1550" b="0" i="0" u="none" strike="noStrike" cap="none" normalizeH="0" baseline="0" dirty="0">
                <a:ln>
                  <a:noFill/>
                </a:ln>
                <a:solidFill>
                  <a:schemeClr val="tx1"/>
                </a:solidFill>
                <a:effectLst/>
                <a:latin typeface="Söhne"/>
              </a:rPr>
              <a:t>: The ensemble approach can be </a:t>
            </a:r>
            <a:r>
              <a:rPr kumimoji="0" lang="en-US" altLang="en-US" sz="1550" b="0" i="0" u="none" strike="noStrike" cap="none" normalizeH="0" baseline="0" dirty="0">
                <a:ln>
                  <a:noFill/>
                </a:ln>
                <a:solidFill>
                  <a:srgbClr val="FF0000"/>
                </a:solidFill>
                <a:effectLst/>
                <a:latin typeface="Söhne"/>
              </a:rPr>
              <a:t>less prone to overfitting</a:t>
            </a:r>
            <a:r>
              <a:rPr kumimoji="0" lang="en-US" altLang="en-US" sz="1550" b="0" i="0" u="none" strike="noStrike" cap="none" normalizeH="0" baseline="0" dirty="0">
                <a:ln>
                  <a:noFill/>
                </a:ln>
                <a:solidFill>
                  <a:schemeClr val="tx1"/>
                </a:solidFill>
                <a:effectLst/>
                <a:latin typeface="Söhne"/>
              </a:rPr>
              <a:t>, especially if the </a:t>
            </a:r>
            <a:r>
              <a:rPr kumimoji="0" lang="en-US" altLang="en-US" sz="1550" b="0" i="0" u="none" strike="noStrike" cap="none" normalizeH="0" baseline="0" dirty="0">
                <a:ln>
                  <a:noFill/>
                </a:ln>
                <a:solidFill>
                  <a:srgbClr val="FF0000"/>
                </a:solidFill>
                <a:effectLst/>
                <a:latin typeface="Söhne"/>
              </a:rPr>
              <a:t>individual models are not correlated with each other.</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550" b="1" i="0" u="none" strike="noStrike" cap="none" normalizeH="0" baseline="0" dirty="0">
                <a:ln>
                  <a:noFill/>
                </a:ln>
                <a:solidFill>
                  <a:schemeClr val="tx1"/>
                </a:solidFill>
                <a:effectLst/>
                <a:latin typeface="Söhne"/>
              </a:rPr>
              <a:t>Handling Complex Problems</a:t>
            </a:r>
            <a:r>
              <a:rPr kumimoji="0" lang="en-US" altLang="en-US" sz="1550" b="0" i="0" u="none" strike="noStrike" cap="none" normalizeH="0" baseline="0" dirty="0">
                <a:ln>
                  <a:noFill/>
                </a:ln>
                <a:solidFill>
                  <a:schemeClr val="tx1"/>
                </a:solidFill>
                <a:effectLst/>
                <a:latin typeface="Söhne"/>
              </a:rPr>
              <a:t>: Since </a:t>
            </a:r>
            <a:r>
              <a:rPr kumimoji="0" lang="en-US" altLang="en-US" sz="1550" b="1" i="0" u="none" strike="noStrike" cap="none" normalizeH="0" baseline="0" dirty="0" err="1">
                <a:ln>
                  <a:noFill/>
                </a:ln>
                <a:solidFill>
                  <a:schemeClr val="tx1"/>
                </a:solidFill>
                <a:effectLst/>
                <a:latin typeface="Söhne Mono"/>
              </a:rPr>
              <a:t>VotingRegressor</a:t>
            </a:r>
            <a:r>
              <a:rPr kumimoji="0" lang="en-US" altLang="en-US" sz="1550" b="0" i="0" u="none" strike="noStrike" cap="none" normalizeH="0" baseline="0" dirty="0">
                <a:ln>
                  <a:noFill/>
                </a:ln>
                <a:solidFill>
                  <a:schemeClr val="tx1"/>
                </a:solidFill>
                <a:effectLst/>
                <a:latin typeface="Söhne"/>
              </a:rPr>
              <a:t> can include various types of models, it </a:t>
            </a:r>
            <a:r>
              <a:rPr kumimoji="0" lang="en-US" altLang="en-US" sz="1550" b="0" i="0" u="none" strike="noStrike" cap="none" normalizeH="0" baseline="0" dirty="0">
                <a:ln>
                  <a:noFill/>
                </a:ln>
                <a:solidFill>
                  <a:srgbClr val="FF0000"/>
                </a:solidFill>
                <a:effectLst/>
                <a:latin typeface="Söhne"/>
              </a:rPr>
              <a:t>can handle both linear and non-linear problems </a:t>
            </a:r>
            <a:r>
              <a:rPr kumimoji="0" lang="en-US" altLang="en-US" sz="1550" b="0" i="0" u="none" strike="noStrike" cap="none" normalizeH="0" baseline="0" dirty="0">
                <a:ln>
                  <a:noFill/>
                </a:ln>
                <a:solidFill>
                  <a:schemeClr val="tx1"/>
                </a:solidFill>
                <a:effectLst/>
                <a:latin typeface="Söhne"/>
              </a:rPr>
              <a:t>by leveraging the strengths of different algorithms.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50" b="1" i="0" u="none" strike="noStrike" cap="none" normalizeH="0" baseline="0" dirty="0" err="1">
                <a:ln>
                  <a:noFill/>
                </a:ln>
                <a:solidFill>
                  <a:schemeClr val="tx1"/>
                </a:solidFill>
                <a:effectLst/>
                <a:latin typeface="Söhne Mono"/>
              </a:rPr>
              <a:t>VotingRegressor</a:t>
            </a:r>
            <a:r>
              <a:rPr kumimoji="0" lang="en-US" altLang="en-US" sz="1550" b="0" i="0" u="none" strike="noStrike" cap="none" normalizeH="0" baseline="0" dirty="0">
                <a:ln>
                  <a:noFill/>
                </a:ln>
                <a:solidFill>
                  <a:schemeClr val="tx1"/>
                </a:solidFill>
                <a:effectLst/>
                <a:latin typeface="Söhne"/>
              </a:rPr>
              <a:t> is particularly useful when there is a strong belief that combining the predictions of multiple regressors will lead to better performance than any single model alone. It is implemented in the </a:t>
            </a:r>
            <a:r>
              <a:rPr kumimoji="0" lang="en-US" altLang="en-US" sz="1550" b="1" i="0" u="none" strike="noStrike" cap="none" normalizeH="0" baseline="0" dirty="0">
                <a:ln>
                  <a:noFill/>
                </a:ln>
                <a:solidFill>
                  <a:schemeClr val="tx1"/>
                </a:solidFill>
                <a:effectLst/>
                <a:latin typeface="Söhne Mono"/>
              </a:rPr>
              <a:t>scikit-learn</a:t>
            </a:r>
            <a:r>
              <a:rPr kumimoji="0" lang="en-US" altLang="en-US" sz="1550" b="0" i="0" u="none" strike="noStrike" cap="none" normalizeH="0" baseline="0" dirty="0">
                <a:ln>
                  <a:noFill/>
                </a:ln>
                <a:solidFill>
                  <a:schemeClr val="tx1"/>
                </a:solidFill>
                <a:effectLst/>
                <a:latin typeface="Söhne"/>
              </a:rPr>
              <a:t> library in Python, which allows for easy experimentation with different sets of sub-models.</a:t>
            </a:r>
            <a:endParaRPr kumimoji="0" lang="en-US" altLang="en-US" sz="155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425506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12B2BF6-B9AA-4E7C-924B-80701DFA6992}"/>
              </a:ext>
            </a:extLst>
          </p:cNvPr>
          <p:cNvSpPr/>
          <p:nvPr/>
        </p:nvSpPr>
        <p:spPr>
          <a:xfrm>
            <a:off x="131976" y="113122"/>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a:latin typeface="-apple-system"/>
              </a:rPr>
              <a:t>Decision Tree</a:t>
            </a:r>
          </a:p>
        </p:txBody>
      </p:sp>
      <p:sp>
        <p:nvSpPr>
          <p:cNvPr id="7" name="TextBox 6">
            <a:extLst>
              <a:ext uri="{FF2B5EF4-FFF2-40B4-BE49-F238E27FC236}">
                <a16:creationId xmlns:a16="http://schemas.microsoft.com/office/drawing/2014/main" id="{9024EB29-06D2-4EA5-9EA7-1B6017EF8A3D}"/>
              </a:ext>
            </a:extLst>
          </p:cNvPr>
          <p:cNvSpPr txBox="1"/>
          <p:nvPr/>
        </p:nvSpPr>
        <p:spPr>
          <a:xfrm>
            <a:off x="0" y="982176"/>
            <a:ext cx="12191999" cy="5401479"/>
          </a:xfrm>
          <a:prstGeom prst="rect">
            <a:avLst/>
          </a:prstGeom>
          <a:noFill/>
        </p:spPr>
        <p:txBody>
          <a:bodyPr wrap="square">
            <a:spAutoFit/>
          </a:bodyPr>
          <a:lstStyle/>
          <a:p>
            <a:pPr algn="l"/>
            <a:r>
              <a:rPr lang="en-US" sz="1500" b="0" i="0" dirty="0">
                <a:effectLst/>
                <a:latin typeface="Söhne"/>
              </a:rPr>
              <a:t>Decision trees are a popular method in machine learning and statistics used for both </a:t>
            </a:r>
            <a:r>
              <a:rPr lang="en-US" sz="1500" b="0" i="0" dirty="0">
                <a:solidFill>
                  <a:srgbClr val="FF0000"/>
                </a:solidFill>
                <a:effectLst/>
                <a:latin typeface="Söhne"/>
              </a:rPr>
              <a:t>classification and regression </a:t>
            </a:r>
            <a:r>
              <a:rPr lang="en-US" sz="1500" b="0" i="0" dirty="0">
                <a:effectLst/>
                <a:latin typeface="Söhne"/>
              </a:rPr>
              <a:t>tasks. They </a:t>
            </a:r>
            <a:r>
              <a:rPr lang="en-US" sz="1500" b="0" i="0" dirty="0">
                <a:solidFill>
                  <a:srgbClr val="FF0000"/>
                </a:solidFill>
                <a:effectLst/>
                <a:latin typeface="Söhne"/>
              </a:rPr>
              <a:t>involve splitting the data into subsets based on the values of input variables</a:t>
            </a:r>
            <a:r>
              <a:rPr lang="en-US" sz="1500" b="0" i="0" dirty="0">
                <a:effectLst/>
                <a:latin typeface="Söhne"/>
              </a:rPr>
              <a:t>, making them particularly useful for handling </a:t>
            </a:r>
            <a:r>
              <a:rPr lang="en-US" sz="1500" b="0" i="0" dirty="0">
                <a:solidFill>
                  <a:srgbClr val="FF0000"/>
                </a:solidFill>
                <a:effectLst/>
                <a:latin typeface="Söhne"/>
              </a:rPr>
              <a:t>non-linear relationships </a:t>
            </a:r>
            <a:r>
              <a:rPr lang="en-US" sz="1500" b="0" i="0" dirty="0">
                <a:effectLst/>
                <a:latin typeface="Söhne"/>
              </a:rPr>
              <a:t>and interactions between variables. Here are some key aspects of decision trees:</a:t>
            </a:r>
          </a:p>
          <a:p>
            <a:pPr algn="l">
              <a:buFont typeface="+mj-lt"/>
              <a:buAutoNum type="arabicPeriod"/>
            </a:pPr>
            <a:r>
              <a:rPr lang="en-US" sz="1500" b="1" i="0" dirty="0">
                <a:effectLst/>
                <a:latin typeface="Söhne"/>
              </a:rPr>
              <a:t>Tree Structure</a:t>
            </a:r>
            <a:r>
              <a:rPr lang="en-US" sz="1500" b="0" i="0" dirty="0">
                <a:effectLst/>
                <a:latin typeface="Söhne"/>
              </a:rPr>
              <a:t>: A decision tree is a tree-like model of decisions. It consists of nodes, branches, and leaves. </a:t>
            </a:r>
            <a:r>
              <a:rPr lang="en-US" sz="1500" b="0" i="0" dirty="0">
                <a:solidFill>
                  <a:srgbClr val="FF0000"/>
                </a:solidFill>
                <a:effectLst/>
                <a:latin typeface="Söhne"/>
              </a:rPr>
              <a:t>Each internal node represents a test </a:t>
            </a:r>
            <a:r>
              <a:rPr lang="en-US" sz="1500" b="0" i="0" dirty="0">
                <a:effectLst/>
                <a:latin typeface="Söhne"/>
              </a:rPr>
              <a:t>on an </a:t>
            </a:r>
            <a:r>
              <a:rPr lang="en-US" sz="1500" b="0" i="0" dirty="0">
                <a:solidFill>
                  <a:srgbClr val="FF0000"/>
                </a:solidFill>
                <a:effectLst/>
                <a:latin typeface="Söhne"/>
              </a:rPr>
              <a:t>attribute</a:t>
            </a:r>
            <a:r>
              <a:rPr lang="en-US" sz="1500" b="0" i="0" dirty="0">
                <a:effectLst/>
                <a:latin typeface="Söhne"/>
              </a:rPr>
              <a:t>, each </a:t>
            </a:r>
            <a:r>
              <a:rPr lang="en-US" sz="1500" b="0" i="0" dirty="0">
                <a:solidFill>
                  <a:srgbClr val="FF0000"/>
                </a:solidFill>
                <a:effectLst/>
                <a:latin typeface="Söhne"/>
              </a:rPr>
              <a:t>branch represents the outcome of the test</a:t>
            </a:r>
            <a:r>
              <a:rPr lang="en-US" sz="1500" b="0" i="0" dirty="0">
                <a:effectLst/>
                <a:latin typeface="Söhne"/>
              </a:rPr>
              <a:t>, and each </a:t>
            </a:r>
            <a:r>
              <a:rPr lang="en-US" sz="1500" b="0" i="0" dirty="0">
                <a:solidFill>
                  <a:srgbClr val="FF0000"/>
                </a:solidFill>
                <a:effectLst/>
                <a:latin typeface="Söhne"/>
              </a:rPr>
              <a:t>leaf node represents a class label </a:t>
            </a:r>
            <a:r>
              <a:rPr lang="en-US" sz="1500" b="0" i="0" dirty="0">
                <a:effectLst/>
                <a:latin typeface="Söhne"/>
              </a:rPr>
              <a:t>(in classification) or a continuous value (in regression).</a:t>
            </a:r>
          </a:p>
          <a:p>
            <a:pPr algn="l">
              <a:buFont typeface="+mj-lt"/>
              <a:buAutoNum type="arabicPeriod"/>
            </a:pPr>
            <a:r>
              <a:rPr lang="en-US" sz="1500" b="1" i="0" dirty="0">
                <a:effectLst/>
                <a:latin typeface="Söhne"/>
              </a:rPr>
              <a:t>Simplicity and Interpretability</a:t>
            </a:r>
            <a:r>
              <a:rPr lang="en-US" sz="1500" b="0" i="0" dirty="0">
                <a:effectLst/>
                <a:latin typeface="Söhne"/>
              </a:rPr>
              <a:t>: One of the main advantages of decision trees is their simplicity and ease of interpretation. They can be </a:t>
            </a:r>
            <a:r>
              <a:rPr lang="en-US" sz="1500" b="0" i="0" dirty="0">
                <a:solidFill>
                  <a:srgbClr val="FF0000"/>
                </a:solidFill>
                <a:effectLst/>
                <a:latin typeface="Söhne"/>
              </a:rPr>
              <a:t>visualized</a:t>
            </a:r>
            <a:r>
              <a:rPr lang="en-US" sz="1500" b="0" i="0" dirty="0">
                <a:effectLst/>
                <a:latin typeface="Söhne"/>
              </a:rPr>
              <a:t>, which makes it easy to understand how the model makes predictions.</a:t>
            </a:r>
          </a:p>
          <a:p>
            <a:pPr algn="l">
              <a:buFont typeface="+mj-lt"/>
              <a:buAutoNum type="arabicPeriod"/>
            </a:pPr>
            <a:r>
              <a:rPr lang="en-US" sz="1500" b="1" i="0" dirty="0">
                <a:effectLst/>
                <a:latin typeface="Söhne"/>
              </a:rPr>
              <a:t>Handling Both Numerical and Categorical Data</a:t>
            </a:r>
            <a:r>
              <a:rPr lang="en-US" sz="1500" b="0" i="0" dirty="0">
                <a:effectLst/>
                <a:latin typeface="Söhne"/>
              </a:rPr>
              <a:t>: Decision trees can handle both types of data, although some preprocessing might be necessary for numerical data.</a:t>
            </a:r>
          </a:p>
          <a:p>
            <a:pPr algn="l">
              <a:buFont typeface="+mj-lt"/>
              <a:buAutoNum type="arabicPeriod"/>
            </a:pPr>
            <a:r>
              <a:rPr lang="en-US" sz="1500" b="1" i="0" dirty="0">
                <a:effectLst/>
                <a:latin typeface="Söhne"/>
              </a:rPr>
              <a:t>Non-Parametric Nature</a:t>
            </a:r>
            <a:r>
              <a:rPr lang="en-US" sz="1500" b="0" i="0" dirty="0">
                <a:effectLst/>
                <a:latin typeface="Söhne"/>
              </a:rPr>
              <a:t>: Decision trees are non-parametric, meaning they don't make any assumptions about the </a:t>
            </a:r>
            <a:r>
              <a:rPr lang="en-US" sz="1500" b="0" i="0" dirty="0">
                <a:solidFill>
                  <a:srgbClr val="FF0000"/>
                </a:solidFill>
                <a:effectLst/>
                <a:latin typeface="Söhne"/>
              </a:rPr>
              <a:t>distribution of the underlying data.</a:t>
            </a:r>
          </a:p>
          <a:p>
            <a:pPr algn="l">
              <a:buFont typeface="+mj-lt"/>
              <a:buAutoNum type="arabicPeriod"/>
            </a:pPr>
            <a:r>
              <a:rPr lang="en-US" sz="1500" b="1" i="0" dirty="0">
                <a:effectLst/>
                <a:latin typeface="Söhne"/>
              </a:rPr>
              <a:t>Pruning</a:t>
            </a:r>
            <a:r>
              <a:rPr lang="en-US" sz="1500" b="0" i="0" dirty="0">
                <a:effectLst/>
                <a:latin typeface="Söhne"/>
              </a:rPr>
              <a:t>: To prevent overfitting, decision trees can be pruned. </a:t>
            </a:r>
            <a:r>
              <a:rPr lang="en-US" sz="1500" b="0" i="0" dirty="0">
                <a:solidFill>
                  <a:srgbClr val="FF0000"/>
                </a:solidFill>
                <a:effectLst/>
                <a:latin typeface="Söhne"/>
              </a:rPr>
              <a:t>Pruning involves removing parts of the tree that do not provide power to classify instances</a:t>
            </a:r>
            <a:r>
              <a:rPr lang="en-US" sz="1500" b="0" i="0" dirty="0">
                <a:effectLst/>
                <a:latin typeface="Söhne"/>
              </a:rPr>
              <a:t>.</a:t>
            </a:r>
          </a:p>
          <a:p>
            <a:pPr algn="l">
              <a:buFont typeface="+mj-lt"/>
              <a:buAutoNum type="arabicPeriod"/>
            </a:pPr>
            <a:r>
              <a:rPr lang="en-US" sz="1500" b="1" i="0" dirty="0">
                <a:effectLst/>
                <a:latin typeface="Söhne"/>
              </a:rPr>
              <a:t>Variants and Improvements</a:t>
            </a:r>
            <a:r>
              <a:rPr lang="en-US" sz="1500" b="0" i="0" dirty="0">
                <a:effectLst/>
                <a:latin typeface="Söhne"/>
              </a:rPr>
              <a:t>: There are several variants and improvements of basic decision trees, such as Random Forests and Gradient Boosted Trees, which combine multiple trees to </a:t>
            </a:r>
            <a:r>
              <a:rPr lang="en-US" sz="1500" b="0" i="0" dirty="0">
                <a:solidFill>
                  <a:srgbClr val="FF0000"/>
                </a:solidFill>
                <a:effectLst/>
                <a:latin typeface="Söhne"/>
              </a:rPr>
              <a:t>improve predictive performance and reduce overfitting</a:t>
            </a:r>
            <a:r>
              <a:rPr lang="en-US" sz="1500" b="0" i="0" dirty="0">
                <a:effectLst/>
                <a:latin typeface="Söhne"/>
              </a:rPr>
              <a:t>.</a:t>
            </a:r>
          </a:p>
          <a:p>
            <a:pPr algn="l">
              <a:buFont typeface="+mj-lt"/>
              <a:buAutoNum type="arabicPeriod"/>
            </a:pPr>
            <a:r>
              <a:rPr lang="en-US" sz="1500" b="1" i="0" dirty="0">
                <a:effectLst/>
                <a:latin typeface="Söhne"/>
              </a:rPr>
              <a:t>Feature Importance</a:t>
            </a:r>
            <a:r>
              <a:rPr lang="en-US" sz="1500" b="0" i="0" dirty="0">
                <a:effectLst/>
                <a:latin typeface="Söhne"/>
              </a:rPr>
              <a:t>: Decision trees can provide insights into the importance of different features in the data. </a:t>
            </a:r>
            <a:r>
              <a:rPr lang="en-US" sz="1500" b="0" i="0" dirty="0">
                <a:solidFill>
                  <a:srgbClr val="FF0000"/>
                </a:solidFill>
                <a:effectLst/>
                <a:latin typeface="Söhne"/>
              </a:rPr>
              <a:t>Features used at the top of the tree contribute to the final prediction decision of a larger portion of the input samples.</a:t>
            </a:r>
          </a:p>
          <a:p>
            <a:pPr algn="l">
              <a:buFont typeface="+mj-lt"/>
              <a:buAutoNum type="arabicPeriod"/>
            </a:pPr>
            <a:r>
              <a:rPr lang="en-US" sz="1500" b="1" i="0" dirty="0">
                <a:effectLst/>
                <a:latin typeface="Söhne"/>
              </a:rPr>
              <a:t>Handling Missing Values</a:t>
            </a:r>
            <a:r>
              <a:rPr lang="en-US" sz="1500" b="0" i="0" dirty="0">
                <a:effectLst/>
                <a:latin typeface="Söhne"/>
              </a:rPr>
              <a:t>: </a:t>
            </a:r>
            <a:r>
              <a:rPr lang="en-US" sz="1500" b="0" i="0" dirty="0">
                <a:solidFill>
                  <a:srgbClr val="FF0000"/>
                </a:solidFill>
                <a:effectLst/>
                <a:latin typeface="Söhne"/>
              </a:rPr>
              <a:t>Some decision tree algorithms </a:t>
            </a:r>
            <a:r>
              <a:rPr lang="en-US" sz="1500" b="0" i="0" dirty="0">
                <a:effectLst/>
                <a:latin typeface="Söhne"/>
              </a:rPr>
              <a:t>can </a:t>
            </a:r>
            <a:r>
              <a:rPr lang="en-US" sz="1500" b="0" i="0" dirty="0">
                <a:solidFill>
                  <a:srgbClr val="FF0000"/>
                </a:solidFill>
                <a:effectLst/>
                <a:latin typeface="Söhne"/>
              </a:rPr>
              <a:t>handle missing data </a:t>
            </a:r>
            <a:r>
              <a:rPr lang="en-US" sz="1500" b="0" i="0" dirty="0">
                <a:effectLst/>
                <a:latin typeface="Söhne"/>
              </a:rPr>
              <a:t>by using strategies like </a:t>
            </a:r>
            <a:r>
              <a:rPr lang="en-US" sz="1500" b="0" i="0" dirty="0">
                <a:solidFill>
                  <a:srgbClr val="FF0000"/>
                </a:solidFill>
                <a:effectLst/>
                <a:latin typeface="Söhne"/>
              </a:rPr>
              <a:t>surrogate splits.</a:t>
            </a:r>
          </a:p>
          <a:p>
            <a:pPr algn="l">
              <a:buFont typeface="+mj-lt"/>
              <a:buAutoNum type="arabicPeriod"/>
            </a:pPr>
            <a:r>
              <a:rPr lang="en-US" sz="1500" b="1" i="0" dirty="0">
                <a:effectLst/>
                <a:latin typeface="Söhne"/>
              </a:rPr>
              <a:t>Splitting Criteria</a:t>
            </a:r>
            <a:r>
              <a:rPr lang="en-US" sz="1500" b="0" i="0" dirty="0">
                <a:effectLst/>
                <a:latin typeface="Söhne"/>
              </a:rPr>
              <a:t>: Different algorithms use different criteria for splitting nodes, such as </a:t>
            </a:r>
            <a:r>
              <a:rPr lang="en-US" sz="1500" b="0" i="0" dirty="0">
                <a:solidFill>
                  <a:srgbClr val="FF0000"/>
                </a:solidFill>
                <a:effectLst/>
                <a:latin typeface="Söhne"/>
              </a:rPr>
              <a:t>Gini impurity</a:t>
            </a:r>
            <a:r>
              <a:rPr lang="en-US" sz="1500" b="0" i="0" dirty="0">
                <a:effectLst/>
                <a:latin typeface="Söhne"/>
              </a:rPr>
              <a:t>, </a:t>
            </a:r>
            <a:r>
              <a:rPr lang="en-US" sz="1500" b="0" i="0" dirty="0">
                <a:solidFill>
                  <a:srgbClr val="FF0000"/>
                </a:solidFill>
                <a:effectLst/>
                <a:latin typeface="Söhne"/>
              </a:rPr>
              <a:t>entropy</a:t>
            </a:r>
            <a:r>
              <a:rPr lang="en-US" sz="1500" b="0" i="0" dirty="0">
                <a:effectLst/>
                <a:latin typeface="Söhne"/>
              </a:rPr>
              <a:t> in the case of classification trees, and </a:t>
            </a:r>
            <a:r>
              <a:rPr lang="en-US" sz="1500" b="0" i="0" dirty="0">
                <a:solidFill>
                  <a:srgbClr val="FF0000"/>
                </a:solidFill>
                <a:effectLst/>
                <a:latin typeface="Söhne"/>
              </a:rPr>
              <a:t>variance reduction </a:t>
            </a:r>
            <a:r>
              <a:rPr lang="en-US" sz="1500" b="0" i="0" dirty="0">
                <a:effectLst/>
                <a:latin typeface="Söhne"/>
              </a:rPr>
              <a:t>in the case of regression trees.</a:t>
            </a:r>
          </a:p>
          <a:p>
            <a:pPr algn="l">
              <a:buFont typeface="+mj-lt"/>
              <a:buAutoNum type="arabicPeriod"/>
            </a:pPr>
            <a:r>
              <a:rPr lang="en-US" sz="1500" b="1" i="0" dirty="0">
                <a:effectLst/>
                <a:latin typeface="Söhne"/>
              </a:rPr>
              <a:t>Susceptibility to Overfitting</a:t>
            </a:r>
            <a:r>
              <a:rPr lang="en-US" sz="1500" b="0" i="0" dirty="0">
                <a:effectLst/>
                <a:latin typeface="Söhne"/>
              </a:rPr>
              <a:t>: Decision trees can </a:t>
            </a:r>
            <a:r>
              <a:rPr lang="en-US" sz="1500" b="0" i="0" dirty="0">
                <a:solidFill>
                  <a:srgbClr val="FF0000"/>
                </a:solidFill>
                <a:effectLst/>
                <a:latin typeface="Söhne"/>
              </a:rPr>
              <a:t>easily overfit the training data</a:t>
            </a:r>
            <a:r>
              <a:rPr lang="en-US" sz="1500" b="0" i="0" dirty="0">
                <a:effectLst/>
                <a:latin typeface="Söhne"/>
              </a:rPr>
              <a:t>, especially if the tree is </a:t>
            </a:r>
            <a:r>
              <a:rPr lang="en-US" sz="1500" b="0" i="0" dirty="0">
                <a:solidFill>
                  <a:srgbClr val="FF0000"/>
                </a:solidFill>
                <a:effectLst/>
                <a:latin typeface="Söhne"/>
              </a:rPr>
              <a:t>allowed to grow too deep or complex</a:t>
            </a:r>
            <a:r>
              <a:rPr lang="en-US" sz="1500" b="0" i="0" dirty="0">
                <a:effectLst/>
                <a:latin typeface="Söhne"/>
              </a:rPr>
              <a:t>. Techniques </a:t>
            </a:r>
            <a:r>
              <a:rPr lang="en-US" sz="1500" b="0" i="0" dirty="0">
                <a:solidFill>
                  <a:srgbClr val="FF0000"/>
                </a:solidFill>
                <a:effectLst/>
                <a:latin typeface="Söhne"/>
              </a:rPr>
              <a:t>like pruning</a:t>
            </a:r>
            <a:r>
              <a:rPr lang="en-US" sz="1500" b="0" i="0" dirty="0">
                <a:effectLst/>
                <a:latin typeface="Söhne"/>
              </a:rPr>
              <a:t>, setting a </a:t>
            </a:r>
            <a:r>
              <a:rPr lang="en-US" sz="1500" b="0" i="0" dirty="0">
                <a:solidFill>
                  <a:srgbClr val="FF0000"/>
                </a:solidFill>
                <a:effectLst/>
                <a:latin typeface="Söhne"/>
              </a:rPr>
              <a:t>minimum number of samples per leaf</a:t>
            </a:r>
            <a:r>
              <a:rPr lang="en-US" sz="1500" b="0" i="0" dirty="0">
                <a:effectLst/>
                <a:latin typeface="Söhne"/>
              </a:rPr>
              <a:t>, or </a:t>
            </a:r>
            <a:r>
              <a:rPr lang="en-US" sz="1500" b="0" i="0" dirty="0">
                <a:solidFill>
                  <a:srgbClr val="FF0000"/>
                </a:solidFill>
                <a:effectLst/>
                <a:latin typeface="Söhne"/>
              </a:rPr>
              <a:t>limiting the depth of the tree</a:t>
            </a:r>
            <a:r>
              <a:rPr lang="en-US" sz="1500" b="0" i="0" dirty="0">
                <a:effectLst/>
                <a:latin typeface="Söhne"/>
              </a:rPr>
              <a:t>, are used to </a:t>
            </a:r>
            <a:r>
              <a:rPr lang="en-US" sz="1500" b="0" i="0" dirty="0">
                <a:solidFill>
                  <a:srgbClr val="FF0000"/>
                </a:solidFill>
                <a:effectLst/>
                <a:latin typeface="Söhne"/>
              </a:rPr>
              <a:t>prevent</a:t>
            </a:r>
            <a:r>
              <a:rPr lang="en-US" sz="1500" b="0" i="0" dirty="0">
                <a:effectLst/>
                <a:latin typeface="Söhne"/>
              </a:rPr>
              <a:t> this.</a:t>
            </a:r>
          </a:p>
          <a:p>
            <a:pPr algn="l"/>
            <a:r>
              <a:rPr lang="en-US" sz="1500" b="0" i="0" dirty="0">
                <a:effectLst/>
                <a:latin typeface="Söhne"/>
              </a:rPr>
              <a:t>Decision trees are widely used due to their interpretability, simplicity, and ability to model complex, non-linear relationships. They are a foundational component of more complex algorithms like Random Forests and Gradient Boosting Machines.</a:t>
            </a:r>
          </a:p>
        </p:txBody>
      </p:sp>
    </p:spTree>
    <p:extLst>
      <p:ext uri="{BB962C8B-B14F-4D97-AF65-F5344CB8AC3E}">
        <p14:creationId xmlns:p14="http://schemas.microsoft.com/office/powerpoint/2010/main" val="666024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F6E5E8-AED0-4C6F-B220-24E14C1A1669}"/>
              </a:ext>
            </a:extLst>
          </p:cNvPr>
          <p:cNvSpPr>
            <a:spLocks noChangeArrowheads="1"/>
          </p:cNvSpPr>
          <p:nvPr/>
        </p:nvSpPr>
        <p:spPr bwMode="auto">
          <a:xfrm>
            <a:off x="208961" y="1320149"/>
            <a:ext cx="11774078" cy="532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öhne"/>
              </a:rPr>
              <a:t>The non-parametric nature of decision trees means that you don't need to know the distribution of the underlying data for the model to be effective. This is particularly beneficial because: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rgbClr val="000000"/>
                </a:solidFill>
                <a:effectLst/>
                <a:latin typeface="Söhne"/>
              </a:rPr>
              <a:t>Flexibility</a:t>
            </a:r>
            <a:r>
              <a:rPr kumimoji="0" lang="en-US" altLang="en-US" sz="1600" b="0" i="0" u="none" strike="noStrike" cap="none" normalizeH="0" baseline="0" dirty="0">
                <a:ln>
                  <a:noFill/>
                </a:ln>
                <a:solidFill>
                  <a:srgbClr val="000000"/>
                </a:solidFill>
                <a:effectLst/>
                <a:latin typeface="Söhne"/>
              </a:rPr>
              <a:t>: Non-parametric methods are flexible in </a:t>
            </a:r>
            <a:r>
              <a:rPr kumimoji="0" lang="en-US" altLang="en-US" sz="1600" b="0" i="0" u="none" strike="noStrike" cap="none" normalizeH="0" baseline="0" dirty="0">
                <a:ln>
                  <a:noFill/>
                </a:ln>
                <a:solidFill>
                  <a:srgbClr val="FF0000"/>
                </a:solidFill>
                <a:effectLst/>
                <a:latin typeface="Söhne"/>
              </a:rPr>
              <a:t>modeling different types of data</a:t>
            </a:r>
            <a:r>
              <a:rPr kumimoji="0" lang="en-US" altLang="en-US" sz="1600" b="0" i="0" u="none" strike="noStrike" cap="none" normalizeH="0" baseline="0" dirty="0">
                <a:ln>
                  <a:noFill/>
                </a:ln>
                <a:solidFill>
                  <a:srgbClr val="000000"/>
                </a:solidFill>
                <a:effectLst/>
                <a:latin typeface="Söhne"/>
              </a:rPr>
              <a:t>. They can adapt to </a:t>
            </a:r>
            <a:r>
              <a:rPr kumimoji="0" lang="en-US" altLang="en-US" sz="1600" b="0" i="0" u="none" strike="noStrike" cap="none" normalizeH="0" baseline="0" dirty="0">
                <a:ln>
                  <a:noFill/>
                </a:ln>
                <a:solidFill>
                  <a:srgbClr val="FF0000"/>
                </a:solidFill>
                <a:effectLst/>
                <a:latin typeface="Söhne"/>
              </a:rPr>
              <a:t>various data shapes </a:t>
            </a:r>
            <a:r>
              <a:rPr kumimoji="0" lang="en-US" altLang="en-US" sz="1600" b="0" i="0" u="none" strike="noStrike" cap="none" normalizeH="0" baseline="0" dirty="0">
                <a:ln>
                  <a:noFill/>
                </a:ln>
                <a:solidFill>
                  <a:srgbClr val="000000"/>
                </a:solidFill>
                <a:effectLst/>
                <a:latin typeface="Söhne"/>
              </a:rPr>
              <a:t>and structures without needing a predetermined form. If you don’t know the distribution of your data or if the data doesn’t fit traditional statistical distributions (like normal distribution), non-parametric models like decision trees can still be used effectively.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rgbClr val="000000"/>
                </a:solidFill>
                <a:effectLst/>
                <a:latin typeface="Söhne"/>
              </a:rPr>
              <a:t>No Distribution Assumptions</a:t>
            </a:r>
            <a:r>
              <a:rPr kumimoji="0" lang="en-US" altLang="en-US" sz="1600" b="0" i="0" u="none" strike="noStrike" cap="none" normalizeH="0" baseline="0" dirty="0">
                <a:ln>
                  <a:noFill/>
                </a:ln>
                <a:solidFill>
                  <a:srgbClr val="000000"/>
                </a:solidFill>
                <a:effectLst/>
                <a:latin typeface="Söhne"/>
              </a:rPr>
              <a:t>: Since non-parametric models do not make any assumptions about the data distribution, they are </a:t>
            </a:r>
            <a:r>
              <a:rPr kumimoji="0" lang="en-US" altLang="en-US" sz="1600" b="0" i="0" u="none" strike="noStrike" cap="none" normalizeH="0" baseline="0" dirty="0">
                <a:ln>
                  <a:noFill/>
                </a:ln>
                <a:solidFill>
                  <a:srgbClr val="FF0000"/>
                </a:solidFill>
                <a:effectLst/>
                <a:latin typeface="Söhne"/>
              </a:rPr>
              <a:t>less prone to errors stemming from incorrect distribution assumptions</a:t>
            </a:r>
            <a:r>
              <a:rPr kumimoji="0" lang="en-US" altLang="en-US" sz="1600" b="0" i="0" u="none" strike="noStrike" cap="none" normalizeH="0" baseline="0" dirty="0">
                <a:ln>
                  <a:noFill/>
                </a:ln>
                <a:solidFill>
                  <a:srgbClr val="000000"/>
                </a:solidFill>
                <a:effectLst/>
                <a:latin typeface="Söhne"/>
              </a:rPr>
              <a:t>. Parametric models, on the other hand, can be quite sensitive to these assumptions, and if the data does not actually fit the assumed distribution, the model’s predictions can be significantly off.</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rgbClr val="000000"/>
                </a:solidFill>
                <a:effectLst/>
                <a:latin typeface="Söhne"/>
              </a:rPr>
              <a:t>Complex Relationships</a:t>
            </a:r>
            <a:r>
              <a:rPr kumimoji="0" lang="en-US" altLang="en-US" sz="1600" b="0" i="0" u="none" strike="noStrike" cap="none" normalizeH="0" baseline="0" dirty="0">
                <a:ln>
                  <a:noFill/>
                </a:ln>
                <a:solidFill>
                  <a:srgbClr val="000000"/>
                </a:solidFill>
                <a:effectLst/>
                <a:latin typeface="Söhne"/>
              </a:rPr>
              <a:t>: Decision trees can </a:t>
            </a:r>
            <a:r>
              <a:rPr kumimoji="0" lang="en-US" altLang="en-US" sz="1600" b="0" i="0" u="none" strike="noStrike" cap="none" normalizeH="0" baseline="0" dirty="0">
                <a:ln>
                  <a:noFill/>
                </a:ln>
                <a:solidFill>
                  <a:srgbClr val="FF0000"/>
                </a:solidFill>
                <a:effectLst/>
                <a:latin typeface="Söhne"/>
              </a:rPr>
              <a:t>model complex, nonlinear relationships</a:t>
            </a:r>
            <a:r>
              <a:rPr kumimoji="0" lang="en-US" altLang="en-US" sz="1600" b="0" i="0" u="none" strike="noStrike" cap="none" normalizeH="0" baseline="0" dirty="0">
                <a:ln>
                  <a:noFill/>
                </a:ln>
                <a:solidFill>
                  <a:srgbClr val="000000"/>
                </a:solidFill>
                <a:effectLst/>
                <a:latin typeface="Söhne"/>
              </a:rPr>
              <a:t> that parametric models might not be able to capture without transformation of the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rgbClr val="000000"/>
                </a:solidFill>
                <a:effectLst/>
                <a:latin typeface="Söhne"/>
              </a:rPr>
              <a:t>Outliers and Skewed Data</a:t>
            </a:r>
            <a:r>
              <a:rPr kumimoji="0" lang="en-US" altLang="en-US" sz="1600" b="0" i="0" u="none" strike="noStrike" cap="none" normalizeH="0" baseline="0" dirty="0">
                <a:ln>
                  <a:noFill/>
                </a:ln>
                <a:solidFill>
                  <a:srgbClr val="000000"/>
                </a:solidFill>
                <a:effectLst/>
                <a:latin typeface="Söhne"/>
              </a:rPr>
              <a:t>: Non-parametric models </a:t>
            </a:r>
            <a:r>
              <a:rPr kumimoji="0" lang="en-US" altLang="en-US" sz="1600" b="0" i="0" u="none" strike="noStrike" cap="none" normalizeH="0" baseline="0" dirty="0">
                <a:ln>
                  <a:noFill/>
                </a:ln>
                <a:solidFill>
                  <a:srgbClr val="FF0000"/>
                </a:solidFill>
                <a:effectLst/>
                <a:latin typeface="Söhne"/>
              </a:rPr>
              <a:t>can handle outliers and skewed data </a:t>
            </a:r>
            <a:r>
              <a:rPr kumimoji="0" lang="en-US" altLang="en-US" sz="1600" b="0" i="0" u="none" strike="noStrike" cap="none" normalizeH="0" baseline="0" dirty="0">
                <a:ln>
                  <a:noFill/>
                </a:ln>
                <a:solidFill>
                  <a:srgbClr val="000000"/>
                </a:solidFill>
                <a:effectLst/>
                <a:latin typeface="Söhne"/>
              </a:rPr>
              <a:t>better because </a:t>
            </a:r>
            <a:r>
              <a:rPr kumimoji="0" lang="en-US" altLang="en-US" sz="1600" b="0" i="0" u="none" strike="noStrike" cap="none" normalizeH="0" baseline="0" dirty="0">
                <a:ln>
                  <a:noFill/>
                </a:ln>
                <a:solidFill>
                  <a:srgbClr val="FF0000"/>
                </a:solidFill>
                <a:effectLst/>
                <a:latin typeface="Söhne"/>
              </a:rPr>
              <a:t>they don’t rely on the mean and variance of the data</a:t>
            </a:r>
            <a:r>
              <a:rPr kumimoji="0" lang="en-US" altLang="en-US" sz="1600" b="0" i="0" u="none" strike="noStrike" cap="none" normalizeH="0" baseline="0" dirty="0">
                <a:ln>
                  <a:noFill/>
                </a:ln>
                <a:solidFill>
                  <a:srgbClr val="000000"/>
                </a:solidFill>
                <a:effectLst/>
                <a:latin typeface="Söhne"/>
              </a:rPr>
              <a:t>, as many parametric models do.</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a:ln>
                  <a:noFill/>
                </a:ln>
                <a:solidFill>
                  <a:srgbClr val="000000"/>
                </a:solidFill>
                <a:effectLst/>
                <a:latin typeface="Söhne"/>
              </a:rPr>
              <a:t>Robustness</a:t>
            </a:r>
            <a:r>
              <a:rPr kumimoji="0" lang="en-US" altLang="en-US" sz="1600" b="0" i="0" u="none" strike="noStrike" cap="none" normalizeH="0" baseline="0" dirty="0">
                <a:ln>
                  <a:noFill/>
                </a:ln>
                <a:solidFill>
                  <a:srgbClr val="000000"/>
                </a:solidFill>
                <a:effectLst/>
                <a:latin typeface="Söhne"/>
              </a:rPr>
              <a:t>: Decision trees are generally more </a:t>
            </a:r>
            <a:r>
              <a:rPr kumimoji="0" lang="en-US" altLang="en-US" sz="1600" b="0" i="0" u="none" strike="noStrike" cap="none" normalizeH="0" baseline="0" dirty="0">
                <a:ln>
                  <a:noFill/>
                </a:ln>
                <a:solidFill>
                  <a:srgbClr val="FF0000"/>
                </a:solidFill>
                <a:effectLst/>
                <a:latin typeface="Söhne"/>
              </a:rPr>
              <a:t>robust to errors and noise in the data</a:t>
            </a:r>
            <a:r>
              <a:rPr kumimoji="0" lang="en-US" altLang="en-US" sz="1600" b="0" i="0" u="none" strike="noStrike" cap="none" normalizeH="0" baseline="0" dirty="0">
                <a:ln>
                  <a:noFill/>
                </a:ln>
                <a:solidFill>
                  <a:srgbClr val="000000"/>
                </a:solidFill>
                <a:effectLst/>
                <a:latin typeface="Söhne"/>
              </a:rPr>
              <a:t>. Since they make fewer assumptions, they can sometimes perform better in real-world scenarios where data often violates theoretical assumptions.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600" b="1" i="0" u="none" strike="noStrike" cap="none" normalizeH="0" baseline="0" dirty="0">
                <a:ln>
                  <a:noFill/>
                </a:ln>
                <a:solidFill>
                  <a:srgbClr val="000000"/>
                </a:solidFill>
                <a:effectLst/>
                <a:latin typeface="Söhne"/>
              </a:rPr>
              <a:t>Ease of Use</a:t>
            </a:r>
            <a:r>
              <a:rPr kumimoji="0" lang="en-US" altLang="en-US" sz="1600" b="0" i="0" u="none" strike="noStrike" cap="none" normalizeH="0" baseline="0" dirty="0">
                <a:ln>
                  <a:noFill/>
                </a:ln>
                <a:solidFill>
                  <a:srgbClr val="000000"/>
                </a:solidFill>
                <a:effectLst/>
                <a:latin typeface="Söhne"/>
              </a:rPr>
              <a:t>: They can be a good starting point for modeling since they require less data preparation and understanding of the data distribution.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öhne"/>
              </a:rPr>
              <a:t>In summary, the non-parametric nature of decision trees allows them to be used in a wide range of scenarios without the need for in-depth distributional analysis of the input data, making them versatile and widely applicable for many predictive modeling tasks.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rgbClr val="000000"/>
                </a:solidFill>
                <a:effectLst/>
                <a:latin typeface="Söhne"/>
              </a:rPr>
            </a:b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625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5CD0D8-3321-4A47-B2F5-50015A53EBDC}"/>
              </a:ext>
            </a:extLst>
          </p:cNvPr>
          <p:cNvSpPr txBox="1"/>
          <p:nvPr/>
        </p:nvSpPr>
        <p:spPr>
          <a:xfrm>
            <a:off x="212035" y="181150"/>
            <a:ext cx="11767930" cy="6463308"/>
          </a:xfrm>
          <a:prstGeom prst="rect">
            <a:avLst/>
          </a:prstGeom>
          <a:noFill/>
        </p:spPr>
        <p:txBody>
          <a:bodyPr wrap="square">
            <a:spAutoFit/>
          </a:bodyPr>
          <a:lstStyle/>
          <a:p>
            <a:pPr algn="l"/>
            <a:r>
              <a:rPr lang="en-US" b="0" i="0" dirty="0">
                <a:effectLst/>
                <a:latin typeface="Söhne"/>
              </a:rPr>
              <a:t>Entropy is a measure of the amount of </a:t>
            </a:r>
            <a:r>
              <a:rPr lang="en-US" b="0" i="0" dirty="0">
                <a:solidFill>
                  <a:srgbClr val="FF0000"/>
                </a:solidFill>
                <a:effectLst/>
                <a:latin typeface="Söhne"/>
              </a:rPr>
              <a:t>uncertainty or disorder </a:t>
            </a:r>
            <a:r>
              <a:rPr lang="en-US" b="0" i="0" dirty="0">
                <a:effectLst/>
                <a:latin typeface="Söhne"/>
              </a:rPr>
              <a:t>within </a:t>
            </a:r>
            <a:r>
              <a:rPr lang="en-US" b="0" i="0" dirty="0">
                <a:solidFill>
                  <a:srgbClr val="FF0000"/>
                </a:solidFill>
                <a:effectLst/>
                <a:latin typeface="Söhne"/>
              </a:rPr>
              <a:t>a set of classes</a:t>
            </a:r>
            <a:r>
              <a:rPr lang="en-US" b="0" i="0" dirty="0">
                <a:effectLst/>
                <a:latin typeface="Söhne"/>
              </a:rPr>
              <a:t>. In the context of decision trees, entropy is used to determine </a:t>
            </a:r>
            <a:r>
              <a:rPr lang="en-US" b="0" i="0" dirty="0">
                <a:solidFill>
                  <a:srgbClr val="FF0000"/>
                </a:solidFill>
                <a:effectLst/>
                <a:latin typeface="Söhne"/>
              </a:rPr>
              <a:t>how a node should be split</a:t>
            </a:r>
            <a:r>
              <a:rPr lang="en-US" b="0" i="0" dirty="0">
                <a:effectLst/>
                <a:latin typeface="Söhne"/>
              </a:rPr>
              <a:t>, that is, which </a:t>
            </a:r>
            <a:r>
              <a:rPr lang="en-US" b="0" i="0" dirty="0">
                <a:solidFill>
                  <a:srgbClr val="FF0000"/>
                </a:solidFill>
                <a:effectLst/>
                <a:latin typeface="Söhne"/>
              </a:rPr>
              <a:t>attribute should be used to split the data </a:t>
            </a:r>
            <a:r>
              <a:rPr lang="en-US" b="0" i="0" dirty="0">
                <a:effectLst/>
                <a:latin typeface="Söhne"/>
              </a:rPr>
              <a:t>to best separate the classes it contains.</a:t>
            </a:r>
          </a:p>
          <a:p>
            <a:pPr algn="l"/>
            <a:r>
              <a:rPr lang="en-US" b="0" i="0" dirty="0">
                <a:effectLst/>
                <a:latin typeface="Söhne"/>
              </a:rPr>
              <a:t>Here’s a detailed explanation of the two types of entropy you mentioned in the context of decision trees:</a:t>
            </a:r>
          </a:p>
          <a:p>
            <a:pPr algn="l">
              <a:buFont typeface="+mj-lt"/>
              <a:buAutoNum type="arabicPeriod"/>
            </a:pPr>
            <a:r>
              <a:rPr lang="en-US" b="1" i="0" dirty="0">
                <a:effectLst/>
                <a:latin typeface="Söhne"/>
              </a:rPr>
              <a:t>Entropy Using the Frequency Table of One Attribute:</a:t>
            </a:r>
            <a:endParaRPr lang="en-US" b="0" i="0" dirty="0">
              <a:effectLst/>
              <a:latin typeface="Söhne"/>
            </a:endParaRPr>
          </a:p>
          <a:p>
            <a:pPr algn="l">
              <a:buFont typeface="+mj-lt"/>
              <a:buAutoNum type="arabicPeriod"/>
            </a:pPr>
            <a:r>
              <a:rPr lang="en-US" b="0" i="0" dirty="0">
                <a:effectLst/>
                <a:latin typeface="Söhne"/>
              </a:rPr>
              <a:t>This type of entropy is calculated for a </a:t>
            </a:r>
            <a:r>
              <a:rPr lang="en-US" b="0" i="0" dirty="0">
                <a:solidFill>
                  <a:srgbClr val="FF0000"/>
                </a:solidFill>
                <a:effectLst/>
                <a:latin typeface="Söhne"/>
              </a:rPr>
              <a:t>single attribute </a:t>
            </a:r>
            <a:r>
              <a:rPr lang="en-US" b="0" i="0" dirty="0">
                <a:effectLst/>
                <a:latin typeface="Söhne"/>
              </a:rPr>
              <a:t>(or feature) in the dataset. The </a:t>
            </a:r>
            <a:r>
              <a:rPr lang="en-US" b="0" i="0" dirty="0">
                <a:solidFill>
                  <a:srgbClr val="FF0000"/>
                </a:solidFill>
                <a:effectLst/>
                <a:latin typeface="Söhne"/>
              </a:rPr>
              <a:t>frequency table for this attribute lists the frequency (or count) of each unique value of that attribute</a:t>
            </a:r>
            <a:r>
              <a:rPr lang="en-US" b="0" i="0" dirty="0">
                <a:effectLst/>
                <a:latin typeface="Söhne"/>
              </a:rPr>
              <a:t>. To calculate the entropy of the entire set for this attribute, you'd do the following:</a:t>
            </a:r>
          </a:p>
          <a:p>
            <a:pPr marL="742950" lvl="1" indent="-285750" algn="l">
              <a:buFont typeface="+mj-lt"/>
              <a:buAutoNum type="arabicPeriod"/>
            </a:pPr>
            <a:r>
              <a:rPr lang="en-US" b="0" i="0" dirty="0">
                <a:effectLst/>
                <a:latin typeface="Söhne"/>
              </a:rPr>
              <a:t>For each unique value </a:t>
            </a:r>
            <a:r>
              <a:rPr lang="en-US" b="0" i="1" dirty="0" err="1">
                <a:effectLst/>
                <a:latin typeface="KaTeX_Math"/>
              </a:rPr>
              <a:t>i</a:t>
            </a:r>
            <a:r>
              <a:rPr lang="en-US" b="0" i="0" dirty="0">
                <a:effectLst/>
                <a:latin typeface="Söhne"/>
              </a:rPr>
              <a:t> of the attribute, you calculate the </a:t>
            </a:r>
            <a:r>
              <a:rPr lang="en-US" b="0" i="0" dirty="0">
                <a:solidFill>
                  <a:srgbClr val="FF0000"/>
                </a:solidFill>
                <a:effectLst/>
                <a:latin typeface="Söhne"/>
              </a:rPr>
              <a:t>proportion </a:t>
            </a:r>
            <a:r>
              <a:rPr lang="en-US" b="0" i="1" dirty="0">
                <a:solidFill>
                  <a:srgbClr val="FF0000"/>
                </a:solidFill>
                <a:effectLst/>
                <a:latin typeface="KaTeX_Math"/>
              </a:rPr>
              <a:t>pi</a:t>
            </a:r>
            <a:r>
              <a:rPr lang="en-US" b="0" i="0" dirty="0">
                <a:solidFill>
                  <a:srgbClr val="FF0000"/>
                </a:solidFill>
                <a:effectLst/>
                <a:latin typeface="KaTeX_Main"/>
              </a:rPr>
              <a:t>​</a:t>
            </a:r>
            <a:r>
              <a:rPr lang="en-US" b="0" i="0" dirty="0">
                <a:solidFill>
                  <a:srgbClr val="FF0000"/>
                </a:solidFill>
                <a:effectLst/>
                <a:latin typeface="Söhne"/>
              </a:rPr>
              <a:t> of the set falling into that category</a:t>
            </a:r>
            <a:r>
              <a:rPr lang="en-US" b="0" i="0" dirty="0">
                <a:effectLst/>
                <a:latin typeface="Söhne"/>
              </a:rPr>
              <a:t>.</a:t>
            </a:r>
          </a:p>
          <a:p>
            <a:pPr marL="742950" lvl="1" indent="-285750" algn="l">
              <a:buFont typeface="+mj-lt"/>
              <a:buAutoNum type="arabicPeriod"/>
            </a:pPr>
            <a:r>
              <a:rPr lang="en-US" b="0" i="0" dirty="0">
                <a:effectLst/>
                <a:latin typeface="Söhne"/>
              </a:rPr>
              <a:t>Then, you calculate the entropy as the </a:t>
            </a:r>
            <a:r>
              <a:rPr lang="en-US" b="0" i="0" dirty="0">
                <a:solidFill>
                  <a:srgbClr val="FF0000"/>
                </a:solidFill>
                <a:effectLst/>
                <a:latin typeface="Söhne"/>
              </a:rPr>
              <a:t>sum of the negative product of </a:t>
            </a:r>
            <a:r>
              <a:rPr lang="en-US" b="0" i="1" dirty="0">
                <a:solidFill>
                  <a:srgbClr val="FF0000"/>
                </a:solidFill>
                <a:effectLst/>
                <a:latin typeface="KaTeX_Math"/>
              </a:rPr>
              <a:t>pi</a:t>
            </a:r>
            <a:r>
              <a:rPr lang="en-US" b="0" i="0" dirty="0">
                <a:solidFill>
                  <a:srgbClr val="FF0000"/>
                </a:solidFill>
                <a:effectLst/>
                <a:latin typeface="KaTeX_Main"/>
              </a:rPr>
              <a:t>​</a:t>
            </a:r>
            <a:r>
              <a:rPr lang="en-US" b="0" i="0" dirty="0">
                <a:solidFill>
                  <a:srgbClr val="FF0000"/>
                </a:solidFill>
                <a:effectLst/>
                <a:latin typeface="Söhne"/>
              </a:rPr>
              <a:t> and the logarithm base 2 of </a:t>
            </a:r>
            <a:r>
              <a:rPr lang="en-US" b="0" i="1" dirty="0">
                <a:solidFill>
                  <a:srgbClr val="FF0000"/>
                </a:solidFill>
                <a:effectLst/>
                <a:latin typeface="KaTeX_Math"/>
              </a:rPr>
              <a:t>pi</a:t>
            </a:r>
            <a:r>
              <a:rPr lang="en-US" b="0" i="0" dirty="0">
                <a:solidFill>
                  <a:srgbClr val="FF0000"/>
                </a:solidFill>
                <a:effectLst/>
                <a:latin typeface="KaTeX_Main"/>
              </a:rPr>
              <a:t>​</a:t>
            </a:r>
            <a:r>
              <a:rPr lang="en-US" b="0" i="0" dirty="0">
                <a:solidFill>
                  <a:srgbClr val="FF0000"/>
                </a:solidFill>
                <a:effectLst/>
                <a:latin typeface="Söhne"/>
              </a:rPr>
              <a:t> </a:t>
            </a:r>
            <a:r>
              <a:rPr lang="en-US" b="0" i="0" dirty="0">
                <a:effectLst/>
                <a:latin typeface="Söhne"/>
              </a:rPr>
              <a:t>for all categories </a:t>
            </a:r>
            <a:r>
              <a:rPr lang="en-US" b="0" i="1" dirty="0">
                <a:effectLst/>
                <a:latin typeface="KaTeX_Math"/>
              </a:rPr>
              <a:t>c</a:t>
            </a:r>
            <a:r>
              <a:rPr lang="en-US" b="0" i="0" dirty="0">
                <a:effectLst/>
                <a:latin typeface="Söhne"/>
              </a:rPr>
              <a:t> of the attribute.</a:t>
            </a:r>
            <a:endParaRPr lang="en-US" dirty="0">
              <a:latin typeface="Söhne"/>
            </a:endParaRPr>
          </a:p>
          <a:p>
            <a:pPr lvl="1" algn="l"/>
            <a:r>
              <a:rPr lang="en-US" b="0" i="0" dirty="0">
                <a:solidFill>
                  <a:srgbClr val="0F0F0F"/>
                </a:solidFill>
                <a:effectLst/>
                <a:latin typeface="Söhne"/>
              </a:rPr>
              <a:t>Mathematically, it’s given as:</a:t>
            </a:r>
          </a:p>
          <a:p>
            <a:pPr lvl="1" algn="l"/>
            <a:endParaRPr lang="en-US" dirty="0">
              <a:solidFill>
                <a:srgbClr val="0F0F0F"/>
              </a:solidFill>
              <a:latin typeface="Söhne"/>
            </a:endParaRPr>
          </a:p>
          <a:p>
            <a:pPr lvl="1" algn="l"/>
            <a:endParaRPr lang="en-US" b="0" i="0" dirty="0">
              <a:solidFill>
                <a:srgbClr val="0F0F0F"/>
              </a:solidFill>
              <a:effectLst/>
              <a:latin typeface="Söhne"/>
            </a:endParaRPr>
          </a:p>
          <a:p>
            <a:pPr lvl="1" algn="l"/>
            <a:endParaRPr lang="en-US" dirty="0">
              <a:solidFill>
                <a:srgbClr val="0F0F0F"/>
              </a:solidFill>
              <a:latin typeface="Söhne"/>
            </a:endParaRPr>
          </a:p>
          <a:p>
            <a:pPr algn="l">
              <a:buFont typeface="+mj-lt"/>
              <a:buAutoNum type="arabicPeriod"/>
            </a:pPr>
            <a:r>
              <a:rPr lang="en-US" b="0" i="0" dirty="0">
                <a:effectLst/>
                <a:latin typeface="Söhne"/>
              </a:rPr>
              <a:t>The result is a non-negative value that reflects the disorder: </a:t>
            </a:r>
            <a:r>
              <a:rPr lang="en-US" b="0" i="0" dirty="0">
                <a:solidFill>
                  <a:srgbClr val="FF0000"/>
                </a:solidFill>
                <a:effectLst/>
                <a:latin typeface="Söhne"/>
              </a:rPr>
              <a:t>0 indicates no disorder </a:t>
            </a:r>
            <a:r>
              <a:rPr lang="en-US" b="0" i="0" dirty="0">
                <a:effectLst/>
                <a:latin typeface="Söhne"/>
              </a:rPr>
              <a:t>(perfect homogeneity), while higher values indicate higher disorder. In a binary classification, the </a:t>
            </a:r>
            <a:r>
              <a:rPr lang="en-US" b="0" i="0" dirty="0">
                <a:solidFill>
                  <a:srgbClr val="FF0000"/>
                </a:solidFill>
                <a:effectLst/>
                <a:latin typeface="Söhne"/>
              </a:rPr>
              <a:t>maximum entropy is 1, which indicates that the data is equally divided between the two classes.</a:t>
            </a:r>
          </a:p>
          <a:p>
            <a:pPr algn="l">
              <a:buFont typeface="+mj-lt"/>
              <a:buAutoNum type="arabicPeriod"/>
            </a:pPr>
            <a:r>
              <a:rPr lang="en-US" b="1" i="0" dirty="0">
                <a:effectLst/>
                <a:latin typeface="Söhne"/>
              </a:rPr>
              <a:t>Entropy Using the Frequency Table of Two Attributes:</a:t>
            </a:r>
            <a:endParaRPr lang="en-US" b="0" i="0" dirty="0">
              <a:effectLst/>
              <a:latin typeface="Söhne"/>
            </a:endParaRPr>
          </a:p>
          <a:p>
            <a:pPr algn="l"/>
            <a:r>
              <a:rPr lang="en-US" b="0" i="0" dirty="0">
                <a:solidFill>
                  <a:srgbClr val="0F0F0F"/>
                </a:solidFill>
                <a:effectLst/>
                <a:latin typeface="Söhne"/>
              </a:rPr>
              <a:t>This is a bit more complex. Here, you’re looking at how the </a:t>
            </a:r>
            <a:r>
              <a:rPr lang="en-US" b="0" i="0" dirty="0">
                <a:solidFill>
                  <a:srgbClr val="FF0000"/>
                </a:solidFill>
                <a:effectLst/>
                <a:latin typeface="Söhne"/>
              </a:rPr>
              <a:t>entropy of the system changes when you choose a particular attribute to split the data.</a:t>
            </a:r>
            <a:r>
              <a:rPr lang="en-US" b="0" i="0" dirty="0">
                <a:solidFill>
                  <a:srgbClr val="0F0F0F"/>
                </a:solidFill>
                <a:effectLst/>
                <a:latin typeface="Söhne"/>
              </a:rPr>
              <a:t> The frequency table now involves two attributes: the </a:t>
            </a:r>
            <a:r>
              <a:rPr lang="en-US" b="0" i="0" dirty="0">
                <a:solidFill>
                  <a:srgbClr val="FF0000"/>
                </a:solidFill>
                <a:effectLst/>
                <a:latin typeface="Söhne"/>
              </a:rPr>
              <a:t>attribute you’re considering for the split</a:t>
            </a:r>
            <a:r>
              <a:rPr lang="en-US" b="0" i="0" dirty="0">
                <a:solidFill>
                  <a:srgbClr val="0F0F0F"/>
                </a:solidFill>
                <a:effectLst/>
                <a:latin typeface="Söhne"/>
              </a:rPr>
              <a:t> and the </a:t>
            </a:r>
            <a:r>
              <a:rPr lang="en-US" b="0" i="0" dirty="0">
                <a:solidFill>
                  <a:srgbClr val="FF0000"/>
                </a:solidFill>
                <a:effectLst/>
                <a:latin typeface="Söhne"/>
              </a:rPr>
              <a:t>target attribute you’re trying to predict</a:t>
            </a:r>
            <a:r>
              <a:rPr lang="en-US" b="0" i="0" dirty="0">
                <a:solidFill>
                  <a:srgbClr val="0F0F0F"/>
                </a:solidFill>
                <a:effectLst/>
                <a:latin typeface="Söhne"/>
              </a:rPr>
              <a:t>.</a:t>
            </a:r>
          </a:p>
          <a:p>
            <a:pPr lvl="1" algn="l"/>
            <a:endParaRPr lang="en-US" dirty="0">
              <a:latin typeface="Söhne"/>
            </a:endParaRPr>
          </a:p>
        </p:txBody>
      </p:sp>
      <p:pic>
        <p:nvPicPr>
          <p:cNvPr id="6" name="Picture 5">
            <a:extLst>
              <a:ext uri="{FF2B5EF4-FFF2-40B4-BE49-F238E27FC236}">
                <a16:creationId xmlns:a16="http://schemas.microsoft.com/office/drawing/2014/main" id="{19E3B9CE-E0A9-4DB4-9B0A-92AADCD03FEF}"/>
              </a:ext>
            </a:extLst>
          </p:cNvPr>
          <p:cNvPicPr>
            <a:picLocks noChangeAspect="1"/>
          </p:cNvPicPr>
          <p:nvPr/>
        </p:nvPicPr>
        <p:blipFill>
          <a:blip r:embed="rId2"/>
          <a:stretch>
            <a:fillRect/>
          </a:stretch>
        </p:blipFill>
        <p:spPr>
          <a:xfrm>
            <a:off x="918748" y="3548476"/>
            <a:ext cx="5305425" cy="695325"/>
          </a:xfrm>
          <a:prstGeom prst="rect">
            <a:avLst/>
          </a:prstGeom>
        </p:spPr>
      </p:pic>
    </p:spTree>
    <p:extLst>
      <p:ext uri="{BB962C8B-B14F-4D97-AF65-F5344CB8AC3E}">
        <p14:creationId xmlns:p14="http://schemas.microsoft.com/office/powerpoint/2010/main" val="1210385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01EEBF-25A2-4D27-8238-E6ADF7622DF1}"/>
              </a:ext>
            </a:extLst>
          </p:cNvPr>
          <p:cNvSpPr txBox="1"/>
          <p:nvPr/>
        </p:nvSpPr>
        <p:spPr>
          <a:xfrm>
            <a:off x="268357" y="259140"/>
            <a:ext cx="11837504" cy="5355312"/>
          </a:xfrm>
          <a:prstGeom prst="rect">
            <a:avLst/>
          </a:prstGeom>
          <a:noFill/>
        </p:spPr>
        <p:txBody>
          <a:bodyPr wrap="square">
            <a:spAutoFit/>
          </a:bodyPr>
          <a:lstStyle/>
          <a:p>
            <a:pPr algn="l"/>
            <a:r>
              <a:rPr lang="en-US" b="0" i="0" dirty="0">
                <a:solidFill>
                  <a:srgbClr val="0F0F0F"/>
                </a:solidFill>
                <a:effectLst/>
                <a:latin typeface="Söhne"/>
              </a:rPr>
              <a:t>For each value </a:t>
            </a:r>
            <a:r>
              <a:rPr lang="en-US" b="0" i="1" dirty="0">
                <a:solidFill>
                  <a:srgbClr val="0F0F0F"/>
                </a:solidFill>
                <a:effectLst/>
                <a:latin typeface="KaTeX_Math"/>
              </a:rPr>
              <a:t>X</a:t>
            </a:r>
            <a:r>
              <a:rPr lang="en-US" b="0" i="0" dirty="0">
                <a:solidFill>
                  <a:srgbClr val="0F0F0F"/>
                </a:solidFill>
                <a:effectLst/>
                <a:latin typeface="Söhne"/>
              </a:rPr>
              <a:t> of the attribute you’re considering for the split, you calculate:</a:t>
            </a:r>
          </a:p>
          <a:p>
            <a:pPr algn="l">
              <a:buFont typeface="Arial" panose="020B0604020202020204" pitchFamily="34" charset="0"/>
              <a:buChar char="•"/>
            </a:pPr>
            <a:r>
              <a:rPr lang="en-US" b="0" i="0" dirty="0">
                <a:solidFill>
                  <a:srgbClr val="0F0F0F"/>
                </a:solidFill>
                <a:effectLst/>
                <a:latin typeface="Söhne"/>
              </a:rPr>
              <a:t>The </a:t>
            </a:r>
            <a:r>
              <a:rPr lang="en-US" b="0" i="0" dirty="0">
                <a:solidFill>
                  <a:srgbClr val="FF0000"/>
                </a:solidFill>
                <a:effectLst/>
                <a:latin typeface="Söhne"/>
              </a:rPr>
              <a:t>proportion </a:t>
            </a:r>
            <a:r>
              <a:rPr lang="en-US" b="0" i="1" dirty="0">
                <a:solidFill>
                  <a:srgbClr val="FF0000"/>
                </a:solidFill>
                <a:effectLst/>
                <a:latin typeface="KaTeX_Math"/>
              </a:rPr>
              <a:t>P</a:t>
            </a:r>
            <a:r>
              <a:rPr lang="en-US" b="0" i="0" dirty="0">
                <a:solidFill>
                  <a:srgbClr val="FF0000"/>
                </a:solidFill>
                <a:effectLst/>
                <a:latin typeface="KaTeX_Main"/>
              </a:rPr>
              <a:t>(</a:t>
            </a:r>
            <a:r>
              <a:rPr lang="en-US" b="0" i="1" dirty="0">
                <a:solidFill>
                  <a:srgbClr val="FF0000"/>
                </a:solidFill>
                <a:effectLst/>
                <a:latin typeface="KaTeX_Math"/>
              </a:rPr>
              <a:t>c</a:t>
            </a:r>
            <a:r>
              <a:rPr lang="en-US" b="0" i="0" dirty="0">
                <a:solidFill>
                  <a:srgbClr val="FF0000"/>
                </a:solidFill>
                <a:effectLst/>
                <a:latin typeface="KaTeX_Main"/>
              </a:rPr>
              <a:t>)</a:t>
            </a:r>
            <a:r>
              <a:rPr lang="en-US" b="0" i="0" dirty="0">
                <a:solidFill>
                  <a:srgbClr val="FF0000"/>
                </a:solidFill>
                <a:effectLst/>
                <a:latin typeface="Söhne"/>
              </a:rPr>
              <a:t> of the data that falls into each category </a:t>
            </a:r>
            <a:r>
              <a:rPr lang="en-US" b="0" i="1" dirty="0">
                <a:solidFill>
                  <a:srgbClr val="FF0000"/>
                </a:solidFill>
                <a:effectLst/>
                <a:latin typeface="KaTeX_Math"/>
              </a:rPr>
              <a:t>c</a:t>
            </a:r>
            <a:r>
              <a:rPr lang="en-US" b="0" i="0" dirty="0">
                <a:solidFill>
                  <a:srgbClr val="0F0F0F"/>
                </a:solidFill>
                <a:effectLst/>
                <a:latin typeface="Söhne"/>
              </a:rPr>
              <a:t>.</a:t>
            </a:r>
          </a:p>
          <a:p>
            <a:pPr algn="l">
              <a:buFont typeface="Arial" panose="020B0604020202020204" pitchFamily="34" charset="0"/>
              <a:buChar char="•"/>
            </a:pPr>
            <a:r>
              <a:rPr lang="en-US" b="0" i="0" dirty="0">
                <a:solidFill>
                  <a:srgbClr val="0F0F0F"/>
                </a:solidFill>
                <a:effectLst/>
                <a:latin typeface="Söhne"/>
              </a:rPr>
              <a:t>The </a:t>
            </a:r>
            <a:r>
              <a:rPr lang="en-US" b="0" i="0" dirty="0">
                <a:solidFill>
                  <a:srgbClr val="FF0000"/>
                </a:solidFill>
                <a:effectLst/>
                <a:latin typeface="Söhne"/>
              </a:rPr>
              <a:t>entropy </a:t>
            </a:r>
            <a:r>
              <a:rPr lang="en-US" b="0" i="1" dirty="0">
                <a:solidFill>
                  <a:srgbClr val="FF0000"/>
                </a:solidFill>
                <a:effectLst/>
                <a:latin typeface="KaTeX_Math"/>
              </a:rPr>
              <a:t>E</a:t>
            </a:r>
            <a:r>
              <a:rPr lang="en-US" b="0" i="0" dirty="0">
                <a:solidFill>
                  <a:srgbClr val="FF0000"/>
                </a:solidFill>
                <a:effectLst/>
                <a:latin typeface="KaTeX_Main"/>
              </a:rPr>
              <a:t>(</a:t>
            </a:r>
            <a:r>
              <a:rPr lang="en-US" b="0" i="1" dirty="0">
                <a:solidFill>
                  <a:srgbClr val="FF0000"/>
                </a:solidFill>
                <a:effectLst/>
                <a:latin typeface="KaTeX_Math"/>
              </a:rPr>
              <a:t>c</a:t>
            </a:r>
            <a:r>
              <a:rPr lang="en-US" b="0" i="0" dirty="0">
                <a:solidFill>
                  <a:srgbClr val="FF0000"/>
                </a:solidFill>
                <a:effectLst/>
                <a:latin typeface="KaTeX_Main"/>
              </a:rPr>
              <a:t>)</a:t>
            </a:r>
            <a:r>
              <a:rPr lang="en-US" b="0" i="0" dirty="0">
                <a:solidFill>
                  <a:srgbClr val="FF0000"/>
                </a:solidFill>
                <a:effectLst/>
                <a:latin typeface="Söhne"/>
              </a:rPr>
              <a:t> of the data </a:t>
            </a:r>
            <a:r>
              <a:rPr lang="en-US" b="0" i="0" dirty="0">
                <a:solidFill>
                  <a:srgbClr val="0F0F0F"/>
                </a:solidFill>
                <a:effectLst/>
                <a:latin typeface="Söhne"/>
              </a:rPr>
              <a:t>in </a:t>
            </a:r>
            <a:r>
              <a:rPr lang="en-US" b="0" i="0" dirty="0">
                <a:solidFill>
                  <a:srgbClr val="FF0000"/>
                </a:solidFill>
                <a:effectLst/>
                <a:latin typeface="Söhne"/>
              </a:rPr>
              <a:t>category </a:t>
            </a:r>
            <a:r>
              <a:rPr lang="en-US" b="0" i="1" dirty="0">
                <a:solidFill>
                  <a:srgbClr val="FF0000"/>
                </a:solidFill>
                <a:effectLst/>
                <a:latin typeface="KaTeX_Math"/>
              </a:rPr>
              <a:t>c</a:t>
            </a:r>
            <a:r>
              <a:rPr lang="en-US" b="0" i="0" dirty="0">
                <a:solidFill>
                  <a:srgbClr val="FF0000"/>
                </a:solidFill>
                <a:effectLst/>
                <a:latin typeface="Söhne"/>
              </a:rPr>
              <a:t>, </a:t>
            </a:r>
            <a:r>
              <a:rPr lang="en-US" b="0" i="0" dirty="0">
                <a:solidFill>
                  <a:srgbClr val="0F0F0F"/>
                </a:solidFill>
                <a:effectLst/>
                <a:latin typeface="Söhne"/>
              </a:rPr>
              <a:t>using the formula for entropy mentioned above.</a:t>
            </a:r>
          </a:p>
          <a:p>
            <a:pPr algn="l"/>
            <a:r>
              <a:rPr lang="en-US" b="0" i="0" dirty="0">
                <a:solidFill>
                  <a:srgbClr val="0F0F0F"/>
                </a:solidFill>
                <a:effectLst/>
                <a:latin typeface="Söhne"/>
              </a:rPr>
              <a:t>Then, you </a:t>
            </a:r>
            <a:r>
              <a:rPr lang="en-US" b="0" i="0" dirty="0">
                <a:solidFill>
                  <a:srgbClr val="FF0000"/>
                </a:solidFill>
                <a:effectLst/>
                <a:latin typeface="Söhne"/>
              </a:rPr>
              <a:t>weigh the entropy of each category </a:t>
            </a:r>
            <a:r>
              <a:rPr lang="en-US" b="0" i="0" dirty="0">
                <a:solidFill>
                  <a:srgbClr val="0F0F0F"/>
                </a:solidFill>
                <a:effectLst/>
                <a:latin typeface="Söhne"/>
              </a:rPr>
              <a:t>by its </a:t>
            </a:r>
            <a:r>
              <a:rPr lang="en-US" b="0" i="0" dirty="0">
                <a:solidFill>
                  <a:srgbClr val="FF0000"/>
                </a:solidFill>
                <a:effectLst/>
                <a:latin typeface="Söhne"/>
              </a:rPr>
              <a:t>proportion in the entire set </a:t>
            </a:r>
            <a:r>
              <a:rPr lang="en-US" b="0" i="0" dirty="0">
                <a:solidFill>
                  <a:srgbClr val="0F0F0F"/>
                </a:solidFill>
                <a:effectLst/>
                <a:latin typeface="Söhne"/>
              </a:rPr>
              <a:t>to get the expected entropy for the split on that attribute. The formula for this expected entropy (also known as the conditional entropy) is:</a:t>
            </a:r>
          </a:p>
          <a:p>
            <a:pPr algn="l"/>
            <a:endParaRPr lang="en-US" dirty="0">
              <a:solidFill>
                <a:srgbClr val="0F0F0F"/>
              </a:solidFill>
              <a:latin typeface="Söhne"/>
            </a:endParaRPr>
          </a:p>
          <a:p>
            <a:pPr algn="l"/>
            <a:endParaRPr lang="en-US" b="0" i="0" dirty="0">
              <a:solidFill>
                <a:srgbClr val="0F0F0F"/>
              </a:solidFill>
              <a:effectLst/>
              <a:latin typeface="Söhne"/>
            </a:endParaRPr>
          </a:p>
          <a:p>
            <a:pPr algn="l"/>
            <a:endParaRPr lang="en-US" dirty="0">
              <a:solidFill>
                <a:srgbClr val="0F0F0F"/>
              </a:solidFill>
              <a:latin typeface="Söhne"/>
            </a:endParaRPr>
          </a:p>
          <a:p>
            <a:pPr algn="l">
              <a:buFont typeface="+mj-lt"/>
              <a:buAutoNum type="arabicPeriod"/>
            </a:pPr>
            <a:r>
              <a:rPr lang="en-US" b="0" i="0" dirty="0">
                <a:effectLst/>
                <a:latin typeface="Söhne"/>
              </a:rPr>
              <a:t>This gives you the </a:t>
            </a:r>
            <a:r>
              <a:rPr lang="en-US" b="0" i="0" dirty="0">
                <a:solidFill>
                  <a:srgbClr val="FF0000"/>
                </a:solidFill>
                <a:effectLst/>
                <a:latin typeface="Söhne"/>
              </a:rPr>
              <a:t>average entropy after the data is split according to the attribute </a:t>
            </a:r>
            <a:r>
              <a:rPr lang="en-US" b="0" i="1" dirty="0">
                <a:solidFill>
                  <a:srgbClr val="FF0000"/>
                </a:solidFill>
                <a:effectLst/>
                <a:latin typeface="KaTeX_Math"/>
              </a:rPr>
              <a:t>X</a:t>
            </a:r>
            <a:r>
              <a:rPr lang="en-US" b="0" i="0" dirty="0">
                <a:effectLst/>
                <a:latin typeface="Söhne"/>
              </a:rPr>
              <a:t>.</a:t>
            </a:r>
          </a:p>
          <a:p>
            <a:pPr algn="l"/>
            <a:r>
              <a:rPr lang="en-US" b="0" i="0" dirty="0">
                <a:effectLst/>
                <a:latin typeface="Söhne"/>
              </a:rPr>
              <a:t>The </a:t>
            </a:r>
            <a:r>
              <a:rPr lang="en-US" b="0" i="0" dirty="0">
                <a:solidFill>
                  <a:srgbClr val="FF0000"/>
                </a:solidFill>
                <a:effectLst/>
                <a:latin typeface="Söhne"/>
              </a:rPr>
              <a:t>ID3 algorithm uses these entropy calculations to choose the attribute that best splits the dataset at each node in the tree</a:t>
            </a:r>
            <a:r>
              <a:rPr lang="en-US" b="0" i="0" dirty="0">
                <a:effectLst/>
                <a:latin typeface="Söhne"/>
              </a:rPr>
              <a:t>. Specifically, it selects the attribute with the </a:t>
            </a:r>
            <a:r>
              <a:rPr lang="en-US" b="0" i="0" dirty="0">
                <a:solidFill>
                  <a:srgbClr val="FF0000"/>
                </a:solidFill>
                <a:effectLst/>
                <a:latin typeface="Söhne"/>
              </a:rPr>
              <a:t>highest Information Gain</a:t>
            </a:r>
            <a:r>
              <a:rPr lang="en-US" b="0" i="0" dirty="0">
                <a:effectLst/>
                <a:latin typeface="Söhne"/>
              </a:rPr>
              <a:t>, which is the </a:t>
            </a:r>
            <a:r>
              <a:rPr lang="en-US" b="0" i="0" dirty="0">
                <a:solidFill>
                  <a:srgbClr val="FF0000"/>
                </a:solidFill>
                <a:effectLst/>
                <a:latin typeface="Söhne"/>
              </a:rPr>
              <a:t>difference between the current entropy and the expected entropy after the split.</a:t>
            </a:r>
          </a:p>
          <a:p>
            <a:pPr algn="l"/>
            <a:r>
              <a:rPr lang="en-US" b="0" i="0" dirty="0">
                <a:effectLst/>
                <a:latin typeface="Söhne"/>
              </a:rPr>
              <a:t>The algorithm proceeds in a </a:t>
            </a:r>
            <a:r>
              <a:rPr lang="en-US" b="0" i="0" dirty="0">
                <a:solidFill>
                  <a:srgbClr val="FF0000"/>
                </a:solidFill>
                <a:effectLst/>
                <a:latin typeface="Söhne"/>
              </a:rPr>
              <a:t>top-down manner, selecting the best attribute and splitting the dataset, then recursively applying the same process to each subset. </a:t>
            </a:r>
            <a:r>
              <a:rPr lang="en-US" b="0" i="0" dirty="0">
                <a:effectLst/>
                <a:latin typeface="Söhne"/>
              </a:rPr>
              <a:t>It does this </a:t>
            </a:r>
            <a:r>
              <a:rPr lang="en-US" b="0" i="0" dirty="0">
                <a:solidFill>
                  <a:srgbClr val="FF0000"/>
                </a:solidFill>
                <a:effectLst/>
                <a:latin typeface="Söhne"/>
              </a:rPr>
              <a:t>without backtracking, meaning it doesn’t revisit or revise decisions once they’re made</a:t>
            </a:r>
            <a:r>
              <a:rPr lang="en-US" b="0" i="0" dirty="0">
                <a:effectLst/>
                <a:latin typeface="Söhne"/>
              </a:rPr>
              <a:t>. The process stops when the samples are </a:t>
            </a:r>
            <a:r>
              <a:rPr lang="en-US" b="0" i="0" dirty="0">
                <a:solidFill>
                  <a:srgbClr val="FF0000"/>
                </a:solidFill>
                <a:effectLst/>
                <a:latin typeface="Söhne"/>
              </a:rPr>
              <a:t>completely homogeneous or when no further information gain is possible, resulting in the creation of a leaf node.</a:t>
            </a:r>
          </a:p>
          <a:p>
            <a:pPr algn="l"/>
            <a:endParaRPr lang="en-US" b="0" i="0" dirty="0">
              <a:solidFill>
                <a:srgbClr val="0F0F0F"/>
              </a:solidFill>
              <a:effectLst/>
              <a:latin typeface="Söhne"/>
            </a:endParaRPr>
          </a:p>
          <a:p>
            <a:pPr algn="l"/>
            <a:endParaRPr lang="en-US" b="0" i="0" dirty="0">
              <a:solidFill>
                <a:srgbClr val="0F0F0F"/>
              </a:solidFill>
              <a:effectLst/>
              <a:latin typeface="Söhne"/>
            </a:endParaRPr>
          </a:p>
          <a:p>
            <a:pPr lvl="1" algn="l"/>
            <a:endParaRPr lang="en-US" b="0" i="0" dirty="0">
              <a:solidFill>
                <a:srgbClr val="0F0F0F"/>
              </a:solidFill>
              <a:effectLst/>
              <a:latin typeface="Söhne"/>
            </a:endParaRPr>
          </a:p>
        </p:txBody>
      </p:sp>
      <p:pic>
        <p:nvPicPr>
          <p:cNvPr id="5" name="Picture 4">
            <a:extLst>
              <a:ext uri="{FF2B5EF4-FFF2-40B4-BE49-F238E27FC236}">
                <a16:creationId xmlns:a16="http://schemas.microsoft.com/office/drawing/2014/main" id="{CDA4A4B3-09EF-4CBE-8398-5824FBEACFCF}"/>
              </a:ext>
            </a:extLst>
          </p:cNvPr>
          <p:cNvPicPr>
            <a:picLocks noChangeAspect="1"/>
          </p:cNvPicPr>
          <p:nvPr/>
        </p:nvPicPr>
        <p:blipFill>
          <a:blip r:embed="rId2"/>
          <a:stretch>
            <a:fillRect/>
          </a:stretch>
        </p:blipFill>
        <p:spPr>
          <a:xfrm>
            <a:off x="519734" y="1680865"/>
            <a:ext cx="4095750" cy="609600"/>
          </a:xfrm>
          <a:prstGeom prst="rect">
            <a:avLst/>
          </a:prstGeom>
        </p:spPr>
      </p:pic>
    </p:spTree>
    <p:extLst>
      <p:ext uri="{BB962C8B-B14F-4D97-AF65-F5344CB8AC3E}">
        <p14:creationId xmlns:p14="http://schemas.microsoft.com/office/powerpoint/2010/main" val="881584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7CA903-88D4-408B-A507-505314526196}"/>
              </a:ext>
            </a:extLst>
          </p:cNvPr>
          <p:cNvSpPr txBox="1"/>
          <p:nvPr/>
        </p:nvSpPr>
        <p:spPr>
          <a:xfrm>
            <a:off x="134333" y="0"/>
            <a:ext cx="6094428" cy="567143"/>
          </a:xfrm>
          <a:prstGeom prst="rect">
            <a:avLst/>
          </a:prstGeom>
          <a:noFill/>
        </p:spPr>
        <p:txBody>
          <a:bodyPr wrap="square">
            <a:spAutoFit/>
          </a:bodyPr>
          <a:lstStyle/>
          <a:p>
            <a:pPr marL="0" marR="0">
              <a:lnSpc>
                <a:spcPct val="200000"/>
              </a:lnSpc>
              <a:spcBef>
                <a:spcPts val="0"/>
              </a:spcBef>
              <a:spcAft>
                <a:spcPts val="800"/>
              </a:spcAft>
            </a:pPr>
            <a:r>
              <a:rPr lang="en-US" sz="1800" b="1" dirty="0">
                <a:effectLst/>
                <a:latin typeface="Georgia" panose="02040502050405020303" pitchFamily="18" charset="0"/>
                <a:ea typeface="Calibri" panose="020F0502020204030204" pitchFamily="34" charset="0"/>
                <a:cs typeface="Times New Roman" panose="02020603050405020304" pitchFamily="18" charset="0"/>
              </a:rPr>
              <a:t>Metrices to measure the results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BEC05BB0-026F-4C13-8723-0640CB3079ED}"/>
              </a:ext>
            </a:extLst>
          </p:cNvPr>
          <p:cNvSpPr txBox="1"/>
          <p:nvPr/>
        </p:nvSpPr>
        <p:spPr>
          <a:xfrm>
            <a:off x="260808" y="567143"/>
            <a:ext cx="11670383" cy="6186309"/>
          </a:xfrm>
          <a:prstGeom prst="rect">
            <a:avLst/>
          </a:prstGeom>
          <a:noFill/>
        </p:spPr>
        <p:txBody>
          <a:bodyPr wrap="square">
            <a:spAutoFit/>
          </a:bodyPr>
          <a:lstStyle/>
          <a:p>
            <a:pPr algn="l"/>
            <a:r>
              <a:rPr lang="en-US" b="0" i="0" dirty="0">
                <a:effectLst/>
                <a:latin typeface="Söhne"/>
              </a:rPr>
              <a:t>The formulas you've provided are for </a:t>
            </a:r>
            <a:r>
              <a:rPr lang="en-US" b="0" i="0" dirty="0">
                <a:solidFill>
                  <a:srgbClr val="FF0000"/>
                </a:solidFill>
                <a:effectLst/>
                <a:latin typeface="Söhne"/>
              </a:rPr>
              <a:t>evaluating the performance </a:t>
            </a:r>
            <a:r>
              <a:rPr lang="en-US" b="0" i="0" dirty="0">
                <a:effectLst/>
                <a:latin typeface="Söhne"/>
              </a:rPr>
              <a:t>of machine learning models, particularly regression models. Let's break down each one:</a:t>
            </a:r>
          </a:p>
          <a:p>
            <a:pPr algn="l">
              <a:buFont typeface="+mj-lt"/>
              <a:buAutoNum type="arabicPeriod"/>
            </a:pPr>
            <a:r>
              <a:rPr lang="en-US" b="1" i="0" dirty="0">
                <a:effectLst/>
                <a:latin typeface="Söhne"/>
              </a:rPr>
              <a:t>Mean Squared Error (MSE)</a:t>
            </a:r>
            <a:r>
              <a:rPr lang="en-US" b="0" i="0" dirty="0">
                <a:effectLst/>
                <a:latin typeface="Söhne"/>
              </a:rPr>
              <a:t>: Measures the average of the squares of the errors, that is, the </a:t>
            </a:r>
            <a:r>
              <a:rPr lang="en-US" b="0" i="0" dirty="0">
                <a:solidFill>
                  <a:srgbClr val="FF0000"/>
                </a:solidFill>
                <a:effectLst/>
                <a:latin typeface="Söhne"/>
              </a:rPr>
              <a:t>average squared difference between the estimated values and the actual value</a:t>
            </a:r>
            <a:r>
              <a:rPr lang="en-US" b="0" i="0" dirty="0">
                <a:effectLst/>
                <a:latin typeface="Söhne"/>
              </a:rPr>
              <a:t>. It's given by:</a:t>
            </a:r>
          </a:p>
          <a:p>
            <a:pPr algn="l">
              <a:buFont typeface="+mj-lt"/>
              <a:buAutoNum type="arabicPeriod"/>
            </a:pPr>
            <a:endParaRPr lang="en-US" dirty="0">
              <a:latin typeface="Söhne"/>
            </a:endParaRPr>
          </a:p>
          <a:p>
            <a:pPr algn="l">
              <a:buFont typeface="+mj-lt"/>
              <a:buAutoNum type="arabicPeriod"/>
            </a:pPr>
            <a:endParaRPr lang="en-US" b="0" i="0" dirty="0">
              <a:effectLst/>
              <a:latin typeface="Söhne"/>
            </a:endParaRPr>
          </a:p>
          <a:p>
            <a:pPr algn="l"/>
            <a:r>
              <a:rPr lang="en-US" b="0" i="0" dirty="0">
                <a:effectLst/>
                <a:latin typeface="Söhne"/>
              </a:rPr>
              <a:t>Here, </a:t>
            </a:r>
            <a:r>
              <a:rPr lang="en-US" b="0" i="1" dirty="0" err="1">
                <a:effectLst/>
                <a:latin typeface="KaTeX_Math"/>
              </a:rPr>
              <a:t>fθ</a:t>
            </a:r>
            <a:r>
              <a:rPr lang="en-US" b="0" i="0" dirty="0">
                <a:effectLst/>
                <a:latin typeface="KaTeX_Main"/>
              </a:rPr>
              <a:t>​(</a:t>
            </a:r>
            <a:r>
              <a:rPr lang="en-US" b="0" i="1" dirty="0" err="1">
                <a:effectLst/>
                <a:latin typeface="KaTeX_Math"/>
              </a:rPr>
              <a:t>x</a:t>
            </a:r>
            <a:r>
              <a:rPr lang="en-US" b="0" i="0" dirty="0" err="1">
                <a:effectLst/>
                <a:latin typeface="KaTeX_Main"/>
              </a:rPr>
              <a:t>ˉ</a:t>
            </a:r>
            <a:r>
              <a:rPr lang="en-US" b="0" i="1" dirty="0" err="1">
                <a:effectLst/>
                <a:latin typeface="KaTeX_Math"/>
              </a:rPr>
              <a:t>i</a:t>
            </a:r>
            <a:r>
              <a:rPr lang="en-US" b="0" i="0" dirty="0">
                <a:effectLst/>
                <a:latin typeface="KaTeX_Main"/>
              </a:rPr>
              <a:t>​)</a:t>
            </a:r>
            <a:r>
              <a:rPr lang="en-US" b="0" i="0" dirty="0">
                <a:effectLst/>
                <a:latin typeface="Söhne"/>
              </a:rPr>
              <a:t> is the prediction from the model, </a:t>
            </a:r>
            <a:r>
              <a:rPr lang="en-US" b="0" i="1" dirty="0" err="1">
                <a:effectLst/>
                <a:latin typeface="KaTeX_Math"/>
              </a:rPr>
              <a:t>yi</a:t>
            </a:r>
            <a:r>
              <a:rPr lang="en-US" b="0" i="0" dirty="0">
                <a:effectLst/>
                <a:latin typeface="KaTeX_Main"/>
              </a:rPr>
              <a:t>​</a:t>
            </a:r>
            <a:r>
              <a:rPr lang="en-US" b="0" i="0" dirty="0">
                <a:effectLst/>
                <a:latin typeface="Söhne"/>
              </a:rPr>
              <a:t> is the actual value, and </a:t>
            </a:r>
            <a:r>
              <a:rPr lang="en-US" b="0" i="1" dirty="0">
                <a:effectLst/>
                <a:latin typeface="KaTeX_Math"/>
              </a:rPr>
              <a:t>n</a:t>
            </a:r>
            <a:r>
              <a:rPr lang="en-US" b="0" i="0" dirty="0">
                <a:effectLst/>
                <a:latin typeface="Söhne"/>
              </a:rPr>
              <a:t> is the number of observations. MSE is sensitive to outliers as it squares the errors.</a:t>
            </a:r>
          </a:p>
          <a:p>
            <a:pPr algn="l"/>
            <a:r>
              <a:rPr lang="en-US" dirty="0">
                <a:latin typeface="Söhne"/>
              </a:rPr>
              <a:t>2)</a:t>
            </a:r>
            <a:r>
              <a:rPr lang="en-US" b="1" i="0" dirty="0">
                <a:effectLst/>
                <a:latin typeface="Söhne"/>
              </a:rPr>
              <a:t>Mean Absolute Error (MAE)</a:t>
            </a:r>
            <a:r>
              <a:rPr lang="en-US" b="0" i="0" dirty="0">
                <a:effectLst/>
                <a:latin typeface="Söhne"/>
              </a:rPr>
              <a:t>: Measures the average of the absolute differences </a:t>
            </a:r>
            <a:r>
              <a:rPr lang="en-US" b="0" i="0" dirty="0" err="1">
                <a:effectLst/>
                <a:latin typeface="Söhne"/>
              </a:rPr>
              <a:t>betwee.n</a:t>
            </a:r>
            <a:r>
              <a:rPr lang="en-US" b="0" i="0" dirty="0">
                <a:effectLst/>
                <a:latin typeface="Söhne"/>
              </a:rPr>
              <a:t> predicted values and observed values. It's given by:</a:t>
            </a:r>
          </a:p>
          <a:p>
            <a:pPr algn="l">
              <a:buFont typeface="+mj-lt"/>
              <a:buAutoNum type="arabicPeriod"/>
            </a:pPr>
            <a:endParaRPr lang="en-US" dirty="0">
              <a:latin typeface="Söhne"/>
            </a:endParaRPr>
          </a:p>
          <a:p>
            <a:pPr algn="l">
              <a:buFont typeface="+mj-lt"/>
              <a:buAutoNum type="arabicPeriod"/>
            </a:pPr>
            <a:endParaRPr lang="en-US" b="0" i="0" dirty="0">
              <a:effectLst/>
              <a:latin typeface="Söhne"/>
            </a:endParaRPr>
          </a:p>
          <a:p>
            <a:pPr algn="l"/>
            <a:r>
              <a:rPr lang="en-US" b="0" i="0" dirty="0">
                <a:effectLst/>
                <a:latin typeface="Söhne"/>
              </a:rPr>
              <a:t>    MAE provides a linear score that does not overly penalize large deviations unlike MSE.</a:t>
            </a:r>
          </a:p>
          <a:p>
            <a:pPr algn="l">
              <a:buFont typeface="+mj-lt"/>
              <a:buAutoNum type="arabicPeriod"/>
            </a:pPr>
            <a:r>
              <a:rPr lang="en-US" b="1" i="0" dirty="0">
                <a:effectLst/>
                <a:latin typeface="Söhne"/>
              </a:rPr>
              <a:t>Root Mean Squared Error (RMSE)</a:t>
            </a:r>
            <a:r>
              <a:rPr lang="en-US" b="0" i="0" dirty="0">
                <a:effectLst/>
                <a:latin typeface="Söhne"/>
              </a:rPr>
              <a:t>: It's the square root of the mean of the squared differences between prediction and actual observation. The formula is:</a:t>
            </a:r>
          </a:p>
          <a:p>
            <a:pPr algn="l">
              <a:buFont typeface="+mj-lt"/>
              <a:buAutoNum type="arabicPeriod"/>
            </a:pPr>
            <a:endParaRPr lang="en-US" dirty="0">
              <a:latin typeface="Söhne"/>
            </a:endParaRPr>
          </a:p>
          <a:p>
            <a:pPr algn="l">
              <a:buFont typeface="+mj-lt"/>
              <a:buAutoNum type="arabicPeriod"/>
            </a:pPr>
            <a:endParaRPr lang="en-US" b="0" i="0" dirty="0">
              <a:effectLst/>
              <a:latin typeface="Söhne"/>
            </a:endParaRPr>
          </a:p>
          <a:p>
            <a:pPr algn="l">
              <a:buFont typeface="+mj-lt"/>
              <a:buAutoNum type="arabicPeriod"/>
            </a:pPr>
            <a:r>
              <a:rPr lang="en-US" b="0" i="0" dirty="0">
                <a:effectLst/>
                <a:latin typeface="Söhne"/>
              </a:rPr>
              <a:t>RMSE is similar to MSE but the square root makes it more interpretable in the units of the output variable.</a:t>
            </a:r>
          </a:p>
          <a:p>
            <a:pPr algn="l">
              <a:buFont typeface="+mj-lt"/>
              <a:buAutoNum type="arabicPeriod"/>
            </a:pPr>
            <a:r>
              <a:rPr lang="en-US" b="1" i="0" dirty="0">
                <a:effectLst/>
                <a:latin typeface="Söhne"/>
              </a:rPr>
              <a:t>Mean Absolute Percentage Error (MAPE)</a:t>
            </a:r>
            <a:r>
              <a:rPr lang="en-US" b="0" i="0" dirty="0">
                <a:effectLst/>
                <a:latin typeface="Söhne"/>
              </a:rPr>
              <a:t>: It measures the size of the error in percentage terms, It's calculated as:</a:t>
            </a:r>
          </a:p>
          <a:p>
            <a:pPr algn="l">
              <a:buFont typeface="+mj-lt"/>
              <a:buAutoNum type="arabicPeriod"/>
            </a:pPr>
            <a:endParaRPr lang="en-US" b="0" i="0" dirty="0">
              <a:effectLst/>
              <a:latin typeface="Söhne"/>
            </a:endParaRPr>
          </a:p>
          <a:p>
            <a:pPr algn="l">
              <a:buFont typeface="+mj-lt"/>
              <a:buAutoNum type="arabicPeriod"/>
            </a:pPr>
            <a:endParaRPr lang="en-US" b="0" i="0" dirty="0">
              <a:effectLst/>
              <a:latin typeface="Söhne"/>
            </a:endParaRPr>
          </a:p>
          <a:p>
            <a:pPr algn="l"/>
            <a:r>
              <a:rPr lang="en-US" dirty="0">
                <a:latin typeface="Söhne"/>
              </a:rPr>
              <a:t> </a:t>
            </a:r>
            <a:endParaRPr lang="en-US" b="0" i="0" dirty="0">
              <a:effectLst/>
              <a:latin typeface="Söhne"/>
            </a:endParaRPr>
          </a:p>
        </p:txBody>
      </p:sp>
      <p:pic>
        <p:nvPicPr>
          <p:cNvPr id="6" name="Picture 5">
            <a:extLst>
              <a:ext uri="{FF2B5EF4-FFF2-40B4-BE49-F238E27FC236}">
                <a16:creationId xmlns:a16="http://schemas.microsoft.com/office/drawing/2014/main" id="{9D6C42DD-006C-4519-B675-AFA7C7B6650E}"/>
              </a:ext>
            </a:extLst>
          </p:cNvPr>
          <p:cNvPicPr/>
          <p:nvPr/>
        </p:nvPicPr>
        <p:blipFill>
          <a:blip r:embed="rId2"/>
          <a:stretch>
            <a:fillRect/>
          </a:stretch>
        </p:blipFill>
        <p:spPr>
          <a:xfrm>
            <a:off x="1059526" y="1767472"/>
            <a:ext cx="2569210" cy="330200"/>
          </a:xfrm>
          <a:prstGeom prst="rect">
            <a:avLst/>
          </a:prstGeom>
        </p:spPr>
      </p:pic>
      <p:pic>
        <p:nvPicPr>
          <p:cNvPr id="8" name="Picture 7">
            <a:extLst>
              <a:ext uri="{FF2B5EF4-FFF2-40B4-BE49-F238E27FC236}">
                <a16:creationId xmlns:a16="http://schemas.microsoft.com/office/drawing/2014/main" id="{B5912D5B-16F7-4768-B899-10F89E88A88A}"/>
              </a:ext>
            </a:extLst>
          </p:cNvPr>
          <p:cNvPicPr>
            <a:picLocks noChangeAspect="1"/>
          </p:cNvPicPr>
          <p:nvPr/>
        </p:nvPicPr>
        <p:blipFill>
          <a:blip r:embed="rId3"/>
          <a:stretch>
            <a:fillRect/>
          </a:stretch>
        </p:blipFill>
        <p:spPr>
          <a:xfrm>
            <a:off x="4341534" y="3300606"/>
            <a:ext cx="3038475" cy="457200"/>
          </a:xfrm>
          <a:prstGeom prst="rect">
            <a:avLst/>
          </a:prstGeom>
        </p:spPr>
      </p:pic>
      <p:pic>
        <p:nvPicPr>
          <p:cNvPr id="10" name="Picture 9">
            <a:extLst>
              <a:ext uri="{FF2B5EF4-FFF2-40B4-BE49-F238E27FC236}">
                <a16:creationId xmlns:a16="http://schemas.microsoft.com/office/drawing/2014/main" id="{5F586AA1-7CAC-48F0-9F37-779F76B14372}"/>
              </a:ext>
            </a:extLst>
          </p:cNvPr>
          <p:cNvPicPr>
            <a:picLocks noChangeAspect="1"/>
          </p:cNvPicPr>
          <p:nvPr/>
        </p:nvPicPr>
        <p:blipFill>
          <a:blip r:embed="rId4"/>
          <a:stretch>
            <a:fillRect/>
          </a:stretch>
        </p:blipFill>
        <p:spPr>
          <a:xfrm>
            <a:off x="893484" y="4760329"/>
            <a:ext cx="3448050" cy="533400"/>
          </a:xfrm>
          <a:prstGeom prst="rect">
            <a:avLst/>
          </a:prstGeom>
        </p:spPr>
      </p:pic>
      <p:pic>
        <p:nvPicPr>
          <p:cNvPr id="12" name="Picture 11">
            <a:extLst>
              <a:ext uri="{FF2B5EF4-FFF2-40B4-BE49-F238E27FC236}">
                <a16:creationId xmlns:a16="http://schemas.microsoft.com/office/drawing/2014/main" id="{3616B08F-E2A2-4C5C-B285-697E63EE570C}"/>
              </a:ext>
            </a:extLst>
          </p:cNvPr>
          <p:cNvPicPr>
            <a:picLocks noChangeAspect="1"/>
          </p:cNvPicPr>
          <p:nvPr/>
        </p:nvPicPr>
        <p:blipFill>
          <a:blip r:embed="rId5"/>
          <a:stretch>
            <a:fillRect/>
          </a:stretch>
        </p:blipFill>
        <p:spPr>
          <a:xfrm>
            <a:off x="429263" y="5860872"/>
            <a:ext cx="2981325" cy="523875"/>
          </a:xfrm>
          <a:prstGeom prst="rect">
            <a:avLst/>
          </a:prstGeom>
        </p:spPr>
      </p:pic>
    </p:spTree>
    <p:extLst>
      <p:ext uri="{BB962C8B-B14F-4D97-AF65-F5344CB8AC3E}">
        <p14:creationId xmlns:p14="http://schemas.microsoft.com/office/powerpoint/2010/main" val="2105036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6F1493-B7F2-4E1B-B6EA-881A8AC934C5}"/>
              </a:ext>
            </a:extLst>
          </p:cNvPr>
          <p:cNvSpPr txBox="1"/>
          <p:nvPr/>
        </p:nvSpPr>
        <p:spPr>
          <a:xfrm>
            <a:off x="339364" y="292231"/>
            <a:ext cx="11425287" cy="3693319"/>
          </a:xfrm>
          <a:prstGeom prst="rect">
            <a:avLst/>
          </a:prstGeom>
          <a:noFill/>
        </p:spPr>
        <p:txBody>
          <a:bodyPr wrap="square">
            <a:spAutoFit/>
          </a:bodyPr>
          <a:lstStyle/>
          <a:p>
            <a:r>
              <a:rPr lang="en-US" b="0" i="0" dirty="0">
                <a:solidFill>
                  <a:srgbClr val="0F0F0F"/>
                </a:solidFill>
                <a:effectLst/>
                <a:latin typeface="Söhne"/>
              </a:rPr>
              <a:t>MAPE is particularly useful when you want to express the accuracy as a percentage, which can be more intuitive.</a:t>
            </a:r>
          </a:p>
          <a:p>
            <a:endParaRPr lang="en-US" dirty="0">
              <a:solidFill>
                <a:srgbClr val="0F0F0F"/>
              </a:solidFill>
              <a:latin typeface="Söhne"/>
            </a:endParaRPr>
          </a:p>
          <a:p>
            <a:r>
              <a:rPr lang="en-US" b="0" i="0" dirty="0">
                <a:solidFill>
                  <a:srgbClr val="0F0F0F"/>
                </a:solidFill>
                <a:effectLst/>
                <a:latin typeface="Söhne"/>
              </a:rPr>
              <a:t>These metrics are commonly used to evaluate and compare the performance of different models. Lower values of MSE, MAE, RMSE, and MAPE indicate a better fit of the model to the data. Each metric has its own advantages and can be selected based on the specific requirements of the problem and the data distribution</a:t>
            </a:r>
          </a:p>
          <a:p>
            <a:endParaRPr lang="en-US" dirty="0">
              <a:solidFill>
                <a:srgbClr val="0F0F0F"/>
              </a:solidFill>
              <a:latin typeface="Söhne"/>
            </a:endParaRPr>
          </a:p>
          <a:p>
            <a:r>
              <a:rPr lang="en-US" b="0" i="0" dirty="0">
                <a:solidFill>
                  <a:srgbClr val="0F0F0F"/>
                </a:solidFill>
                <a:effectLst/>
                <a:latin typeface="Söhne"/>
              </a:rPr>
              <a:t>For example, if large errors are particularly undesirable in your application, MSE or RMSE would be more appropriate because they penalize large errors more heavily. On the other hand, if all errors are to be weighted equally, MAE would be the metric to use</a:t>
            </a:r>
          </a:p>
          <a:p>
            <a:endParaRPr lang="en-US" dirty="0">
              <a:solidFill>
                <a:srgbClr val="0F0F0F"/>
              </a:solidFill>
              <a:latin typeface="Söhne"/>
            </a:endParaRPr>
          </a:p>
          <a:p>
            <a:r>
              <a:rPr lang="en-US" b="0" i="0" dirty="0">
                <a:solidFill>
                  <a:srgbClr val="0F0F0F"/>
                </a:solidFill>
                <a:effectLst/>
                <a:latin typeface="Söhne"/>
              </a:rPr>
              <a:t>To calculate these metrics, you typically use a set of predictions from the model and the actual values of the target variable. These calculations are often supported by statistical software and libraries in programming languages used for data science, like python’s </a:t>
            </a:r>
            <a:r>
              <a:rPr lang="en-US" b="0" i="0" dirty="0" err="1">
                <a:solidFill>
                  <a:srgbClr val="0F0F0F"/>
                </a:solidFill>
                <a:effectLst/>
                <a:latin typeface="Söhne"/>
              </a:rPr>
              <a:t>sklearn</a:t>
            </a:r>
            <a:r>
              <a:rPr lang="en-US" b="0" i="0" dirty="0">
                <a:solidFill>
                  <a:srgbClr val="0F0F0F"/>
                </a:solidFill>
                <a:effectLst/>
                <a:latin typeface="Söhne"/>
              </a:rPr>
              <a:t> library</a:t>
            </a:r>
            <a:endParaRPr lang="en-US" dirty="0"/>
          </a:p>
        </p:txBody>
      </p:sp>
    </p:spTree>
    <p:extLst>
      <p:ext uri="{BB962C8B-B14F-4D97-AF65-F5344CB8AC3E}">
        <p14:creationId xmlns:p14="http://schemas.microsoft.com/office/powerpoint/2010/main" val="4154486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21743E-86D7-4495-B68A-1795F86CCEA4}"/>
              </a:ext>
            </a:extLst>
          </p:cNvPr>
          <p:cNvSpPr txBox="1"/>
          <p:nvPr/>
        </p:nvSpPr>
        <p:spPr>
          <a:xfrm>
            <a:off x="0" y="103569"/>
            <a:ext cx="6097656" cy="369332"/>
          </a:xfrm>
          <a:prstGeom prst="rect">
            <a:avLst/>
          </a:prstGeom>
          <a:noFill/>
        </p:spPr>
        <p:txBody>
          <a:bodyPr wrap="square">
            <a:spAutoFit/>
          </a:bodyPr>
          <a:lstStyle/>
          <a:p>
            <a:r>
              <a:rPr lang="en-US" b="0" i="0" dirty="0" err="1">
                <a:solidFill>
                  <a:srgbClr val="0F0F0F"/>
                </a:solidFill>
                <a:effectLst/>
                <a:latin typeface="Söhne"/>
              </a:rPr>
              <a:t>GradientBoostingRegressor</a:t>
            </a:r>
            <a:endParaRPr lang="en-US" b="0" i="0" dirty="0">
              <a:solidFill>
                <a:srgbClr val="0F0F0F"/>
              </a:solidFill>
              <a:effectLst/>
              <a:latin typeface="Söhne"/>
            </a:endParaRPr>
          </a:p>
        </p:txBody>
      </p:sp>
      <p:sp>
        <p:nvSpPr>
          <p:cNvPr id="8" name="Rectangle 5">
            <a:extLst>
              <a:ext uri="{FF2B5EF4-FFF2-40B4-BE49-F238E27FC236}">
                <a16:creationId xmlns:a16="http://schemas.microsoft.com/office/drawing/2014/main" id="{455AF9A7-7CEE-4813-A1A0-3F2323D19C14}"/>
              </a:ext>
            </a:extLst>
          </p:cNvPr>
          <p:cNvSpPr>
            <a:spLocks noChangeArrowheads="1"/>
          </p:cNvSpPr>
          <p:nvPr/>
        </p:nvSpPr>
        <p:spPr bwMode="auto">
          <a:xfrm>
            <a:off x="144670" y="424955"/>
            <a:ext cx="11603382" cy="6433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Söhne"/>
              </a:rPr>
              <a:t>is part of ensemble machine learning algorithms, specifically a member of the gradient boosting family. Here's a detailed explanation of its key features and how it works: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solidFill>
                <a:effectLst/>
                <a:latin typeface="Söhne"/>
              </a:rPr>
              <a:t>Ensemble Learning</a:t>
            </a:r>
            <a:r>
              <a:rPr kumimoji="0" lang="en-US" altLang="en-US" sz="1400" b="0" i="0" u="none" strike="noStrike" cap="none" normalizeH="0" baseline="0" dirty="0">
                <a:ln>
                  <a:noFill/>
                </a:ln>
                <a:solidFill>
                  <a:schemeClr val="tx1"/>
                </a:solidFill>
                <a:effectLst/>
                <a:latin typeface="Söhne"/>
              </a:rPr>
              <a:t>: It is based on the principle of </a:t>
            </a:r>
            <a:r>
              <a:rPr kumimoji="0" lang="en-US" altLang="en-US" sz="1400" b="0" i="0" u="none" strike="noStrike" cap="none" normalizeH="0" baseline="0" dirty="0">
                <a:ln>
                  <a:noFill/>
                </a:ln>
                <a:solidFill>
                  <a:srgbClr val="FF0000"/>
                </a:solidFill>
                <a:effectLst/>
                <a:latin typeface="Söhne"/>
              </a:rPr>
              <a:t>ensemble learning</a:t>
            </a:r>
            <a:r>
              <a:rPr kumimoji="0" lang="en-US" altLang="en-US" sz="1400" b="0" i="0" u="none" strike="noStrike" cap="none" normalizeH="0" baseline="0" dirty="0">
                <a:ln>
                  <a:noFill/>
                </a:ln>
                <a:solidFill>
                  <a:schemeClr val="tx1"/>
                </a:solidFill>
                <a:effectLst/>
                <a:latin typeface="Söhne"/>
              </a:rPr>
              <a:t>, where </a:t>
            </a:r>
            <a:r>
              <a:rPr kumimoji="0" lang="en-US" altLang="en-US" sz="1400" b="0" i="0" u="none" strike="noStrike" cap="none" normalizeH="0" baseline="0" dirty="0">
                <a:ln>
                  <a:noFill/>
                </a:ln>
                <a:solidFill>
                  <a:srgbClr val="FF0000"/>
                </a:solidFill>
                <a:effectLst/>
                <a:latin typeface="Söhne"/>
              </a:rPr>
              <a:t>multiple weak prediction models (typically decision trees) are combined </a:t>
            </a:r>
            <a:r>
              <a:rPr kumimoji="0" lang="en-US" altLang="en-US" sz="1400" b="0" i="0" u="none" strike="noStrike" cap="none" normalizeH="0" baseline="0" dirty="0">
                <a:ln>
                  <a:noFill/>
                </a:ln>
                <a:solidFill>
                  <a:schemeClr val="tx1"/>
                </a:solidFill>
                <a:effectLst/>
                <a:latin typeface="Söhne"/>
              </a:rPr>
              <a:t>to produce a more robust and accurate model.</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Söhne"/>
              </a:rPr>
              <a:t>Gradient Boosting Framework</a:t>
            </a:r>
            <a:r>
              <a:rPr kumimoji="0" lang="en-US" altLang="en-US" sz="1400" b="0" i="0" u="none" strike="noStrike" cap="none" normalizeH="0" baseline="0" dirty="0">
                <a:ln>
                  <a:noFill/>
                </a:ln>
                <a:solidFill>
                  <a:schemeClr val="tx1"/>
                </a:solidFill>
                <a:effectLst/>
                <a:latin typeface="Söhne"/>
              </a:rPr>
              <a:t>: It constructs the model in a </a:t>
            </a:r>
            <a:r>
              <a:rPr kumimoji="0" lang="en-US" altLang="en-US" sz="1400" b="0" i="0" u="none" strike="noStrike" cap="none" normalizeH="0" baseline="0" dirty="0">
                <a:ln>
                  <a:noFill/>
                </a:ln>
                <a:solidFill>
                  <a:srgbClr val="FF0000"/>
                </a:solidFill>
                <a:effectLst/>
                <a:latin typeface="Söhne"/>
              </a:rPr>
              <a:t>stage-wise fashion</a:t>
            </a:r>
            <a:r>
              <a:rPr kumimoji="0" lang="en-US" altLang="en-US" sz="1400" b="0" i="0" u="none" strike="noStrike" cap="none" normalizeH="0" baseline="0" dirty="0">
                <a:ln>
                  <a:noFill/>
                </a:ln>
                <a:solidFill>
                  <a:schemeClr val="tx1"/>
                </a:solidFill>
                <a:effectLst/>
                <a:latin typeface="Söhne"/>
              </a:rPr>
              <a:t>, with each new model being trained to correct the errors of the previous ones. Gradient Boosting </a:t>
            </a:r>
            <a:r>
              <a:rPr kumimoji="0" lang="en-US" altLang="en-US" sz="1400" b="0" i="0" u="none" strike="noStrike" cap="none" normalizeH="0" baseline="0" dirty="0">
                <a:ln>
                  <a:noFill/>
                </a:ln>
                <a:solidFill>
                  <a:srgbClr val="FF0000"/>
                </a:solidFill>
                <a:effectLst/>
                <a:latin typeface="Söhne"/>
              </a:rPr>
              <a:t>optimizes a loss function</a:t>
            </a:r>
            <a:r>
              <a:rPr kumimoji="0" lang="en-US" altLang="en-US" sz="1400" b="0" i="0" u="none" strike="noStrike" cap="none" normalizeH="0" baseline="0" dirty="0">
                <a:ln>
                  <a:noFill/>
                </a:ln>
                <a:solidFill>
                  <a:schemeClr val="tx1"/>
                </a:solidFill>
                <a:effectLst/>
                <a:latin typeface="Söhne"/>
              </a:rPr>
              <a:t>, and the "gradient" part refers to the fact that the algorithm uses </a:t>
            </a:r>
            <a:r>
              <a:rPr kumimoji="0" lang="en-US" altLang="en-US" sz="1400" b="0" i="0" u="none" strike="noStrike" cap="none" normalizeH="0" baseline="0" dirty="0">
                <a:ln>
                  <a:noFill/>
                </a:ln>
                <a:solidFill>
                  <a:srgbClr val="FF0000"/>
                </a:solidFill>
                <a:effectLst/>
                <a:latin typeface="Söhne"/>
              </a:rPr>
              <a:t>gradient descent to minimize this loss.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solidFill>
                <a:effectLst/>
                <a:latin typeface="Söhne"/>
              </a:rPr>
              <a:t>Decision Trees as Base Learners</a:t>
            </a:r>
            <a:r>
              <a:rPr kumimoji="0" lang="en-US" altLang="en-US" sz="1400" b="0" i="0" u="none" strike="noStrike" cap="none" normalizeH="0" baseline="0" dirty="0">
                <a:ln>
                  <a:noFill/>
                </a:ln>
                <a:solidFill>
                  <a:schemeClr val="tx1"/>
                </a:solidFill>
                <a:effectLst/>
                <a:latin typeface="Söhne"/>
              </a:rPr>
              <a:t>: The base learners in </a:t>
            </a:r>
            <a:r>
              <a:rPr kumimoji="0" lang="en-US" altLang="en-US" sz="1400" b="0" i="0" u="none" strike="noStrike" cap="none" normalizeH="0" baseline="0" dirty="0" err="1">
                <a:ln>
                  <a:noFill/>
                </a:ln>
                <a:solidFill>
                  <a:schemeClr val="tx1"/>
                </a:solidFill>
                <a:effectLst/>
                <a:latin typeface="Söhne"/>
              </a:rPr>
              <a:t>GradientBoostingRegressor</a:t>
            </a:r>
            <a:r>
              <a:rPr kumimoji="0" lang="en-US" altLang="en-US" sz="1400" b="0" i="0" u="none" strike="noStrike" cap="none" normalizeH="0" baseline="0" dirty="0">
                <a:ln>
                  <a:noFill/>
                </a:ln>
                <a:solidFill>
                  <a:schemeClr val="tx1"/>
                </a:solidFill>
                <a:effectLst/>
                <a:latin typeface="Söhne"/>
              </a:rPr>
              <a:t> are decision trees. These are generally shallow trees, which are trees with just a few levels. These shallow trees are weak learners but when combined into an ensemble, they can model complex decision boundaries.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chemeClr val="tx1"/>
                </a:solidFill>
                <a:effectLst/>
                <a:latin typeface="Söhne"/>
              </a:rPr>
              <a:t>Loss Function Optimization</a:t>
            </a:r>
            <a:r>
              <a:rPr kumimoji="0" lang="en-US" altLang="en-US" sz="1400" b="0" i="0" u="none" strike="noStrike" cap="none" normalizeH="0" baseline="0" dirty="0">
                <a:ln>
                  <a:noFill/>
                </a:ln>
                <a:solidFill>
                  <a:schemeClr val="tx1"/>
                </a:solidFill>
                <a:effectLst/>
                <a:latin typeface="Söhne"/>
              </a:rPr>
              <a:t>: The algorithm uses a </a:t>
            </a:r>
            <a:r>
              <a:rPr kumimoji="0" lang="en-US" altLang="en-US" sz="1400" b="0" i="0" u="none" strike="noStrike" cap="none" normalizeH="0" baseline="0" dirty="0">
                <a:ln>
                  <a:noFill/>
                </a:ln>
                <a:solidFill>
                  <a:srgbClr val="FF0000"/>
                </a:solidFill>
                <a:effectLst/>
                <a:latin typeface="Söhne"/>
              </a:rPr>
              <a:t>differentiable loss function</a:t>
            </a:r>
            <a:r>
              <a:rPr kumimoji="0" lang="en-US" altLang="en-US" sz="1400" b="0" i="0" u="none" strike="noStrike" cap="none" normalizeH="0" baseline="0" dirty="0">
                <a:ln>
                  <a:noFill/>
                </a:ln>
                <a:solidFill>
                  <a:schemeClr val="tx1"/>
                </a:solidFill>
                <a:effectLst/>
                <a:latin typeface="Söhne"/>
              </a:rPr>
              <a:t>, which can be any function that measures the </a:t>
            </a:r>
            <a:r>
              <a:rPr kumimoji="0" lang="en-US" altLang="en-US" sz="1400" b="0" i="0" u="none" strike="noStrike" cap="none" normalizeH="0" baseline="0" dirty="0">
                <a:ln>
                  <a:noFill/>
                </a:ln>
                <a:solidFill>
                  <a:srgbClr val="FF0000"/>
                </a:solidFill>
                <a:effectLst/>
                <a:latin typeface="Söhne"/>
              </a:rPr>
              <a:t>difference between the predicted and actual values. </a:t>
            </a:r>
            <a:r>
              <a:rPr kumimoji="0" lang="en-US" altLang="en-US" sz="1400" b="0" i="0" u="none" strike="noStrike" cap="none" normalizeH="0" baseline="0" dirty="0">
                <a:ln>
                  <a:noFill/>
                </a:ln>
                <a:solidFill>
                  <a:schemeClr val="tx1"/>
                </a:solidFill>
                <a:effectLst/>
                <a:latin typeface="Söhne"/>
              </a:rPr>
              <a:t>For regression tasks, it often uses </a:t>
            </a:r>
            <a:r>
              <a:rPr kumimoji="0" lang="en-US" altLang="en-US" sz="1400" b="0" i="0" u="none" strike="noStrike" cap="none" normalizeH="0" baseline="0" dirty="0">
                <a:ln>
                  <a:noFill/>
                </a:ln>
                <a:solidFill>
                  <a:srgbClr val="FF0000"/>
                </a:solidFill>
                <a:effectLst/>
                <a:latin typeface="Söhne"/>
              </a:rPr>
              <a:t>mean squared error or mean absolute error.</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chemeClr val="tx1"/>
                </a:solidFill>
                <a:effectLst/>
                <a:latin typeface="Söhne"/>
              </a:rPr>
              <a:t>Sequential Learning</a:t>
            </a:r>
            <a:r>
              <a:rPr kumimoji="0" lang="en-US" altLang="en-US" sz="1400" b="0" i="0" u="none" strike="noStrike" cap="none" normalizeH="0" baseline="0" dirty="0">
                <a:ln>
                  <a:noFill/>
                </a:ln>
                <a:solidFill>
                  <a:schemeClr val="tx1"/>
                </a:solidFill>
                <a:effectLst/>
                <a:latin typeface="Söhne"/>
              </a:rPr>
              <a:t>: Each </a:t>
            </a:r>
            <a:r>
              <a:rPr kumimoji="0" lang="en-US" altLang="en-US" sz="1400" b="0" i="0" u="none" strike="noStrike" cap="none" normalizeH="0" baseline="0" dirty="0">
                <a:ln>
                  <a:noFill/>
                </a:ln>
                <a:solidFill>
                  <a:srgbClr val="FF0000"/>
                </a:solidFill>
                <a:effectLst/>
                <a:latin typeface="Söhne"/>
              </a:rPr>
              <a:t>new tree is fitted on the negative gradient of the loss function</a:t>
            </a:r>
            <a:r>
              <a:rPr kumimoji="0" lang="en-US" altLang="en-US" sz="1400" b="0" i="0" u="none" strike="noStrike" cap="none" normalizeH="0" baseline="0" dirty="0">
                <a:ln>
                  <a:noFill/>
                </a:ln>
                <a:solidFill>
                  <a:schemeClr val="tx1"/>
                </a:solidFill>
                <a:effectLst/>
                <a:latin typeface="Söhne"/>
              </a:rPr>
              <a:t>, which is akin to the residual error made by the previous trees. The idea is </a:t>
            </a:r>
            <a:r>
              <a:rPr kumimoji="0" lang="en-US" altLang="en-US" sz="1400" b="0" i="0" u="none" strike="noStrike" cap="none" normalizeH="0" baseline="0" dirty="0">
                <a:ln>
                  <a:noFill/>
                </a:ln>
                <a:solidFill>
                  <a:srgbClr val="FF0000"/>
                </a:solidFill>
                <a:effectLst/>
                <a:latin typeface="Söhne"/>
              </a:rPr>
              <a:t>to take the step in the direction that most rapidly decreases the loss</a:t>
            </a:r>
            <a:r>
              <a:rPr kumimoji="0" lang="en-US" altLang="en-US" sz="14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chemeClr val="tx1"/>
                </a:solidFill>
                <a:effectLst/>
                <a:latin typeface="Söhne"/>
              </a:rPr>
              <a:t>Regularization</a:t>
            </a:r>
            <a:r>
              <a:rPr kumimoji="0" lang="en-US" altLang="en-US" sz="1400" b="0" i="0" u="none" strike="noStrike" cap="none" normalizeH="0" baseline="0" dirty="0">
                <a:ln>
                  <a:noFill/>
                </a:ln>
                <a:solidFill>
                  <a:schemeClr val="tx1"/>
                </a:solidFill>
                <a:effectLst/>
                <a:latin typeface="Söhne"/>
              </a:rPr>
              <a:t>: </a:t>
            </a:r>
            <a:r>
              <a:rPr kumimoji="0" lang="en-US" altLang="en-US" sz="1400" b="0" i="0" u="none" strike="noStrike" cap="none" normalizeH="0" baseline="0" dirty="0" err="1">
                <a:ln>
                  <a:noFill/>
                </a:ln>
                <a:solidFill>
                  <a:schemeClr val="tx1"/>
                </a:solidFill>
                <a:effectLst/>
                <a:latin typeface="Söhne"/>
              </a:rPr>
              <a:t>GradientBoostingRegressor</a:t>
            </a:r>
            <a:r>
              <a:rPr kumimoji="0" lang="en-US" altLang="en-US" sz="1400" b="0" i="0" u="none" strike="noStrike" cap="none" normalizeH="0" baseline="0" dirty="0">
                <a:ln>
                  <a:noFill/>
                </a:ln>
                <a:solidFill>
                  <a:schemeClr val="tx1"/>
                </a:solidFill>
                <a:effectLst/>
                <a:latin typeface="Söhne"/>
              </a:rPr>
              <a:t> has several mechanisms to regularize the model: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Söhne"/>
              </a:rPr>
              <a:t>Tree Constraints</a:t>
            </a:r>
            <a:r>
              <a:rPr kumimoji="0" lang="en-US" altLang="en-US" sz="1400" b="0" i="0" u="none" strike="noStrike" cap="none" normalizeH="0" baseline="0" dirty="0">
                <a:ln>
                  <a:noFill/>
                </a:ln>
                <a:solidFill>
                  <a:schemeClr val="tx1"/>
                </a:solidFill>
                <a:effectLst/>
                <a:latin typeface="Söhne"/>
              </a:rPr>
              <a:t>: Such as the </a:t>
            </a:r>
            <a:r>
              <a:rPr kumimoji="0" lang="en-US" altLang="en-US" sz="1400" b="0" i="0" u="none" strike="noStrike" cap="none" normalizeH="0" baseline="0" dirty="0">
                <a:ln>
                  <a:noFill/>
                </a:ln>
                <a:solidFill>
                  <a:srgbClr val="FF0000"/>
                </a:solidFill>
                <a:effectLst/>
                <a:latin typeface="Söhne"/>
              </a:rPr>
              <a:t>depth of the trees</a:t>
            </a:r>
            <a:r>
              <a:rPr kumimoji="0" lang="en-US" altLang="en-US" sz="1400" b="0" i="0" u="none" strike="noStrike" cap="none" normalizeH="0" baseline="0" dirty="0">
                <a:ln>
                  <a:noFill/>
                </a:ln>
                <a:solidFill>
                  <a:schemeClr val="tx1"/>
                </a:solidFill>
                <a:effectLst/>
                <a:latin typeface="Söhne"/>
              </a:rPr>
              <a:t>, the </a:t>
            </a:r>
            <a:r>
              <a:rPr kumimoji="0" lang="en-US" altLang="en-US" sz="1400" b="0" i="0" u="none" strike="noStrike" cap="none" normalizeH="0" baseline="0" dirty="0">
                <a:ln>
                  <a:noFill/>
                </a:ln>
                <a:solidFill>
                  <a:srgbClr val="FF0000"/>
                </a:solidFill>
                <a:effectLst/>
                <a:latin typeface="Söhne"/>
              </a:rPr>
              <a:t>minimum number of samples required to make a split</a:t>
            </a:r>
            <a:r>
              <a:rPr kumimoji="0" lang="en-US" altLang="en-US" sz="1400" b="0" i="0" u="none" strike="noStrike" cap="none" normalizeH="0" baseline="0" dirty="0">
                <a:ln>
                  <a:noFill/>
                </a:ln>
                <a:solidFill>
                  <a:schemeClr val="tx1"/>
                </a:solidFill>
                <a:effectLst/>
                <a:latin typeface="Söhne"/>
              </a:rPr>
              <a:t>, and </a:t>
            </a:r>
            <a:r>
              <a:rPr kumimoji="0" lang="en-US" altLang="en-US" sz="1400" b="0" i="0" u="none" strike="noStrike" cap="none" normalizeH="0" baseline="0" dirty="0">
                <a:ln>
                  <a:noFill/>
                </a:ln>
                <a:solidFill>
                  <a:srgbClr val="FF0000"/>
                </a:solidFill>
                <a:effectLst/>
                <a:latin typeface="Söhne"/>
              </a:rPr>
              <a:t>the minimum number of samples required at a leaf node.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Söhne"/>
              </a:rPr>
              <a:t>Learning Rate</a:t>
            </a:r>
            <a:r>
              <a:rPr kumimoji="0" lang="en-US" altLang="en-US" sz="1400" b="0" i="0" u="none" strike="noStrike" cap="none" normalizeH="0" baseline="0" dirty="0">
                <a:ln>
                  <a:noFill/>
                </a:ln>
                <a:solidFill>
                  <a:schemeClr val="tx1"/>
                </a:solidFill>
                <a:effectLst/>
                <a:latin typeface="Söhne"/>
              </a:rPr>
              <a:t>: By </a:t>
            </a:r>
            <a:r>
              <a:rPr kumimoji="0" lang="en-US" altLang="en-US" sz="1400" b="0" i="0" u="none" strike="noStrike" cap="none" normalizeH="0" baseline="0" dirty="0">
                <a:ln>
                  <a:noFill/>
                </a:ln>
                <a:solidFill>
                  <a:srgbClr val="FF0000"/>
                </a:solidFill>
                <a:effectLst/>
                <a:latin typeface="Söhne"/>
              </a:rPr>
              <a:t>scaling the contribution of each tree by a factor between 0 and 1</a:t>
            </a:r>
            <a:r>
              <a:rPr kumimoji="0" lang="en-US" altLang="en-US" sz="1400" b="0" i="0" u="none" strike="noStrike" cap="none" normalizeH="0" baseline="0" dirty="0">
                <a:ln>
                  <a:noFill/>
                </a:ln>
                <a:solidFill>
                  <a:schemeClr val="tx1"/>
                </a:solidFill>
                <a:effectLst/>
                <a:latin typeface="Söhne"/>
              </a:rPr>
              <a:t>, you can </a:t>
            </a:r>
            <a:r>
              <a:rPr kumimoji="0" lang="en-US" altLang="en-US" sz="1400" b="0" i="0" u="none" strike="noStrike" cap="none" normalizeH="0" baseline="0" dirty="0">
                <a:ln>
                  <a:noFill/>
                </a:ln>
                <a:solidFill>
                  <a:srgbClr val="FF0000"/>
                </a:solidFill>
                <a:effectLst/>
                <a:latin typeface="Söhne"/>
              </a:rPr>
              <a:t>slow down the learning </a:t>
            </a:r>
            <a:r>
              <a:rPr kumimoji="0" lang="en-US" altLang="en-US" sz="1400" b="0" i="0" u="none" strike="noStrike" cap="none" normalizeH="0" baseline="0" dirty="0">
                <a:ln>
                  <a:noFill/>
                </a:ln>
                <a:solidFill>
                  <a:schemeClr val="tx1"/>
                </a:solidFill>
                <a:effectLst/>
                <a:latin typeface="Söhne"/>
              </a:rPr>
              <a:t>in the model and provide better generalization.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Söhne"/>
              </a:rPr>
              <a:t>Subsampling</a:t>
            </a:r>
            <a:r>
              <a:rPr kumimoji="0" lang="en-US" altLang="en-US" sz="1400" b="0" i="0" u="none" strike="noStrike" cap="none" normalizeH="0" baseline="0" dirty="0">
                <a:ln>
                  <a:noFill/>
                </a:ln>
                <a:solidFill>
                  <a:schemeClr val="tx1"/>
                </a:solidFill>
                <a:effectLst/>
                <a:latin typeface="Söhne"/>
              </a:rPr>
              <a:t>: It can </a:t>
            </a:r>
            <a:r>
              <a:rPr kumimoji="0" lang="en-US" altLang="en-US" sz="1400" b="0" i="0" u="none" strike="noStrike" cap="none" normalizeH="0" baseline="0" dirty="0">
                <a:ln>
                  <a:noFill/>
                </a:ln>
                <a:solidFill>
                  <a:srgbClr val="FF0000"/>
                </a:solidFill>
                <a:effectLst/>
                <a:latin typeface="Söhne"/>
              </a:rPr>
              <a:t>train each tree on a random subset of the data </a:t>
            </a:r>
            <a:r>
              <a:rPr kumimoji="0" lang="en-US" altLang="en-US" sz="1400" b="0" i="0" u="none" strike="noStrike" cap="none" normalizeH="0" baseline="0" dirty="0">
                <a:ln>
                  <a:noFill/>
                </a:ln>
                <a:solidFill>
                  <a:schemeClr val="tx1"/>
                </a:solidFill>
                <a:effectLst/>
                <a:latin typeface="Söhne"/>
              </a:rPr>
              <a:t>to </a:t>
            </a:r>
            <a:r>
              <a:rPr kumimoji="0" lang="en-US" altLang="en-US" sz="1400" b="0" i="0" u="none" strike="noStrike" cap="none" normalizeH="0" baseline="0" dirty="0">
                <a:ln>
                  <a:noFill/>
                </a:ln>
                <a:solidFill>
                  <a:srgbClr val="FF0000"/>
                </a:solidFill>
                <a:effectLst/>
                <a:latin typeface="Söhne"/>
              </a:rPr>
              <a:t>increase robustness to noise and reduce variance</a:t>
            </a:r>
            <a:r>
              <a:rPr kumimoji="0" lang="en-US" altLang="en-US" sz="14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chemeClr val="tx1"/>
                </a:solidFill>
                <a:effectLst/>
                <a:latin typeface="Söhne"/>
              </a:rPr>
              <a:t>Prediction</a:t>
            </a:r>
            <a:r>
              <a:rPr kumimoji="0" lang="en-US" altLang="en-US" sz="1400" b="0" i="0" u="none" strike="noStrike" cap="none" normalizeH="0" baseline="0" dirty="0">
                <a:ln>
                  <a:noFill/>
                </a:ln>
                <a:solidFill>
                  <a:schemeClr val="tx1"/>
                </a:solidFill>
                <a:effectLst/>
                <a:latin typeface="Söhne"/>
              </a:rPr>
              <a:t>: Once trained, predictions are made </a:t>
            </a:r>
            <a:r>
              <a:rPr kumimoji="0" lang="en-US" altLang="en-US" sz="1400" b="0" i="0" u="none" strike="noStrike" cap="none" normalizeH="0" baseline="0" dirty="0">
                <a:ln>
                  <a:noFill/>
                </a:ln>
                <a:solidFill>
                  <a:srgbClr val="FF0000"/>
                </a:solidFill>
                <a:effectLst/>
                <a:latin typeface="Söhne"/>
              </a:rPr>
              <a:t>by aggregating the predictions of the individual trees</a:t>
            </a:r>
            <a:r>
              <a:rPr kumimoji="0" lang="en-US" altLang="en-US" sz="14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400" b="1" i="0" u="none" strike="noStrike" cap="none" normalizeH="0" baseline="0" dirty="0">
                <a:ln>
                  <a:noFill/>
                </a:ln>
                <a:solidFill>
                  <a:schemeClr val="tx1"/>
                </a:solidFill>
                <a:effectLst/>
                <a:latin typeface="Söhne"/>
              </a:rPr>
              <a:t>Hyperparameters</a:t>
            </a:r>
            <a:r>
              <a:rPr kumimoji="0" lang="en-US" altLang="en-US" sz="1400" b="0" i="0" u="none" strike="noStrike" cap="none" normalizeH="0" baseline="0" dirty="0">
                <a:ln>
                  <a:noFill/>
                </a:ln>
                <a:solidFill>
                  <a:schemeClr val="tx1"/>
                </a:solidFill>
                <a:effectLst/>
                <a:latin typeface="Söhne"/>
              </a:rPr>
              <a:t>: Important hyperparameters that can be tuned include the </a:t>
            </a:r>
            <a:r>
              <a:rPr kumimoji="0" lang="en-US" altLang="en-US" sz="1400" b="0" i="0" u="none" strike="noStrike" cap="none" normalizeH="0" baseline="0" dirty="0">
                <a:ln>
                  <a:noFill/>
                </a:ln>
                <a:solidFill>
                  <a:srgbClr val="FF0000"/>
                </a:solidFill>
                <a:effectLst/>
                <a:latin typeface="Söhne"/>
              </a:rPr>
              <a:t>number of trees </a:t>
            </a:r>
            <a:r>
              <a:rPr kumimoji="0" lang="en-US" altLang="en-US" sz="1400" b="0" i="0" u="none" strike="noStrike" cap="none" normalizeH="0" baseline="0" dirty="0">
                <a:ln>
                  <a:noFill/>
                </a:ln>
                <a:solidFill>
                  <a:schemeClr val="tx1"/>
                </a:solidFill>
                <a:effectLst/>
                <a:latin typeface="Söhne"/>
              </a:rPr>
              <a:t>(</a:t>
            </a:r>
            <a:r>
              <a:rPr kumimoji="0" lang="en-US" altLang="en-US" sz="1400" b="1" i="0" u="none" strike="noStrike" cap="none" normalizeH="0" baseline="0" dirty="0" err="1">
                <a:ln>
                  <a:noFill/>
                </a:ln>
                <a:solidFill>
                  <a:schemeClr val="tx1"/>
                </a:solidFill>
                <a:effectLst/>
                <a:latin typeface="Söhne Mono"/>
              </a:rPr>
              <a:t>n_estimators</a:t>
            </a:r>
            <a:r>
              <a:rPr kumimoji="0" lang="en-US" altLang="en-US" sz="1400" b="0" i="0" u="none" strike="noStrike" cap="none" normalizeH="0" baseline="0" dirty="0">
                <a:ln>
                  <a:noFill/>
                </a:ln>
                <a:solidFill>
                  <a:schemeClr val="tx1"/>
                </a:solidFill>
                <a:effectLst/>
                <a:latin typeface="Söhne"/>
              </a:rPr>
              <a:t>), the </a:t>
            </a:r>
            <a:r>
              <a:rPr kumimoji="0" lang="en-US" altLang="en-US" sz="1400" b="0" i="0" u="none" strike="noStrike" cap="none" normalizeH="0" baseline="0" dirty="0">
                <a:ln>
                  <a:noFill/>
                </a:ln>
                <a:solidFill>
                  <a:srgbClr val="FF0000"/>
                </a:solidFill>
                <a:effectLst/>
                <a:latin typeface="Söhne"/>
              </a:rPr>
              <a:t>depth of the trees </a:t>
            </a:r>
            <a:r>
              <a:rPr kumimoji="0" lang="en-US" altLang="en-US" sz="1400" b="0" i="0" u="none" strike="noStrike" cap="none" normalizeH="0" baseline="0" dirty="0">
                <a:ln>
                  <a:noFill/>
                </a:ln>
                <a:solidFill>
                  <a:schemeClr val="tx1"/>
                </a:solidFill>
                <a:effectLst/>
                <a:latin typeface="Söhne"/>
              </a:rPr>
              <a:t>(</a:t>
            </a:r>
            <a:r>
              <a:rPr kumimoji="0" lang="en-US" altLang="en-US" sz="1400" b="1" i="0" u="none" strike="noStrike" cap="none" normalizeH="0" baseline="0" dirty="0" err="1">
                <a:ln>
                  <a:noFill/>
                </a:ln>
                <a:solidFill>
                  <a:schemeClr val="tx1"/>
                </a:solidFill>
                <a:effectLst/>
                <a:latin typeface="Söhne Mono"/>
              </a:rPr>
              <a:t>max_depth</a:t>
            </a:r>
            <a:r>
              <a:rPr kumimoji="0" lang="en-US" altLang="en-US" sz="1400" b="0" i="0" u="none" strike="noStrike" cap="none" normalizeH="0" baseline="0" dirty="0">
                <a:ln>
                  <a:noFill/>
                </a:ln>
                <a:solidFill>
                  <a:schemeClr val="tx1"/>
                </a:solidFill>
                <a:effectLst/>
                <a:latin typeface="Söhne"/>
              </a:rPr>
              <a:t>), the </a:t>
            </a:r>
            <a:r>
              <a:rPr kumimoji="0" lang="en-US" altLang="en-US" sz="1400" b="0" i="0" u="none" strike="noStrike" cap="none" normalizeH="0" baseline="0" dirty="0">
                <a:ln>
                  <a:noFill/>
                </a:ln>
                <a:solidFill>
                  <a:srgbClr val="FF0000"/>
                </a:solidFill>
                <a:effectLst/>
                <a:latin typeface="Söhne"/>
              </a:rPr>
              <a:t>learning rate </a:t>
            </a:r>
            <a:r>
              <a:rPr kumimoji="0" lang="en-US" altLang="en-US" sz="1400" b="0" i="0" u="none" strike="noStrike" cap="none" normalizeH="0" baseline="0" dirty="0">
                <a:ln>
                  <a:noFill/>
                </a:ln>
                <a:solidFill>
                  <a:schemeClr val="tx1"/>
                </a:solidFill>
                <a:effectLst/>
                <a:latin typeface="Söhne"/>
              </a:rPr>
              <a:t>(</a:t>
            </a:r>
            <a:r>
              <a:rPr kumimoji="0" lang="en-US" altLang="en-US" sz="1400" b="1" i="0" u="none" strike="noStrike" cap="none" normalizeH="0" baseline="0" dirty="0" err="1">
                <a:ln>
                  <a:noFill/>
                </a:ln>
                <a:solidFill>
                  <a:schemeClr val="tx1"/>
                </a:solidFill>
                <a:effectLst/>
                <a:latin typeface="Söhne Mono"/>
              </a:rPr>
              <a:t>learning_rate</a:t>
            </a:r>
            <a:r>
              <a:rPr kumimoji="0" lang="en-US" altLang="en-US" sz="1400" b="0" i="0" u="none" strike="noStrike" cap="none" normalizeH="0" baseline="0" dirty="0">
                <a:ln>
                  <a:noFill/>
                </a:ln>
                <a:solidFill>
                  <a:schemeClr val="tx1"/>
                </a:solidFill>
                <a:effectLst/>
                <a:latin typeface="Söhne"/>
              </a:rPr>
              <a:t>), and the </a:t>
            </a:r>
            <a:r>
              <a:rPr kumimoji="0" lang="en-US" altLang="en-US" sz="1400" b="0" i="0" u="none" strike="noStrike" cap="none" normalizeH="0" baseline="0" dirty="0">
                <a:ln>
                  <a:noFill/>
                </a:ln>
                <a:solidFill>
                  <a:srgbClr val="FF0000"/>
                </a:solidFill>
                <a:effectLst/>
                <a:latin typeface="Söhne"/>
              </a:rPr>
              <a:t>loss function </a:t>
            </a:r>
            <a:r>
              <a:rPr kumimoji="0" lang="en-US" altLang="en-US" sz="1400" b="0" i="0" u="none" strike="noStrike" cap="none" normalizeH="0" baseline="0" dirty="0">
                <a:ln>
                  <a:noFill/>
                </a:ln>
                <a:solidFill>
                  <a:schemeClr val="tx1"/>
                </a:solidFill>
                <a:effectLst/>
                <a:latin typeface="Söhne"/>
              </a:rPr>
              <a:t>(</a:t>
            </a:r>
            <a:r>
              <a:rPr kumimoji="0" lang="en-US" altLang="en-US" sz="1400" b="1" i="0" u="none" strike="noStrike" cap="none" normalizeH="0" baseline="0" dirty="0">
                <a:ln>
                  <a:noFill/>
                </a:ln>
                <a:solidFill>
                  <a:schemeClr val="tx1"/>
                </a:solidFill>
                <a:effectLst/>
                <a:latin typeface="Söhne Mono"/>
              </a:rPr>
              <a:t>loss</a:t>
            </a:r>
            <a:r>
              <a:rPr kumimoji="0" lang="en-US" altLang="en-US" sz="1400" b="0" i="0" u="none" strike="noStrike" cap="none" normalizeH="0" baseline="0" dirty="0">
                <a:ln>
                  <a:noFill/>
                </a:ln>
                <a:solidFill>
                  <a:schemeClr val="tx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400" b="1" i="0" u="none" strike="noStrike" cap="none" normalizeH="0" baseline="0" dirty="0">
                <a:ln>
                  <a:noFill/>
                </a:ln>
                <a:solidFill>
                  <a:schemeClr val="tx1"/>
                </a:solidFill>
                <a:effectLst/>
                <a:latin typeface="Söhne"/>
              </a:rPr>
              <a:t>Robustness to Overfitting</a:t>
            </a:r>
            <a:r>
              <a:rPr kumimoji="0" lang="en-US" altLang="en-US" sz="1400" b="0" i="0" u="none" strike="noStrike" cap="none" normalizeH="0" baseline="0" dirty="0">
                <a:ln>
                  <a:noFill/>
                </a:ln>
                <a:solidFill>
                  <a:schemeClr val="tx1"/>
                </a:solidFill>
                <a:effectLst/>
                <a:latin typeface="Söhne"/>
              </a:rPr>
              <a:t>: Although gradient boosting machines can overfit if the number of trees is too large, they are generally more </a:t>
            </a:r>
            <a:r>
              <a:rPr kumimoji="0" lang="en-US" altLang="en-US" sz="1400" b="0" i="0" u="none" strike="noStrike" cap="none" normalizeH="0" baseline="0" dirty="0">
                <a:ln>
                  <a:noFill/>
                </a:ln>
                <a:solidFill>
                  <a:srgbClr val="FF0000"/>
                </a:solidFill>
                <a:effectLst/>
                <a:latin typeface="Söhne"/>
              </a:rPr>
              <a:t>robust to overfitting </a:t>
            </a:r>
            <a:r>
              <a:rPr kumimoji="0" lang="en-US" altLang="en-US" sz="1400" b="0" i="0" u="none" strike="noStrike" cap="none" normalizeH="0" baseline="0" dirty="0">
                <a:ln>
                  <a:noFill/>
                </a:ln>
                <a:solidFill>
                  <a:schemeClr val="tx1"/>
                </a:solidFill>
                <a:effectLst/>
                <a:latin typeface="Söhne"/>
              </a:rPr>
              <a:t>compared to individual decision trees, especially when regularization techniques are used.</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400" b="1" i="0" u="none" strike="noStrike" cap="none" normalizeH="0" baseline="0" dirty="0">
                <a:ln>
                  <a:noFill/>
                </a:ln>
                <a:solidFill>
                  <a:schemeClr val="tx1"/>
                </a:solidFill>
                <a:effectLst/>
                <a:latin typeface="Söhne"/>
              </a:rPr>
              <a:t>Feature Importance</a:t>
            </a:r>
            <a:r>
              <a:rPr kumimoji="0" lang="en-US" altLang="en-US" sz="1400" b="0" i="0" u="none" strike="noStrike" cap="none" normalizeH="0" baseline="0" dirty="0">
                <a:ln>
                  <a:noFill/>
                </a:ln>
                <a:solidFill>
                  <a:schemeClr val="tx1"/>
                </a:solidFill>
                <a:effectLst/>
                <a:latin typeface="Söhne"/>
              </a:rPr>
              <a:t>: Similar to other tree-based methods, </a:t>
            </a:r>
            <a:r>
              <a:rPr kumimoji="0" lang="en-US" altLang="en-US" sz="1400" b="0" i="0" u="none" strike="noStrike" cap="none" normalizeH="0" baseline="0" dirty="0" err="1">
                <a:ln>
                  <a:noFill/>
                </a:ln>
                <a:solidFill>
                  <a:schemeClr val="tx1"/>
                </a:solidFill>
                <a:effectLst/>
                <a:latin typeface="Söhne"/>
              </a:rPr>
              <a:t>GradientBoostingRegressor</a:t>
            </a:r>
            <a:r>
              <a:rPr kumimoji="0" lang="en-US" altLang="en-US" sz="1400" b="0" i="0" u="none" strike="noStrike" cap="none" normalizeH="0" baseline="0" dirty="0">
                <a:ln>
                  <a:noFill/>
                </a:ln>
                <a:solidFill>
                  <a:schemeClr val="tx1"/>
                </a:solidFill>
                <a:effectLst/>
                <a:latin typeface="Söhne"/>
              </a:rPr>
              <a:t> can provide insights into the importance of </a:t>
            </a:r>
            <a:r>
              <a:rPr kumimoji="0" lang="en-US" altLang="en-US" sz="1400" b="0" i="0" u="none" strike="noStrike" cap="none" normalizeH="0" baseline="0" dirty="0">
                <a:ln>
                  <a:noFill/>
                </a:ln>
                <a:solidFill>
                  <a:srgbClr val="FF0000"/>
                </a:solidFill>
                <a:effectLst/>
                <a:latin typeface="Söhne"/>
              </a:rPr>
              <a:t>different features in making predictions.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chemeClr val="tx1"/>
                </a:solidFill>
                <a:effectLst/>
                <a:latin typeface="Söhne Mono"/>
              </a:rPr>
              <a:t>GradientBoostingRegressor</a:t>
            </a:r>
            <a:r>
              <a:rPr kumimoji="0" lang="en-US" altLang="en-US" sz="1400" b="0" i="0" u="none" strike="noStrike" cap="none" normalizeH="0" baseline="0" dirty="0">
                <a:ln>
                  <a:noFill/>
                </a:ln>
                <a:solidFill>
                  <a:schemeClr val="tx1"/>
                </a:solidFill>
                <a:effectLst/>
                <a:latin typeface="Söhne"/>
              </a:rPr>
              <a:t> is a powerful tool for regression tasks and can work well on a wide range of problems. However, it requires careful tuning of hyperparameters and can be more computationally expensive to train than simpler models due to the sequential nature of boosting. It is implemented in the </a:t>
            </a:r>
            <a:r>
              <a:rPr kumimoji="0" lang="en-US" altLang="en-US" sz="1400" b="1" i="0" u="none" strike="noStrike" cap="none" normalizeH="0" baseline="0" dirty="0">
                <a:ln>
                  <a:noFill/>
                </a:ln>
                <a:solidFill>
                  <a:schemeClr val="tx1"/>
                </a:solidFill>
                <a:effectLst/>
                <a:latin typeface="Söhne Mono"/>
              </a:rPr>
              <a:t>scikit-learn</a:t>
            </a:r>
            <a:r>
              <a:rPr kumimoji="0" lang="en-US" altLang="en-US" sz="1400" b="0" i="0" u="none" strike="noStrike" cap="none" normalizeH="0" baseline="0" dirty="0">
                <a:ln>
                  <a:noFill/>
                </a:ln>
                <a:solidFill>
                  <a:schemeClr val="tx1"/>
                </a:solidFill>
                <a:effectLst/>
                <a:latin typeface="Söhne"/>
              </a:rPr>
              <a:t> library in Python, which provides a user-friendly interface to utilize this algorithm effectively.</a:t>
            </a:r>
            <a:endParaRPr kumimoji="0" lang="en-US" alt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750747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3EB0C3-D588-48F5-B6C4-3B46373F6166}"/>
              </a:ext>
            </a:extLst>
          </p:cNvPr>
          <p:cNvSpPr txBox="1"/>
          <p:nvPr/>
        </p:nvSpPr>
        <p:spPr>
          <a:xfrm>
            <a:off x="285750" y="233426"/>
            <a:ext cx="11690901" cy="646331"/>
          </a:xfrm>
          <a:prstGeom prst="rect">
            <a:avLst/>
          </a:prstGeom>
          <a:noFill/>
        </p:spPr>
        <p:txBody>
          <a:bodyPr wrap="square">
            <a:spAutoFit/>
          </a:bodyPr>
          <a:lstStyle/>
          <a:p>
            <a:r>
              <a:rPr lang="en-US" dirty="0"/>
              <a:t>The 'loss' parameter of </a:t>
            </a:r>
            <a:r>
              <a:rPr lang="en-US" dirty="0" err="1"/>
              <a:t>GradientBoostingRegressor</a:t>
            </a:r>
            <a:r>
              <a:rPr lang="en-US" dirty="0"/>
              <a:t> must be a str among {'</a:t>
            </a:r>
            <a:r>
              <a:rPr lang="en-US" dirty="0" err="1"/>
              <a:t>absolute_error</a:t>
            </a:r>
            <a:r>
              <a:rPr lang="en-US" dirty="0"/>
              <a:t>', 'quantile', '</a:t>
            </a:r>
            <a:r>
              <a:rPr lang="en-US" dirty="0" err="1"/>
              <a:t>squared_error</a:t>
            </a:r>
            <a:r>
              <a:rPr lang="en-US" dirty="0"/>
              <a:t>', '</a:t>
            </a:r>
            <a:r>
              <a:rPr lang="en-US" dirty="0" err="1"/>
              <a:t>huber</a:t>
            </a:r>
            <a:r>
              <a:rPr lang="en-US" dirty="0"/>
              <a:t>'}</a:t>
            </a:r>
          </a:p>
        </p:txBody>
      </p:sp>
    </p:spTree>
    <p:extLst>
      <p:ext uri="{BB962C8B-B14F-4D97-AF65-F5344CB8AC3E}">
        <p14:creationId xmlns:p14="http://schemas.microsoft.com/office/powerpoint/2010/main" val="3031944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865</TotalTime>
  <Words>3571</Words>
  <Application>Microsoft Office PowerPoint</Application>
  <PresentationFormat>Widescreen</PresentationFormat>
  <Paragraphs>122</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-apple-system</vt:lpstr>
      <vt:lpstr>Arial</vt:lpstr>
      <vt:lpstr>Calibri</vt:lpstr>
      <vt:lpstr>Calibri Light</vt:lpstr>
      <vt:lpstr>Georgia</vt:lpstr>
      <vt:lpstr>KaTeX_Main</vt:lpstr>
      <vt:lpstr>KaTeX_Math</vt:lpstr>
      <vt:lpstr>Söhne</vt:lpstr>
      <vt:lpstr>Söhne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Saira Faiz</cp:lastModifiedBy>
  <cp:revision>122</cp:revision>
  <dcterms:created xsi:type="dcterms:W3CDTF">2023-04-18T14:49:17Z</dcterms:created>
  <dcterms:modified xsi:type="dcterms:W3CDTF">2023-11-20T16:25:35Z</dcterms:modified>
</cp:coreProperties>
</file>