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3" r:id="rId17"/>
    <p:sldId id="4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3A8B4E-4BAA-45D5-855F-A218BC1FF683}"/>
              </a:ext>
            </a:extLst>
          </p:cNvPr>
          <p:cNvSpPr>
            <a:spLocks noChangeArrowheads="1"/>
          </p:cNvSpPr>
          <p:nvPr/>
        </p:nvSpPr>
        <p:spPr bwMode="auto">
          <a:xfrm>
            <a:off x="387626" y="159"/>
            <a:ext cx="11560534" cy="621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an ensemble machine learning algorithm that combines multiple decision trees to produce a more effective and robust model for regression tasks. It is part of the broader class of Random Forest algorithms, which are an extension of bagging methods. Here's an overview of its key features and how it operates: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of Decision Trees</a:t>
            </a:r>
            <a:r>
              <a:rPr kumimoji="0" lang="en-US" altLang="en-US" sz="1400" b="0" i="0" u="none" strike="noStrike" cap="none" normalizeH="0" baseline="0" dirty="0">
                <a:ln>
                  <a:noFill/>
                </a:ln>
                <a:solidFill>
                  <a:schemeClr val="tx1"/>
                </a:solidFill>
                <a:effectLst/>
                <a:latin typeface="Söhne"/>
              </a:rPr>
              <a:t>: A Random Forest is composed of a large number of individual decision trees that operate as an ensemble. Each individual tree in the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predicts the target variable, and the final output prediction is the average of all the individual tree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Bagging Method</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uses the bagging method (Bootstrap Aggregating) to promote variance reduction. Each tree is trained on a random sample of the data points, but unlike the original bagging method, the sample is drawn with replacement (bootstrap sample).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Feature Randomness</a:t>
            </a:r>
            <a:r>
              <a:rPr kumimoji="0" lang="en-US" altLang="en-US" sz="1400" b="0" i="0" u="none" strike="noStrike" cap="none" normalizeH="0" baseline="0" dirty="0">
                <a:ln>
                  <a:noFill/>
                </a:ln>
                <a:solidFill>
                  <a:schemeClr val="tx1"/>
                </a:solidFill>
                <a:effectLst/>
                <a:latin typeface="Söhne"/>
              </a:rPr>
              <a:t>: When splitting a node during the construction of a tree, the best split is chosen from a random subset of the features, rather than the best split from all features. This strategy of random feature selection when building trees increases diversity among the trees and is another key source of the Random Forest's robustness.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Reduction of Overfitting</a:t>
            </a:r>
            <a:r>
              <a:rPr kumimoji="0" lang="en-US" altLang="en-US" sz="1400" b="0" i="0" u="none" strike="noStrike" cap="none" normalizeH="0" baseline="0" dirty="0">
                <a:ln>
                  <a:noFill/>
                </a:ln>
                <a:solidFill>
                  <a:schemeClr val="tx1"/>
                </a:solidFill>
                <a:effectLst/>
                <a:latin typeface="Söhne"/>
              </a:rPr>
              <a:t>: Due to its ensemble nature and the randomness introduced during the training process,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tends to overfit less to the training data compared to an individual decision tree.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Parallel Computation</a:t>
            </a:r>
            <a:r>
              <a:rPr kumimoji="0" lang="en-US" altLang="en-US" sz="1400" b="0" i="0" u="none" strike="noStrike" cap="none" normalizeH="0" baseline="0" dirty="0">
                <a:ln>
                  <a:noFill/>
                </a:ln>
                <a:solidFill>
                  <a:schemeClr val="tx1"/>
                </a:solidFill>
                <a:effectLst/>
                <a:latin typeface="Söhne"/>
              </a:rPr>
              <a:t>: The training of the individual trees can be easily parallelized, as they are independent of each other, which makes Random Forests well suited for modern multi-core computers.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Key hyperparameters for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include the number of trees in the forest (</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maximum depth of the trees (</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minimum number of samples required to split an internal node (</a:t>
            </a:r>
            <a:r>
              <a:rPr kumimoji="0" lang="en-US" altLang="en-US" sz="1400" b="1" i="0" u="none" strike="noStrike" cap="none" normalizeH="0" baseline="0" dirty="0" err="1">
                <a:ln>
                  <a:noFill/>
                </a:ln>
                <a:solidFill>
                  <a:schemeClr val="tx1"/>
                </a:solidFill>
                <a:effectLst/>
                <a:latin typeface="Söhne Mono"/>
              </a:rPr>
              <a:t>min_samples_split</a:t>
            </a:r>
            <a:r>
              <a:rPr kumimoji="0" lang="en-US" altLang="en-US" sz="1400" b="0" i="0" u="none" strike="noStrike" cap="none" normalizeH="0" baseline="0" dirty="0">
                <a:ln>
                  <a:noFill/>
                </a:ln>
                <a:solidFill>
                  <a:schemeClr val="tx1"/>
                </a:solidFill>
                <a:effectLst/>
                <a:latin typeface="Söhne"/>
              </a:rPr>
              <a:t>), and the minimum number of samples required to be at a leaf node (</a:t>
            </a:r>
            <a:r>
              <a:rPr kumimoji="0" lang="en-US" altLang="en-US" sz="1400" b="1" i="0" u="none" strike="noStrike" cap="none" normalizeH="0" baseline="0" dirty="0" err="1">
                <a:ln>
                  <a:noFill/>
                </a:ln>
                <a:solidFill>
                  <a:schemeClr val="tx1"/>
                </a:solidFill>
                <a:effectLst/>
                <a:latin typeface="Söhne Mono"/>
              </a:rPr>
              <a:t>min_samples_leaf</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Handling Non-linearity</a:t>
            </a:r>
            <a:r>
              <a:rPr kumimoji="0" lang="en-US" altLang="en-US" sz="1400" b="0" i="0" u="none" strike="noStrike" cap="none" normalizeH="0" baseline="0" dirty="0">
                <a:ln>
                  <a:noFill/>
                </a:ln>
                <a:solidFill>
                  <a:schemeClr val="tx1"/>
                </a:solidFill>
                <a:effectLst/>
                <a:latin typeface="Söhne"/>
              </a:rPr>
              <a:t>: Due to the use of multiple trees and the non-linear nature of decision trees, a Random Forest can model complex, non-linear relationships.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No Need for Feature Scaling</a:t>
            </a:r>
            <a:r>
              <a:rPr kumimoji="0" lang="en-US" altLang="en-US" sz="1400" b="0" i="0" u="none" strike="noStrike" cap="none" normalizeH="0" baseline="0" dirty="0">
                <a:ln>
                  <a:noFill/>
                </a:ln>
                <a:solidFill>
                  <a:schemeClr val="tx1"/>
                </a:solidFill>
                <a:effectLst/>
                <a:latin typeface="Söhne"/>
              </a:rPr>
              <a:t>: Random Forest algorithms do not require input features to be scaled or normalized, as they are not sensitive to the magnitude of features.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can also provide insights into the importance of different features for the prediction, calculated by the amount of reduction of the criterion brought by that feature across all trees.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Handling Missing Values</a:t>
            </a:r>
            <a:r>
              <a:rPr kumimoji="0" lang="en-US" altLang="en-US" sz="1400" b="0" i="0" u="none" strike="noStrike" cap="none" normalizeH="0" baseline="0" dirty="0">
                <a:ln>
                  <a:noFill/>
                </a:ln>
                <a:solidFill>
                  <a:schemeClr val="tx1"/>
                </a:solidFill>
                <a:effectLst/>
                <a:latin typeface="Söhne"/>
              </a:rPr>
              <a:t>: Although traditional implementations of Random Forests do not handle missing values, modern implementations can handle them to a certain extent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commonly used for a wide range of regression tasks because it is easy to use, robust, and often performs well with default hyperparameters. It is part of the </a:t>
            </a:r>
            <a:r>
              <a:rPr kumimoji="0" lang="en-US" altLang="en-US" sz="1400" b="0" i="0" u="none" strike="noStrike" cap="none" normalizeH="0" baseline="0" dirty="0" err="1">
                <a:ln>
                  <a:noFill/>
                </a:ln>
                <a:solidFill>
                  <a:schemeClr val="tx1"/>
                </a:solidFill>
                <a:effectLst/>
                <a:latin typeface="Söhne"/>
              </a:rPr>
              <a:t>scikit_learn</a:t>
            </a:r>
            <a:r>
              <a:rPr kumimoji="0" lang="en-US" altLang="en-US" sz="1400" b="0" i="0" u="none" strike="noStrike" cap="none" normalizeH="0" baseline="0" dirty="0">
                <a:ln>
                  <a:noFill/>
                </a:ln>
                <a:solidFill>
                  <a:schemeClr val="tx1"/>
                </a:solidFill>
                <a:effectLst/>
                <a:latin typeface="Söhne"/>
              </a:rPr>
              <a:t> </a:t>
            </a:r>
            <a:r>
              <a:rPr lang="en-US" sz="1400" b="0" i="0" dirty="0">
                <a:solidFill>
                  <a:srgbClr val="0F0F0F"/>
                </a:solidFill>
                <a:effectLst/>
                <a:latin typeface="Söhne"/>
              </a:rPr>
              <a:t>library in Python, which provides an efficient and user-friendly implementation.</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913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A8ED5F-7EC3-4D52-B5FA-1738AE920BC6}"/>
              </a:ext>
            </a:extLst>
          </p:cNvPr>
          <p:cNvSpPr>
            <a:spLocks noChangeArrowheads="1"/>
          </p:cNvSpPr>
          <p:nvPr/>
        </p:nvSpPr>
        <p:spPr bwMode="auto">
          <a:xfrm>
            <a:off x="101600" y="544829"/>
            <a:ext cx="12090400" cy="612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an ensemble machine learning model used for regression tasks. It works by </a:t>
            </a:r>
            <a:r>
              <a:rPr kumimoji="0" lang="en-US" altLang="en-US" sz="1550" b="0" i="0" u="none" strike="noStrike" cap="none" normalizeH="0" baseline="0" dirty="0">
                <a:ln>
                  <a:noFill/>
                </a:ln>
                <a:solidFill>
                  <a:srgbClr val="FF0000"/>
                </a:solidFill>
                <a:effectLst/>
                <a:latin typeface="Söhne"/>
              </a:rPr>
              <a:t>combining the predictions from multiple different regression models. Each sub-model makes an independent prediction</a:t>
            </a:r>
            <a:r>
              <a:rPr kumimoji="0" lang="en-US" altLang="en-US" sz="1550" b="0" i="0" u="none" strike="noStrike" cap="none" normalizeH="0" baseline="0" dirty="0">
                <a:ln>
                  <a:noFill/>
                </a:ln>
                <a:solidFill>
                  <a:schemeClr val="tx1"/>
                </a:solidFill>
                <a:effectLst/>
                <a:latin typeface="Söhne"/>
              </a:rPr>
              <a:t>, and 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aggregates these predictions </a:t>
            </a:r>
            <a:r>
              <a:rPr kumimoji="0" lang="en-US" altLang="en-US" sz="1550" b="0" i="0" u="none" strike="noStrike" cap="none" normalizeH="0" baseline="0" dirty="0">
                <a:ln>
                  <a:noFill/>
                </a:ln>
                <a:solidFill>
                  <a:schemeClr val="tx1"/>
                </a:solidFill>
                <a:effectLst/>
                <a:latin typeface="Söhne"/>
              </a:rPr>
              <a:t>to form a final prediction that is hopefully more accurate than any individual model. This technique can be </a:t>
            </a:r>
            <a:r>
              <a:rPr kumimoji="0" lang="en-US" altLang="en-US" sz="1550" b="0" i="0" u="none" strike="noStrike" cap="none" normalizeH="0" baseline="0" dirty="0">
                <a:ln>
                  <a:noFill/>
                </a:ln>
                <a:solidFill>
                  <a:srgbClr val="FF0000"/>
                </a:solidFill>
                <a:effectLst/>
                <a:latin typeface="Söhne"/>
              </a:rPr>
              <a:t>very effective</a:t>
            </a:r>
            <a:r>
              <a:rPr kumimoji="0" lang="en-US" altLang="en-US" sz="1550" b="0" i="0" u="none" strike="noStrike" cap="none" normalizeH="0" baseline="0" dirty="0">
                <a:ln>
                  <a:noFill/>
                </a:ln>
                <a:solidFill>
                  <a:schemeClr val="tx1"/>
                </a:solidFill>
                <a:effectLst/>
                <a:latin typeface="Söhne"/>
              </a:rPr>
              <a:t>, especially when the </a:t>
            </a:r>
            <a:r>
              <a:rPr kumimoji="0" lang="en-US" altLang="en-US" sz="1550" b="0" i="0" u="none" strike="noStrike" cap="none" normalizeH="0" baseline="0" dirty="0">
                <a:ln>
                  <a:noFill/>
                </a:ln>
                <a:solidFill>
                  <a:srgbClr val="FF0000"/>
                </a:solidFill>
                <a:effectLst/>
                <a:latin typeface="Söhne"/>
              </a:rPr>
              <a:t>sub-models make independent errors.</a:t>
            </a:r>
            <a:endParaRPr kumimoji="0" lang="en-US" altLang="en-US" sz="155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Here are the key features and how it operates: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Model Aggregation</a:t>
            </a:r>
            <a:r>
              <a:rPr kumimoji="0" lang="en-US" altLang="en-US" sz="1550" b="0" i="0" u="none" strike="noStrike" cap="none" normalizeH="0" baseline="0" dirty="0">
                <a:ln>
                  <a:noFill/>
                </a:ln>
                <a:solidFill>
                  <a:schemeClr val="tx1"/>
                </a:solidFill>
                <a:effectLst/>
                <a:latin typeface="Söhne"/>
              </a:rPr>
              <a:t>: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aggregates the predictions of each sub-model to make a final prediction. It typically does this through simple averaging, where </a:t>
            </a:r>
            <a:r>
              <a:rPr kumimoji="0" lang="en-US" altLang="en-US" sz="1550" b="0" i="0" u="none" strike="noStrike" cap="none" normalizeH="0" baseline="0" dirty="0">
                <a:ln>
                  <a:noFill/>
                </a:ln>
                <a:solidFill>
                  <a:srgbClr val="FF0000"/>
                </a:solidFill>
                <a:effectLst/>
                <a:latin typeface="Söhne"/>
              </a:rPr>
              <a:t>each sub-model has equal weight, </a:t>
            </a:r>
            <a:r>
              <a:rPr kumimoji="0" lang="en-US" altLang="en-US" sz="1550" b="0" i="0" u="none" strike="noStrike" cap="none" normalizeH="0" baseline="0" dirty="0">
                <a:ln>
                  <a:noFill/>
                </a:ln>
                <a:solidFill>
                  <a:schemeClr val="tx1"/>
                </a:solidFill>
                <a:effectLst/>
                <a:latin typeface="Söhne"/>
              </a:rPr>
              <a:t>or </a:t>
            </a:r>
            <a:r>
              <a:rPr kumimoji="0" lang="en-US" altLang="en-US" sz="1550" b="0" i="0" u="none" strike="noStrike" cap="none" normalizeH="0" baseline="0" dirty="0">
                <a:ln>
                  <a:noFill/>
                </a:ln>
                <a:solidFill>
                  <a:srgbClr val="FF0000"/>
                </a:solidFill>
                <a:effectLst/>
                <a:latin typeface="Söhne"/>
              </a:rPr>
              <a:t>through weighted averaging, where some models are given more importance than others</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Diversity of Sub-models</a:t>
            </a:r>
            <a:r>
              <a:rPr kumimoji="0" lang="en-US" altLang="en-US" sz="1550" b="0" i="0" u="none" strike="noStrike" cap="none" normalizeH="0" baseline="0" dirty="0">
                <a:ln>
                  <a:noFill/>
                </a:ln>
                <a:solidFill>
                  <a:schemeClr val="tx1"/>
                </a:solidFill>
                <a:effectLst/>
                <a:latin typeface="Söhne"/>
              </a:rPr>
              <a:t>: The strength of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often comes from the diversity of the sub-models. It combines models that have different inductive biases, which means they </a:t>
            </a:r>
            <a:r>
              <a:rPr kumimoji="0" lang="en-US" altLang="en-US" sz="1550" b="0" i="0" u="none" strike="noStrike" cap="none" normalizeH="0" baseline="0" dirty="0">
                <a:ln>
                  <a:noFill/>
                </a:ln>
                <a:solidFill>
                  <a:srgbClr val="FF0000"/>
                </a:solidFill>
                <a:effectLst/>
                <a:latin typeface="Söhne"/>
              </a:rPr>
              <a:t>make different kinds of errors </a:t>
            </a:r>
            <a:r>
              <a:rPr kumimoji="0" lang="en-US" altLang="en-US" sz="1550" b="0" i="0" u="none" strike="noStrike" cap="none" normalizeH="0" baseline="0" dirty="0">
                <a:ln>
                  <a:noFill/>
                </a:ln>
                <a:solidFill>
                  <a:schemeClr val="tx1"/>
                </a:solidFill>
                <a:effectLst/>
                <a:latin typeface="Söhne"/>
              </a:rPr>
              <a:t>on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Reduction of Variance</a:t>
            </a:r>
            <a:r>
              <a:rPr kumimoji="0" lang="en-US" altLang="en-US" sz="1550" b="0" i="0" u="none" strike="noStrike" cap="none" normalizeH="0" baseline="0" dirty="0">
                <a:ln>
                  <a:noFill/>
                </a:ln>
                <a:solidFill>
                  <a:schemeClr val="tx1"/>
                </a:solidFill>
                <a:effectLst/>
                <a:latin typeface="Söhne"/>
              </a:rPr>
              <a:t>: By </a:t>
            </a:r>
            <a:r>
              <a:rPr kumimoji="0" lang="en-US" altLang="en-US" sz="1550" b="0" i="0" u="none" strike="noStrike" cap="none" normalizeH="0" baseline="0" dirty="0">
                <a:ln>
                  <a:noFill/>
                </a:ln>
                <a:solidFill>
                  <a:srgbClr val="FF0000"/>
                </a:solidFill>
                <a:effectLst/>
                <a:latin typeface="Söhne"/>
              </a:rPr>
              <a:t>averaging out the predictions of various models</a:t>
            </a:r>
            <a:r>
              <a:rPr kumimoji="0" lang="en-US" altLang="en-US" sz="1550" b="0" i="0" u="none" strike="noStrike" cap="none" normalizeH="0" baseline="0" dirty="0">
                <a:ln>
                  <a:noFill/>
                </a:ln>
                <a:solidFill>
                  <a:schemeClr val="tx1"/>
                </a:solidFill>
                <a:effectLst/>
                <a:latin typeface="Söhne"/>
              </a:rPr>
              <a:t>,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can reduce the variance </a:t>
            </a:r>
            <a:r>
              <a:rPr kumimoji="0" lang="en-US" altLang="en-US" sz="1550" b="0" i="0" u="none" strike="noStrike" cap="none" normalizeH="0" baseline="0" dirty="0">
                <a:ln>
                  <a:noFill/>
                </a:ln>
                <a:solidFill>
                  <a:schemeClr val="tx1"/>
                </a:solidFill>
                <a:effectLst/>
                <a:latin typeface="Söhne"/>
              </a:rPr>
              <a:t>of the predictions, potentially leading to better performance on unseen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Flexibility</a:t>
            </a:r>
            <a:r>
              <a:rPr kumimoji="0" lang="en-US" altLang="en-US" sz="1550" b="0" i="0" u="none" strike="noStrike" cap="none" normalizeH="0" baseline="0" dirty="0">
                <a:ln>
                  <a:noFill/>
                </a:ln>
                <a:solidFill>
                  <a:schemeClr val="tx1"/>
                </a:solidFill>
                <a:effectLst/>
                <a:latin typeface="Söhne"/>
              </a:rPr>
              <a:t>: It allows </a:t>
            </a:r>
            <a:r>
              <a:rPr kumimoji="0" lang="en-US" altLang="en-US" sz="1550" b="0" i="0" u="none" strike="noStrike" cap="none" normalizeH="0" baseline="0" dirty="0">
                <a:ln>
                  <a:noFill/>
                </a:ln>
                <a:solidFill>
                  <a:srgbClr val="FF0000"/>
                </a:solidFill>
                <a:effectLst/>
                <a:latin typeface="Söhne"/>
              </a:rPr>
              <a:t>flexibility in the choice of the sub-models</a:t>
            </a:r>
            <a:r>
              <a:rPr kumimoji="0" lang="en-US" altLang="en-US" sz="1550" b="0" i="0" u="none" strike="noStrike" cap="none" normalizeH="0" baseline="0" dirty="0">
                <a:ln>
                  <a:noFill/>
                </a:ln>
                <a:solidFill>
                  <a:schemeClr val="tx1"/>
                </a:solidFill>
                <a:effectLst/>
                <a:latin typeface="Söhne"/>
              </a:rPr>
              <a:t>. You can combine </a:t>
            </a:r>
            <a:r>
              <a:rPr kumimoji="0" lang="en-US" altLang="en-US" sz="1550" b="0" i="0" u="none" strike="noStrike" cap="none" normalizeH="0" baseline="0" dirty="0">
                <a:ln>
                  <a:noFill/>
                </a:ln>
                <a:solidFill>
                  <a:srgbClr val="FF0000"/>
                </a:solidFill>
                <a:effectLst/>
                <a:latin typeface="Söhne"/>
              </a:rPr>
              <a:t>any number of regressors</a:t>
            </a:r>
            <a:r>
              <a:rPr kumimoji="0" lang="en-US" altLang="en-US" sz="1550" b="0" i="0" u="none" strike="noStrike" cap="none" normalizeH="0" baseline="0" dirty="0">
                <a:ln>
                  <a:noFill/>
                </a:ln>
                <a:solidFill>
                  <a:schemeClr val="tx1"/>
                </a:solidFill>
                <a:effectLst/>
                <a:latin typeface="Söhne"/>
              </a:rPr>
              <a:t> with any kind of algorithm </a:t>
            </a:r>
            <a:r>
              <a:rPr kumimoji="0" lang="en-US" altLang="en-US" sz="1550" b="0" i="0" u="none" strike="noStrike" cap="none" normalizeH="0" baseline="0" dirty="0">
                <a:ln>
                  <a:noFill/>
                </a:ln>
                <a:solidFill>
                  <a:srgbClr val="FF0000"/>
                </a:solidFill>
                <a:effectLst/>
                <a:latin typeface="Söhne"/>
              </a:rPr>
              <a:t>(like linear models, decision trees, support vector machines, etc.), </a:t>
            </a:r>
            <a:r>
              <a:rPr kumimoji="0" lang="en-US" altLang="en-US" sz="1550" b="0" i="0" u="none" strike="noStrike" cap="none" normalizeH="0" baseline="0" dirty="0">
                <a:ln>
                  <a:noFill/>
                </a:ln>
                <a:solidFill>
                  <a:schemeClr val="tx1"/>
                </a:solidFill>
                <a:effectLst/>
                <a:latin typeface="Söhne"/>
              </a:rPr>
              <a:t>as long as they provide a </a:t>
            </a:r>
            <a:r>
              <a:rPr kumimoji="0" lang="en-US" altLang="en-US" sz="1550" b="1" i="0" u="none" strike="noStrike" cap="none" normalizeH="0" baseline="0" dirty="0">
                <a:ln>
                  <a:noFill/>
                </a:ln>
                <a:solidFill>
                  <a:schemeClr val="tx1"/>
                </a:solidFill>
                <a:effectLst/>
                <a:latin typeface="Söhne Mono"/>
              </a:rPr>
              <a:t>predict</a:t>
            </a:r>
            <a:r>
              <a:rPr kumimoji="0" lang="en-US" altLang="en-US" sz="1550" b="0" i="0" u="none" strike="noStrike" cap="none" normalizeH="0" baseline="0" dirty="0">
                <a:ln>
                  <a:noFill/>
                </a:ln>
                <a:solidFill>
                  <a:schemeClr val="tx1"/>
                </a:solidFill>
                <a:effectLst/>
                <a:latin typeface="Söhne"/>
              </a:rPr>
              <a:t> method.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Hyperparameters Tuning</a:t>
            </a:r>
            <a:r>
              <a:rPr kumimoji="0" lang="en-US" altLang="en-US" sz="1550" b="0" i="0" u="none" strike="noStrike" cap="none" normalizeH="0" baseline="0" dirty="0">
                <a:ln>
                  <a:noFill/>
                </a:ln>
                <a:solidFill>
                  <a:schemeClr val="tx1"/>
                </a:solidFill>
                <a:effectLst/>
                <a:latin typeface="Söhne"/>
              </a:rPr>
              <a:t>: Each </a:t>
            </a:r>
            <a:r>
              <a:rPr kumimoji="0" lang="en-US" altLang="en-US" sz="1550" b="0" i="0" u="none" strike="noStrike" cap="none" normalizeH="0" baseline="0" dirty="0">
                <a:ln>
                  <a:noFill/>
                </a:ln>
                <a:solidFill>
                  <a:srgbClr val="FF0000"/>
                </a:solidFill>
                <a:effectLst/>
                <a:latin typeface="Söhne"/>
              </a:rPr>
              <a:t>sub-model can be independently tuned </a:t>
            </a:r>
            <a:r>
              <a:rPr kumimoji="0" lang="en-US" altLang="en-US" sz="1550" b="0" i="0" u="none" strike="noStrike" cap="none" normalizeH="0" baseline="0" dirty="0">
                <a:ln>
                  <a:noFill/>
                </a:ln>
                <a:solidFill>
                  <a:schemeClr val="tx1"/>
                </a:solidFill>
                <a:effectLst/>
                <a:latin typeface="Söhne"/>
              </a:rPr>
              <a:t>to </a:t>
            </a:r>
            <a:r>
              <a:rPr kumimoji="0" lang="en-US" altLang="en-US" sz="1550" b="0" i="0" u="none" strike="noStrike" cap="none" normalizeH="0" baseline="0" dirty="0">
                <a:ln>
                  <a:noFill/>
                </a:ln>
                <a:solidFill>
                  <a:srgbClr val="FF0000"/>
                </a:solidFill>
                <a:effectLst/>
                <a:latin typeface="Söhne"/>
              </a:rPr>
              <a:t>optimize its performance </a:t>
            </a:r>
            <a:r>
              <a:rPr kumimoji="0" lang="en-US" altLang="en-US" sz="1550" b="0" i="0" u="none" strike="noStrike" cap="none" normalizeH="0" baseline="0" dirty="0">
                <a:ln>
                  <a:noFill/>
                </a:ln>
                <a:solidFill>
                  <a:schemeClr val="tx1"/>
                </a:solidFill>
                <a:effectLst/>
                <a:latin typeface="Söhne"/>
              </a:rPr>
              <a:t>before being </a:t>
            </a:r>
            <a:r>
              <a:rPr kumimoji="0" lang="en-US" altLang="en-US" sz="1550" b="0" i="0" u="none" strike="noStrike" cap="none" normalizeH="0" baseline="0" dirty="0">
                <a:ln>
                  <a:noFill/>
                </a:ln>
                <a:solidFill>
                  <a:srgbClr val="FF0000"/>
                </a:solidFill>
                <a:effectLst/>
                <a:latin typeface="Söhne"/>
              </a:rPr>
              <a:t>included in the ensemble.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Parallelization</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predictions</a:t>
            </a:r>
            <a:r>
              <a:rPr kumimoji="0" lang="en-US" altLang="en-US" sz="1550" b="0" i="0" u="none" strike="noStrike" cap="none" normalizeH="0" baseline="0" dirty="0">
                <a:ln>
                  <a:noFill/>
                </a:ln>
                <a:solidFill>
                  <a:schemeClr val="tx1"/>
                </a:solidFill>
                <a:effectLst/>
                <a:latin typeface="Söhne"/>
              </a:rPr>
              <a:t> from each </a:t>
            </a:r>
            <a:r>
              <a:rPr kumimoji="0" lang="en-US" altLang="en-US" sz="1550" b="0" i="0" u="none" strike="noStrike" cap="none" normalizeH="0" baseline="0" dirty="0">
                <a:ln>
                  <a:noFill/>
                </a:ln>
                <a:solidFill>
                  <a:srgbClr val="FF0000"/>
                </a:solidFill>
                <a:effectLst/>
                <a:latin typeface="Söhne"/>
              </a:rPr>
              <a:t>sub-model can be generated in parallel</a:t>
            </a:r>
            <a:r>
              <a:rPr kumimoji="0" lang="en-US" altLang="en-US" sz="1550" b="0" i="0" u="none" strike="noStrike" cap="none" normalizeH="0" baseline="0" dirty="0">
                <a:ln>
                  <a:noFill/>
                </a:ln>
                <a:solidFill>
                  <a:schemeClr val="tx1"/>
                </a:solidFill>
                <a:effectLst/>
                <a:latin typeface="Söhne"/>
              </a:rPr>
              <a:t>, which can </a:t>
            </a:r>
            <a:r>
              <a:rPr kumimoji="0" lang="en-US" altLang="en-US" sz="1550" b="0" i="0" u="none" strike="noStrike" cap="none" normalizeH="0" baseline="0" dirty="0">
                <a:ln>
                  <a:noFill/>
                </a:ln>
                <a:solidFill>
                  <a:srgbClr val="FF0000"/>
                </a:solidFill>
                <a:effectLst/>
                <a:latin typeface="Söhne"/>
              </a:rPr>
              <a:t>speed up the processing time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Simple Averaging vs. Weighted Averaging</a:t>
            </a:r>
            <a:r>
              <a:rPr kumimoji="0" lang="en-US" altLang="en-US" sz="1550" b="0" i="0" u="none" strike="noStrike" cap="none" normalizeH="0" baseline="0" dirty="0">
                <a:ln>
                  <a:noFill/>
                </a:ln>
                <a:solidFill>
                  <a:schemeClr val="tx1"/>
                </a:solidFill>
                <a:effectLst/>
                <a:latin typeface="Söhne"/>
              </a:rPr>
              <a:t>: If all models are considered equally reliable, simple averaging might be used. However, if </a:t>
            </a:r>
            <a:r>
              <a:rPr kumimoji="0" lang="en-US" altLang="en-US" sz="1550" b="0" i="0" u="none" strike="noStrike" cap="none" normalizeH="0" baseline="0" dirty="0">
                <a:ln>
                  <a:noFill/>
                </a:ln>
                <a:solidFill>
                  <a:srgbClr val="FF0000"/>
                </a:solidFill>
                <a:effectLst/>
                <a:latin typeface="Söhne"/>
              </a:rPr>
              <a:t>some models are known to be more accurate or reliable, weighted averaging </a:t>
            </a:r>
            <a:r>
              <a:rPr kumimoji="0" lang="en-US" altLang="en-US" sz="1550" b="0" i="0" u="none" strike="noStrike" cap="none" normalizeH="0" baseline="0" dirty="0">
                <a:ln>
                  <a:noFill/>
                </a:ln>
                <a:solidFill>
                  <a:schemeClr val="tx1"/>
                </a:solidFill>
                <a:effectLst/>
                <a:latin typeface="Söhne"/>
              </a:rPr>
              <a:t>can be employed to give more weight to the predictions from these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Robustness to Overfitting</a:t>
            </a:r>
            <a:r>
              <a:rPr kumimoji="0" lang="en-US" altLang="en-US" sz="1550" b="0" i="0" u="none" strike="noStrike" cap="none" normalizeH="0" baseline="0" dirty="0">
                <a:ln>
                  <a:noFill/>
                </a:ln>
                <a:solidFill>
                  <a:schemeClr val="tx1"/>
                </a:solidFill>
                <a:effectLst/>
                <a:latin typeface="Söhne"/>
              </a:rPr>
              <a:t>: The ensemble approach can be </a:t>
            </a:r>
            <a:r>
              <a:rPr kumimoji="0" lang="en-US" altLang="en-US" sz="1550" b="0" i="0" u="none" strike="noStrike" cap="none" normalizeH="0" baseline="0" dirty="0">
                <a:ln>
                  <a:noFill/>
                </a:ln>
                <a:solidFill>
                  <a:srgbClr val="FF0000"/>
                </a:solidFill>
                <a:effectLst/>
                <a:latin typeface="Söhne"/>
              </a:rPr>
              <a:t>less prone to overfitting</a:t>
            </a:r>
            <a:r>
              <a:rPr kumimoji="0" lang="en-US" altLang="en-US" sz="1550" b="0" i="0" u="none" strike="noStrike" cap="none" normalizeH="0" baseline="0" dirty="0">
                <a:ln>
                  <a:noFill/>
                </a:ln>
                <a:solidFill>
                  <a:schemeClr val="tx1"/>
                </a:solidFill>
                <a:effectLst/>
                <a:latin typeface="Söhne"/>
              </a:rPr>
              <a:t>, especially if the </a:t>
            </a:r>
            <a:r>
              <a:rPr kumimoji="0" lang="en-US" altLang="en-US" sz="1550" b="0" i="0" u="none" strike="noStrike" cap="none" normalizeH="0" baseline="0" dirty="0">
                <a:ln>
                  <a:noFill/>
                </a:ln>
                <a:solidFill>
                  <a:srgbClr val="FF0000"/>
                </a:solidFill>
                <a:effectLst/>
                <a:latin typeface="Söhne"/>
              </a:rPr>
              <a:t>individual models are not correlated with each other.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Handling Complex Problems</a:t>
            </a:r>
            <a:r>
              <a:rPr kumimoji="0" lang="en-US" altLang="en-US" sz="1550" b="0" i="0" u="none" strike="noStrike" cap="none" normalizeH="0" baseline="0" dirty="0">
                <a:ln>
                  <a:noFill/>
                </a:ln>
                <a:solidFill>
                  <a:schemeClr val="tx1"/>
                </a:solidFill>
                <a:effectLst/>
                <a:latin typeface="Söhne"/>
              </a:rPr>
              <a:t>: Since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can include various types of models, it </a:t>
            </a:r>
            <a:r>
              <a:rPr kumimoji="0" lang="en-US" altLang="en-US" sz="1550" b="0" i="0" u="none" strike="noStrike" cap="none" normalizeH="0" baseline="0" dirty="0">
                <a:ln>
                  <a:noFill/>
                </a:ln>
                <a:solidFill>
                  <a:srgbClr val="FF0000"/>
                </a:solidFill>
                <a:effectLst/>
                <a:latin typeface="Söhne"/>
              </a:rPr>
              <a:t>can handle both linear and non-linear problems </a:t>
            </a:r>
            <a:r>
              <a:rPr kumimoji="0" lang="en-US" altLang="en-US" sz="1550" b="0" i="0" u="none" strike="noStrike" cap="none" normalizeH="0" baseline="0" dirty="0">
                <a:ln>
                  <a:noFill/>
                </a:ln>
                <a:solidFill>
                  <a:schemeClr val="tx1"/>
                </a:solidFill>
                <a:effectLst/>
                <a:latin typeface="Söhne"/>
              </a:rPr>
              <a:t>by leveraging the strengths of different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particularly useful when there is a strong belief that combining the predictions of multiple regressors will lead to better performance than any single model alone. It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which allows for easy experimentation with different sets of sub-models.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50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5C9778-29FA-427F-A829-9F22B5D7AAC5}"/>
              </a:ext>
            </a:extLst>
          </p:cNvPr>
          <p:cNvSpPr>
            <a:spLocks noChangeArrowheads="1"/>
          </p:cNvSpPr>
          <p:nvPr/>
        </p:nvSpPr>
        <p:spPr bwMode="auto">
          <a:xfrm>
            <a:off x="326335" y="127839"/>
            <a:ext cx="11539330" cy="660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is an ensemble learning technique that uses predictions from multiple regression models (the base models) to build a new model (the meta-learner or the final estimator). This second-level model </a:t>
            </a:r>
            <a:r>
              <a:rPr kumimoji="0" lang="en-US" altLang="en-US" sz="1550" b="0" i="0" u="none" strike="noStrike" cap="none" normalizeH="0" baseline="0" dirty="0">
                <a:ln>
                  <a:noFill/>
                </a:ln>
                <a:solidFill>
                  <a:srgbClr val="FF0000"/>
                </a:solidFill>
                <a:effectLst/>
                <a:latin typeface="Söhne"/>
              </a:rPr>
              <a:t>is trained to effectively combine the predictions of the base models to improve predictive performance. </a:t>
            </a:r>
            <a:r>
              <a:rPr kumimoji="0" lang="en-US" altLang="en-US" sz="1550" b="0" i="0" u="none" strike="noStrike" cap="none" normalizeH="0" baseline="0" dirty="0">
                <a:ln>
                  <a:noFill/>
                </a:ln>
                <a:solidFill>
                  <a:schemeClr val="tx1"/>
                </a:solidFill>
                <a:effectLst/>
                <a:latin typeface="Söhne"/>
              </a:rPr>
              <a:t>Here's an overview of how it works: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Base Models</a:t>
            </a:r>
            <a:r>
              <a:rPr kumimoji="0" lang="en-US" altLang="en-US" sz="1550" b="0" i="0" u="none" strike="noStrike" cap="none" normalizeH="0" baseline="0" dirty="0">
                <a:ln>
                  <a:noFill/>
                </a:ln>
                <a:solidFill>
                  <a:schemeClr val="tx1"/>
                </a:solidFill>
                <a:effectLst/>
                <a:latin typeface="Söhne"/>
              </a:rPr>
              <a:t>: In stacking, </a:t>
            </a:r>
            <a:r>
              <a:rPr kumimoji="0" lang="en-US" altLang="en-US" sz="1550" b="0" i="0" u="none" strike="noStrike" cap="none" normalizeH="0" baseline="0" dirty="0">
                <a:ln>
                  <a:noFill/>
                </a:ln>
                <a:solidFill>
                  <a:srgbClr val="FF0000"/>
                </a:solidFill>
                <a:effectLst/>
                <a:latin typeface="Söhne"/>
              </a:rPr>
              <a:t>any number of different regression models can serve as the base models</a:t>
            </a:r>
            <a:r>
              <a:rPr kumimoji="0" lang="en-US" altLang="en-US" sz="1550" b="0" i="0" u="none" strike="noStrike" cap="none" normalizeH="0" baseline="0" dirty="0">
                <a:ln>
                  <a:noFill/>
                </a:ln>
                <a:solidFill>
                  <a:schemeClr val="tx1"/>
                </a:solidFill>
                <a:effectLst/>
                <a:latin typeface="Söhne"/>
              </a:rPr>
              <a:t>. These models </a:t>
            </a:r>
            <a:r>
              <a:rPr kumimoji="0" lang="en-US" altLang="en-US" sz="1550" b="0" i="0" u="none" strike="noStrike" cap="none" normalizeH="0" baseline="0" dirty="0">
                <a:ln>
                  <a:noFill/>
                </a:ln>
                <a:solidFill>
                  <a:srgbClr val="FF0000"/>
                </a:solidFill>
                <a:effectLst/>
                <a:latin typeface="Söhne"/>
              </a:rPr>
              <a:t>are trained on the full training dataset</a:t>
            </a:r>
            <a:r>
              <a:rPr kumimoji="0" lang="en-US" altLang="en-US" sz="1550" b="0" i="0" u="none" strike="noStrike" cap="none" normalizeH="0" baseline="0" dirty="0">
                <a:ln>
                  <a:noFill/>
                </a:ln>
                <a:solidFill>
                  <a:schemeClr val="tx1"/>
                </a:solidFill>
                <a:effectLst/>
                <a:latin typeface="Söhne"/>
              </a:rPr>
              <a:t> and make </a:t>
            </a:r>
            <a:r>
              <a:rPr kumimoji="0" lang="en-US" altLang="en-US" sz="1550" b="0" i="0" u="none" strike="noStrike" cap="none" normalizeH="0" baseline="0" dirty="0">
                <a:ln>
                  <a:noFill/>
                </a:ln>
                <a:solidFill>
                  <a:srgbClr val="FF0000"/>
                </a:solidFill>
                <a:effectLst/>
                <a:latin typeface="Söhne"/>
              </a:rPr>
              <a:t>predictions on the validation set and/or test set</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Meta-Learner</a:t>
            </a:r>
            <a:r>
              <a:rPr kumimoji="0" lang="en-US" altLang="en-US" sz="1550" b="0" i="0" u="none" strike="noStrike" cap="none" normalizeH="0" baseline="0" dirty="0">
                <a:ln>
                  <a:noFill/>
                </a:ln>
                <a:solidFill>
                  <a:schemeClr val="tx1"/>
                </a:solidFill>
                <a:effectLst/>
                <a:latin typeface="Söhne"/>
              </a:rPr>
              <a:t>: The meta-learner, or the final estimator, is </a:t>
            </a:r>
            <a:r>
              <a:rPr kumimoji="0" lang="en-US" altLang="en-US" sz="1550" b="0" i="0" u="none" strike="noStrike" cap="none" normalizeH="0" baseline="0" dirty="0">
                <a:ln>
                  <a:noFill/>
                </a:ln>
                <a:solidFill>
                  <a:srgbClr val="FF0000"/>
                </a:solidFill>
                <a:effectLst/>
                <a:latin typeface="Söhne"/>
              </a:rPr>
              <a:t>trained on the predictions made by the base models</a:t>
            </a:r>
            <a:r>
              <a:rPr kumimoji="0" lang="en-US" altLang="en-US" sz="1550" b="0" i="0" u="none" strike="noStrike" cap="none" normalizeH="0" baseline="0" dirty="0">
                <a:ln>
                  <a:noFill/>
                </a:ln>
                <a:solidFill>
                  <a:schemeClr val="tx1"/>
                </a:solidFill>
                <a:effectLst/>
                <a:latin typeface="Söhne"/>
              </a:rPr>
              <a:t>. The goal of the meta-learner is to </a:t>
            </a:r>
            <a:r>
              <a:rPr kumimoji="0" lang="en-US" altLang="en-US" sz="1550" b="0" i="0" u="none" strike="noStrike" cap="none" normalizeH="0" baseline="0" dirty="0">
                <a:ln>
                  <a:noFill/>
                </a:ln>
                <a:solidFill>
                  <a:srgbClr val="FF0000"/>
                </a:solidFill>
                <a:effectLst/>
                <a:latin typeface="Söhne"/>
              </a:rPr>
              <a:t>learn the best way to combine the predictions </a:t>
            </a:r>
            <a:r>
              <a:rPr kumimoji="0" lang="en-US" altLang="en-US" sz="1550" b="0" i="0" u="none" strike="noStrike" cap="none" normalizeH="0" baseline="0" dirty="0">
                <a:ln>
                  <a:noFill/>
                </a:ln>
                <a:solidFill>
                  <a:schemeClr val="tx1"/>
                </a:solidFill>
                <a:effectLst/>
                <a:latin typeface="Söhne"/>
              </a:rPr>
              <a:t>from the base models </a:t>
            </a:r>
            <a:r>
              <a:rPr kumimoji="0" lang="en-US" altLang="en-US" sz="1550" b="0" i="0" u="none" strike="noStrike" cap="none" normalizeH="0" baseline="0" dirty="0">
                <a:ln>
                  <a:noFill/>
                </a:ln>
                <a:solidFill>
                  <a:srgbClr val="FF0000"/>
                </a:solidFill>
                <a:effectLst/>
                <a:latin typeface="Söhne"/>
              </a:rPr>
              <a:t>to make a final prediction.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Cross-Validation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Stacking</a:t>
            </a:r>
            <a:r>
              <a:rPr kumimoji="0" lang="en-US" altLang="en-US" sz="1550" b="0" i="0" u="none" strike="noStrike" cap="none" normalizeH="0" baseline="0" dirty="0">
                <a:ln>
                  <a:noFill/>
                </a:ln>
                <a:solidFill>
                  <a:schemeClr val="tx1"/>
                </a:solidFill>
                <a:effectLst/>
                <a:latin typeface="Söhne"/>
              </a:rPr>
              <a:t> typically involves the </a:t>
            </a:r>
            <a:r>
              <a:rPr kumimoji="0" lang="en-US" altLang="en-US" sz="1550" b="0" i="0" u="none" strike="noStrike" cap="none" normalizeH="0" baseline="0" dirty="0">
                <a:ln>
                  <a:noFill/>
                </a:ln>
                <a:solidFill>
                  <a:srgbClr val="FF0000"/>
                </a:solidFill>
                <a:effectLst/>
                <a:latin typeface="Söhne"/>
              </a:rPr>
              <a:t>use of cross-validation to prepare the inputs for the meta-learner</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training set is split into several subsets</a:t>
            </a:r>
            <a:r>
              <a:rPr kumimoji="0" lang="en-US" altLang="en-US" sz="1550" b="0" i="0" u="none" strike="noStrike" cap="none" normalizeH="0" baseline="0" dirty="0">
                <a:ln>
                  <a:noFill/>
                </a:ln>
                <a:solidFill>
                  <a:schemeClr val="tx1"/>
                </a:solidFill>
                <a:effectLst/>
                <a:latin typeface="Söhne"/>
              </a:rPr>
              <a:t>, base models are trained on some of these subsets and make predictions on the remaining subsets. This way, the </a:t>
            </a:r>
            <a:r>
              <a:rPr kumimoji="0" lang="en-US" altLang="en-US" sz="1550" b="0" i="0" u="none" strike="noStrike" cap="none" normalizeH="0" baseline="0" dirty="0">
                <a:ln>
                  <a:noFill/>
                </a:ln>
                <a:solidFill>
                  <a:srgbClr val="FF0000"/>
                </a:solidFill>
                <a:effectLst/>
                <a:latin typeface="Söhne"/>
              </a:rPr>
              <a:t>meta-learner is trained on out-of-sample predictions</a:t>
            </a:r>
            <a:r>
              <a:rPr kumimoji="0" lang="en-US" altLang="en-US" sz="1550" b="0" i="0" u="none" strike="noStrike" cap="none" normalizeH="0" baseline="0" dirty="0">
                <a:ln>
                  <a:noFill/>
                </a:ln>
                <a:solidFill>
                  <a:schemeClr val="tx1"/>
                </a:solidFill>
                <a:effectLst/>
                <a:latin typeface="Söhne"/>
              </a:rPr>
              <a:t>, which helps to </a:t>
            </a:r>
            <a:r>
              <a:rPr kumimoji="0" lang="en-US" altLang="en-US" sz="1550" b="0" i="0" u="none" strike="noStrike" cap="none" normalizeH="0" baseline="0" dirty="0">
                <a:ln>
                  <a:noFill/>
                </a:ln>
                <a:solidFill>
                  <a:srgbClr val="FF0000"/>
                </a:solidFill>
                <a:effectLst/>
                <a:latin typeface="Söhne"/>
              </a:rPr>
              <a:t>prevent information leak and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Diversity of Models</a:t>
            </a:r>
            <a:r>
              <a:rPr kumimoji="0" lang="en-US" altLang="en-US" sz="1550" b="0" i="0" u="none" strike="noStrike" cap="none" normalizeH="0" baseline="0" dirty="0">
                <a:ln>
                  <a:noFill/>
                </a:ln>
                <a:solidFill>
                  <a:schemeClr val="tx1"/>
                </a:solidFill>
                <a:effectLst/>
                <a:latin typeface="Söhne"/>
              </a:rPr>
              <a:t>: Similar to other ensemble methods, stacking </a:t>
            </a:r>
            <a:r>
              <a:rPr kumimoji="0" lang="en-US" altLang="en-US" sz="1550" b="0" i="0" u="none" strike="noStrike" cap="none" normalizeH="0" baseline="0" dirty="0">
                <a:ln>
                  <a:noFill/>
                </a:ln>
                <a:solidFill>
                  <a:srgbClr val="FF0000"/>
                </a:solidFill>
                <a:effectLst/>
                <a:latin typeface="Söhne"/>
              </a:rPr>
              <a:t>works best </a:t>
            </a:r>
            <a:r>
              <a:rPr kumimoji="0" lang="en-US" altLang="en-US" sz="1550" b="0" i="0" u="none" strike="noStrike" cap="none" normalizeH="0" baseline="0" dirty="0">
                <a:ln>
                  <a:noFill/>
                </a:ln>
                <a:solidFill>
                  <a:schemeClr val="tx1"/>
                </a:solidFill>
                <a:effectLst/>
                <a:latin typeface="Söhne"/>
              </a:rPr>
              <a:t>when the </a:t>
            </a:r>
            <a:r>
              <a:rPr kumimoji="0" lang="en-US" altLang="en-US" sz="1550" b="0" i="0" u="none" strike="noStrike" cap="none" normalizeH="0" baseline="0" dirty="0">
                <a:ln>
                  <a:noFill/>
                </a:ln>
                <a:solidFill>
                  <a:srgbClr val="FF0000"/>
                </a:solidFill>
                <a:effectLst/>
                <a:latin typeface="Söhne"/>
              </a:rPr>
              <a:t>base models are diverse</a:t>
            </a:r>
            <a:r>
              <a:rPr kumimoji="0" lang="en-US" altLang="en-US" sz="1550" b="0" i="0" u="none" strike="noStrike" cap="none" normalizeH="0" baseline="0" dirty="0">
                <a:ln>
                  <a:noFill/>
                </a:ln>
                <a:solidFill>
                  <a:schemeClr val="tx1"/>
                </a:solidFill>
                <a:effectLst/>
                <a:latin typeface="Söhne"/>
              </a:rPr>
              <a:t>. For example, </a:t>
            </a:r>
            <a:r>
              <a:rPr kumimoji="0" lang="en-US" altLang="en-US" sz="1550" b="0" i="0" u="none" strike="noStrike" cap="none" normalizeH="0" baseline="0" dirty="0">
                <a:ln>
                  <a:noFill/>
                </a:ln>
                <a:solidFill>
                  <a:srgbClr val="FF0000"/>
                </a:solidFill>
                <a:effectLst/>
                <a:latin typeface="Söhne"/>
              </a:rPr>
              <a:t>combining linear models, tree-based models, and support vector machines</a:t>
            </a:r>
            <a:r>
              <a:rPr kumimoji="0" lang="en-US" altLang="en-US" sz="1550" b="0" i="0" u="none" strike="noStrike" cap="none" normalizeH="0" baseline="0" dirty="0">
                <a:ln>
                  <a:noFill/>
                </a:ln>
                <a:solidFill>
                  <a:schemeClr val="tx1"/>
                </a:solidFill>
                <a:effectLst/>
                <a:latin typeface="Söhne"/>
              </a:rPr>
              <a:t> can </a:t>
            </a:r>
            <a:r>
              <a:rPr kumimoji="0" lang="en-US" altLang="en-US" sz="1550" b="0" i="0" u="none" strike="noStrike" cap="none" normalizeH="0" baseline="0" dirty="0">
                <a:ln>
                  <a:noFill/>
                </a:ln>
                <a:solidFill>
                  <a:srgbClr val="FF0000"/>
                </a:solidFill>
                <a:effectLst/>
                <a:latin typeface="Söhne"/>
              </a:rPr>
              <a:t>capture different types of patterns in the data</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Final Prediction</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Once trained</a:t>
            </a:r>
            <a:r>
              <a:rPr kumimoji="0" lang="en-US" altLang="en-US" sz="1550" b="0" i="0" u="none" strike="noStrike" cap="none" normalizeH="0" baseline="0" dirty="0">
                <a:ln>
                  <a:noFill/>
                </a:ln>
                <a:solidFill>
                  <a:schemeClr val="tx1"/>
                </a:solidFill>
                <a:effectLst/>
                <a:latin typeface="Söhne"/>
              </a:rPr>
              <a:t>, the stacking model </a:t>
            </a:r>
            <a:r>
              <a:rPr kumimoji="0" lang="en-US" altLang="en-US" sz="1550" b="0" i="0" u="none" strike="noStrike" cap="none" normalizeH="0" baseline="0" dirty="0">
                <a:ln>
                  <a:noFill/>
                </a:ln>
                <a:solidFill>
                  <a:srgbClr val="FF0000"/>
                </a:solidFill>
                <a:effectLst/>
                <a:latin typeface="Söhne"/>
              </a:rPr>
              <a:t>uses the base models to make predictions on new data</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These predictions are then input into the meta-learner, which provides the final prediction</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Hyperparameter Tuning</a:t>
            </a:r>
            <a:r>
              <a:rPr kumimoji="0" lang="en-US" altLang="en-US" sz="1550" b="0" i="0" u="none" strike="noStrike" cap="none" normalizeH="0" baseline="0" dirty="0">
                <a:ln>
                  <a:noFill/>
                </a:ln>
                <a:solidFill>
                  <a:schemeClr val="tx1"/>
                </a:solidFill>
                <a:effectLst/>
                <a:latin typeface="Söhne"/>
              </a:rPr>
              <a:t>: Hyperparameters for both the base models and the meta-learner can be tuned to </a:t>
            </a:r>
            <a:r>
              <a:rPr kumimoji="0" lang="en-US" altLang="en-US" sz="1550" b="0" i="0" u="none" strike="noStrike" cap="none" normalizeH="0" baseline="0" dirty="0">
                <a:ln>
                  <a:noFill/>
                </a:ln>
                <a:solidFill>
                  <a:srgbClr val="FF0000"/>
                </a:solidFill>
                <a:effectLst/>
                <a:latin typeface="Söhne"/>
              </a:rPr>
              <a:t>optimize the performance </a:t>
            </a:r>
            <a:r>
              <a:rPr kumimoji="0" lang="en-US" altLang="en-US" sz="1550" b="0" i="0" u="none" strike="noStrike" cap="none" normalizeH="0" baseline="0" dirty="0">
                <a:ln>
                  <a:noFill/>
                </a:ln>
                <a:solidFill>
                  <a:schemeClr val="tx1"/>
                </a:solidFill>
                <a:effectLst/>
                <a:latin typeface="Söhne"/>
              </a:rPr>
              <a:t>of the stacking ensemble.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Model Complexity</a:t>
            </a:r>
            <a:r>
              <a:rPr kumimoji="0" lang="en-US" altLang="en-US" sz="1550" b="0" i="0" u="none" strike="noStrike" cap="none" normalizeH="0" baseline="0" dirty="0">
                <a:ln>
                  <a:noFill/>
                </a:ln>
                <a:solidFill>
                  <a:schemeClr val="tx1"/>
                </a:solidFill>
                <a:effectLst/>
                <a:latin typeface="Söhne"/>
              </a:rPr>
              <a:t>: Stacking can </a:t>
            </a:r>
            <a:r>
              <a:rPr kumimoji="0" lang="en-US" altLang="en-US" sz="1550" b="0" i="0" u="none" strike="noStrike" cap="none" normalizeH="0" baseline="0" dirty="0">
                <a:ln>
                  <a:noFill/>
                </a:ln>
                <a:solidFill>
                  <a:srgbClr val="FF0000"/>
                </a:solidFill>
                <a:effectLst/>
                <a:latin typeface="Söhne"/>
              </a:rPr>
              <a:t>capture complex relationships</a:t>
            </a:r>
            <a:r>
              <a:rPr kumimoji="0" lang="en-US" altLang="en-US" sz="1550" b="0" i="0" u="none" strike="noStrike" cap="none" normalizeH="0" baseline="0" dirty="0">
                <a:ln>
                  <a:noFill/>
                </a:ln>
                <a:solidFill>
                  <a:schemeClr val="tx1"/>
                </a:solidFill>
                <a:effectLst/>
                <a:latin typeface="Söhne"/>
              </a:rPr>
              <a:t> in the data but at the cost of increased model complexity and computational overhead compared to using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Bias-Variance Trade-Off</a:t>
            </a:r>
            <a:r>
              <a:rPr kumimoji="0" lang="en-US" altLang="en-US" sz="1550" b="0" i="0" u="none" strike="noStrike" cap="none" normalizeH="0" baseline="0" dirty="0">
                <a:ln>
                  <a:noFill/>
                </a:ln>
                <a:solidFill>
                  <a:schemeClr val="tx1"/>
                </a:solidFill>
                <a:effectLst/>
                <a:latin typeface="Söhne"/>
              </a:rPr>
              <a:t>: By combining models, stacking can help to find a </a:t>
            </a:r>
            <a:r>
              <a:rPr kumimoji="0" lang="en-US" altLang="en-US" sz="1550" b="0" i="0" u="none" strike="noStrike" cap="none" normalizeH="0" baseline="0" dirty="0">
                <a:ln>
                  <a:noFill/>
                </a:ln>
                <a:solidFill>
                  <a:srgbClr val="FF0000"/>
                </a:solidFill>
                <a:effectLst/>
                <a:latin typeface="Söhne"/>
              </a:rPr>
              <a:t>good balance between bias and variance</a:t>
            </a:r>
            <a:r>
              <a:rPr kumimoji="0" lang="en-US" altLang="en-US" sz="1550" b="0" i="0" u="none" strike="noStrike" cap="none" normalizeH="0" baseline="0" dirty="0">
                <a:ln>
                  <a:noFill/>
                </a:ln>
                <a:solidFill>
                  <a:schemeClr val="tx1"/>
                </a:solidFill>
                <a:effectLst/>
                <a:latin typeface="Söhne"/>
              </a:rPr>
              <a:t>, potentially </a:t>
            </a:r>
            <a:r>
              <a:rPr kumimoji="0" lang="en-US" altLang="en-US" sz="1550" b="0" i="0" u="none" strike="noStrike" cap="none" normalizeH="0" baseline="0" dirty="0">
                <a:ln>
                  <a:noFill/>
                </a:ln>
                <a:solidFill>
                  <a:srgbClr val="FF0000"/>
                </a:solidFill>
                <a:effectLst/>
                <a:latin typeface="Söhne"/>
              </a:rPr>
              <a:t>reducing both compared to individual models.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Interpretability</a:t>
            </a:r>
            <a:r>
              <a:rPr kumimoji="0" lang="en-US" altLang="en-US" sz="1550" b="0" i="0" u="none" strike="noStrike" cap="none" normalizeH="0" baseline="0" dirty="0">
                <a:ln>
                  <a:noFill/>
                </a:ln>
                <a:solidFill>
                  <a:schemeClr val="tx1"/>
                </a:solidFill>
                <a:effectLst/>
                <a:latin typeface="Söhne"/>
              </a:rPr>
              <a:t>: While stacking can improve predictive performance, it usually does so at the cost of model interpretability. The final predictions are based on the outputs of multiple models, which can make it </a:t>
            </a:r>
            <a:r>
              <a:rPr kumimoji="0" lang="en-US" altLang="en-US" sz="1550" b="0" i="0" u="none" strike="noStrike" cap="none" normalizeH="0" baseline="0" dirty="0">
                <a:ln>
                  <a:noFill/>
                </a:ln>
                <a:solidFill>
                  <a:srgbClr val="FF0000"/>
                </a:solidFill>
                <a:effectLst/>
                <a:latin typeface="Söhne"/>
              </a:rPr>
              <a:t>difficult to understand the decision-making process of the ensemble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550" b="1" i="0" u="none" strike="noStrike" cap="none" normalizeH="0" baseline="0" dirty="0">
                <a:ln>
                  <a:noFill/>
                </a:ln>
                <a:solidFill>
                  <a:schemeClr val="tx1"/>
                </a:solidFill>
                <a:effectLst/>
                <a:latin typeface="Söhne"/>
              </a:rPr>
              <a:t>Implementation</a:t>
            </a:r>
            <a:r>
              <a:rPr kumimoji="0" lang="en-US" altLang="en-US" sz="1550" b="0" i="0" u="none" strike="noStrike" cap="none" normalizeH="0" baseline="0" dirty="0">
                <a:ln>
                  <a:noFill/>
                </a:ln>
                <a:solidFill>
                  <a:schemeClr val="tx1"/>
                </a:solidFill>
                <a:effectLst/>
                <a:latin typeface="Söhne"/>
              </a:rPr>
              <a:t>: Stacking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through the </a:t>
            </a: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class, which allows users to specify the base models and the meta-learner easily.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StackingRegressor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is effective </a:t>
            </a:r>
            <a:r>
              <a:rPr kumimoji="0" lang="en-US" altLang="en-US" sz="1550" b="0" i="0" u="none" strike="noStrike" cap="none" normalizeH="0" baseline="0" dirty="0">
                <a:ln>
                  <a:noFill/>
                </a:ln>
                <a:solidFill>
                  <a:schemeClr val="tx1"/>
                </a:solidFill>
                <a:effectLst/>
                <a:latin typeface="Söhne"/>
              </a:rPr>
              <a:t>when you have </a:t>
            </a:r>
            <a:r>
              <a:rPr kumimoji="0" lang="en-US" altLang="en-US" sz="1550" b="0" i="0" u="none" strike="noStrike" cap="none" normalizeH="0" baseline="0" dirty="0">
                <a:ln>
                  <a:noFill/>
                </a:ln>
                <a:solidFill>
                  <a:srgbClr val="FF0000"/>
                </a:solidFill>
                <a:effectLst/>
                <a:latin typeface="Söhne"/>
              </a:rPr>
              <a:t>models that are individually strong </a:t>
            </a:r>
            <a:r>
              <a:rPr kumimoji="0" lang="en-US" altLang="en-US" sz="1550" b="0" i="0" u="none" strike="noStrike" cap="none" normalizeH="0" baseline="0" dirty="0">
                <a:ln>
                  <a:noFill/>
                </a:ln>
                <a:solidFill>
                  <a:schemeClr val="tx1"/>
                </a:solidFill>
                <a:effectLst/>
                <a:latin typeface="Söhne"/>
              </a:rPr>
              <a:t>and </a:t>
            </a:r>
            <a:r>
              <a:rPr kumimoji="0" lang="en-US" altLang="en-US" sz="1550" b="0" i="0" u="none" strike="noStrike" cap="none" normalizeH="0" baseline="0" dirty="0">
                <a:ln>
                  <a:noFill/>
                </a:ln>
                <a:solidFill>
                  <a:srgbClr val="FF0000"/>
                </a:solidFill>
                <a:effectLst/>
                <a:latin typeface="Söhne"/>
              </a:rPr>
              <a:t>provide different perspectives </a:t>
            </a:r>
            <a:r>
              <a:rPr kumimoji="0" lang="en-US" altLang="en-US" sz="1550" b="0" i="0" u="none" strike="noStrike" cap="none" normalizeH="0" baseline="0" dirty="0">
                <a:ln>
                  <a:noFill/>
                </a:ln>
                <a:solidFill>
                  <a:schemeClr val="tx1"/>
                </a:solidFill>
                <a:effectLst/>
                <a:latin typeface="Söhne"/>
              </a:rPr>
              <a:t>on the problem. The key to its success is combining models that complement each other's strengths and weaknesses.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6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6F3F1B-DC16-423D-BB90-D72D7B95A02E}"/>
              </a:ext>
            </a:extLst>
          </p:cNvPr>
          <p:cNvSpPr>
            <a:spLocks noChangeArrowheads="1"/>
          </p:cNvSpPr>
          <p:nvPr/>
        </p:nvSpPr>
        <p:spPr bwMode="auto">
          <a:xfrm>
            <a:off x="109330" y="27811"/>
            <a:ext cx="12082670" cy="680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Söhne"/>
              </a:rPr>
              <a:t>The </a:t>
            </a: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a type of </a:t>
            </a:r>
            <a:r>
              <a:rPr kumimoji="0" lang="en-US" altLang="en-US" sz="1600" b="0" i="0" u="none" strike="noStrike" cap="none" normalizeH="0" baseline="0" dirty="0">
                <a:ln>
                  <a:noFill/>
                </a:ln>
                <a:solidFill>
                  <a:srgbClr val="FF0000"/>
                </a:solidFill>
                <a:effectLst/>
                <a:latin typeface="Söhne"/>
              </a:rPr>
              <a:t>decision tree </a:t>
            </a:r>
            <a:r>
              <a:rPr kumimoji="0" lang="en-US" altLang="en-US" sz="1600" b="0" i="0" u="none" strike="noStrike" cap="none" normalizeH="0" baseline="0" dirty="0">
                <a:ln>
                  <a:noFill/>
                </a:ln>
                <a:solidFill>
                  <a:schemeClr val="tx1"/>
                </a:solidFill>
                <a:effectLst/>
                <a:latin typeface="Söhne"/>
              </a:rPr>
              <a:t>used for </a:t>
            </a:r>
            <a:r>
              <a:rPr kumimoji="0" lang="en-US" altLang="en-US" sz="1600" b="0" i="0" u="none" strike="noStrike" cap="none" normalizeH="0" baseline="0" dirty="0">
                <a:ln>
                  <a:noFill/>
                </a:ln>
                <a:solidFill>
                  <a:srgbClr val="FF0000"/>
                </a:solidFill>
                <a:effectLst/>
                <a:latin typeface="Söhne"/>
              </a:rPr>
              <a:t>regression tasks </a:t>
            </a:r>
            <a:r>
              <a:rPr kumimoji="0" lang="en-US" altLang="en-US" sz="1600" b="0" i="0" u="none" strike="noStrike" cap="none" normalizeH="0" baseline="0" dirty="0">
                <a:ln>
                  <a:noFill/>
                </a:ln>
                <a:solidFill>
                  <a:schemeClr val="tx1"/>
                </a:solidFill>
                <a:effectLst/>
                <a:latin typeface="Söhne"/>
              </a:rPr>
              <a:t>in machine learning. It </a:t>
            </a:r>
            <a:r>
              <a:rPr kumimoji="0" lang="en-US" altLang="en-US" sz="1600" b="0" i="0" u="none" strike="noStrike" cap="none" normalizeH="0" baseline="0" dirty="0">
                <a:ln>
                  <a:noFill/>
                </a:ln>
                <a:solidFill>
                  <a:srgbClr val="FF0000"/>
                </a:solidFill>
                <a:effectLst/>
                <a:latin typeface="Söhne"/>
              </a:rPr>
              <a:t>predicts the value of a target variable </a:t>
            </a:r>
            <a:r>
              <a:rPr kumimoji="0" lang="en-US" altLang="en-US" sz="1600" b="0" i="0" u="none" strike="noStrike" cap="none" normalizeH="0" baseline="0" dirty="0">
                <a:ln>
                  <a:noFill/>
                </a:ln>
                <a:solidFill>
                  <a:schemeClr val="tx1"/>
                </a:solidFill>
                <a:effectLst/>
                <a:latin typeface="Söhne"/>
              </a:rPr>
              <a:t>by learning simple decision rules inferred from the data features. Here's an overview of its characteristics and how it operates: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Söhne"/>
              </a:rPr>
              <a:t>Tree Structure</a:t>
            </a:r>
            <a:r>
              <a:rPr kumimoji="0" lang="en-US" altLang="en-US" sz="1600" b="0" i="0" u="none" strike="noStrike" cap="none" normalizeH="0" baseline="0" dirty="0">
                <a:ln>
                  <a:noFill/>
                </a:ln>
                <a:solidFill>
                  <a:schemeClr val="tx1"/>
                </a:solidFill>
                <a:effectLst/>
                <a:latin typeface="Söhne"/>
              </a:rPr>
              <a:t>: It consists of </a:t>
            </a:r>
            <a:r>
              <a:rPr kumimoji="0" lang="en-US" altLang="en-US" sz="1600" b="0" i="0" u="none" strike="noStrike" cap="none" normalizeH="0" baseline="0" dirty="0">
                <a:ln>
                  <a:noFill/>
                </a:ln>
                <a:solidFill>
                  <a:srgbClr val="FF0000"/>
                </a:solidFill>
                <a:effectLst/>
                <a:latin typeface="Söhne"/>
              </a:rPr>
              <a:t>nodes, branches, and leaves</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a:ln>
                  <a:noFill/>
                </a:ln>
                <a:solidFill>
                  <a:srgbClr val="FF0000"/>
                </a:solidFill>
                <a:effectLst/>
                <a:latin typeface="Söhne"/>
              </a:rPr>
              <a:t>Each internal node represents a feature in a dataset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a:ln>
                  <a:noFill/>
                </a:ln>
                <a:solidFill>
                  <a:srgbClr val="FF0000"/>
                </a:solidFill>
                <a:effectLst/>
                <a:latin typeface="Söhne"/>
              </a:rPr>
              <a:t>each branch represents a decision rule</a:t>
            </a:r>
            <a:r>
              <a:rPr kumimoji="0" lang="en-US" altLang="en-US" sz="1600" b="0" i="0" u="none" strike="noStrike" cap="none" normalizeH="0" baseline="0" dirty="0">
                <a:ln>
                  <a:noFill/>
                </a:ln>
                <a:solidFill>
                  <a:schemeClr val="tx1"/>
                </a:solidFill>
                <a:effectLst/>
                <a:latin typeface="Söhne"/>
              </a:rPr>
              <a:t>, and </a:t>
            </a:r>
            <a:r>
              <a:rPr kumimoji="0" lang="en-US" altLang="en-US" sz="1600" b="0" i="0" u="none" strike="noStrike" cap="none" normalizeH="0" baseline="0" dirty="0">
                <a:ln>
                  <a:noFill/>
                </a:ln>
                <a:solidFill>
                  <a:srgbClr val="FF0000"/>
                </a:solidFill>
                <a:effectLst/>
                <a:latin typeface="Söhne"/>
              </a:rPr>
              <a:t>each leaf node represents the outcome, </a:t>
            </a:r>
            <a:r>
              <a:rPr kumimoji="0" lang="en-US" altLang="en-US" sz="1600" b="0" i="0" u="none" strike="noStrike" cap="none" normalizeH="0" baseline="0" dirty="0">
                <a:ln>
                  <a:noFill/>
                </a:ln>
                <a:solidFill>
                  <a:schemeClr val="tx1"/>
                </a:solidFill>
                <a:effectLst/>
                <a:latin typeface="Söhne"/>
              </a:rPr>
              <a:t>which is a </a:t>
            </a:r>
            <a:r>
              <a:rPr kumimoji="0" lang="en-US" altLang="en-US" sz="1600" b="0" i="0" u="none" strike="noStrike" cap="none" normalizeH="0" baseline="0" dirty="0">
                <a:ln>
                  <a:noFill/>
                </a:ln>
                <a:solidFill>
                  <a:srgbClr val="FF0000"/>
                </a:solidFill>
                <a:effectLst/>
                <a:latin typeface="Söhne"/>
              </a:rPr>
              <a:t>continuous value in the case of regression</a:t>
            </a:r>
            <a:r>
              <a:rPr kumimoji="0" lang="en-US" altLang="en-US" sz="16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Söhne"/>
              </a:rPr>
              <a:t>Recursive Binary Splitting</a:t>
            </a:r>
            <a:r>
              <a:rPr kumimoji="0" lang="en-US" altLang="en-US" sz="1600" b="0" i="0" u="none" strike="noStrike" cap="none" normalizeH="0" baseline="0" dirty="0">
                <a:ln>
                  <a:noFill/>
                </a:ln>
                <a:solidFill>
                  <a:schemeClr val="tx1"/>
                </a:solidFill>
                <a:effectLst/>
                <a:latin typeface="Söhne"/>
              </a:rPr>
              <a:t>: The tree is built by recursively </a:t>
            </a:r>
            <a:r>
              <a:rPr kumimoji="0" lang="en-US" altLang="en-US" sz="1600" b="0" i="0" u="none" strike="noStrike" cap="none" normalizeH="0" baseline="0" dirty="0">
                <a:ln>
                  <a:noFill/>
                </a:ln>
                <a:solidFill>
                  <a:srgbClr val="FF0000"/>
                </a:solidFill>
                <a:effectLst/>
                <a:latin typeface="Söhne"/>
              </a:rPr>
              <a:t>splitting the training set into subsets based on the feature that results in the largest reduction in variance (for regression tasks). </a:t>
            </a:r>
            <a:r>
              <a:rPr kumimoji="0" lang="en-US" altLang="en-US" sz="1600" b="0" i="0" u="none" strike="noStrike" cap="none" normalizeH="0" baseline="0" dirty="0">
                <a:ln>
                  <a:noFill/>
                </a:ln>
                <a:solidFill>
                  <a:schemeClr val="tx1"/>
                </a:solidFill>
                <a:effectLst/>
                <a:latin typeface="Söhne"/>
              </a:rPr>
              <a:t>This process continues until a stopping criterion is met.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Söhne"/>
              </a:rPr>
              <a:t>Variance Reduction</a:t>
            </a:r>
            <a:r>
              <a:rPr kumimoji="0" lang="en-US" altLang="en-US" sz="1600" b="0" i="0" u="none" strike="noStrike" cap="none" normalizeH="0" baseline="0" dirty="0">
                <a:ln>
                  <a:noFill/>
                </a:ln>
                <a:solidFill>
                  <a:schemeClr val="tx1"/>
                </a:solidFill>
                <a:effectLst/>
                <a:latin typeface="Söhne"/>
              </a:rPr>
              <a:t>: The algorithm selects the </a:t>
            </a:r>
            <a:r>
              <a:rPr kumimoji="0" lang="en-US" altLang="en-US" sz="1600" b="0" i="0" u="none" strike="noStrike" cap="none" normalizeH="0" baseline="0" dirty="0">
                <a:ln>
                  <a:noFill/>
                </a:ln>
                <a:solidFill>
                  <a:srgbClr val="FF0000"/>
                </a:solidFill>
                <a:effectLst/>
                <a:latin typeface="Söhne"/>
              </a:rPr>
              <a:t>splits</a:t>
            </a:r>
            <a:r>
              <a:rPr kumimoji="0" lang="en-US" altLang="en-US" sz="1600" b="0" i="0" u="none" strike="noStrike" cap="none" normalizeH="0" baseline="0" dirty="0">
                <a:ln>
                  <a:noFill/>
                </a:ln>
                <a:solidFill>
                  <a:schemeClr val="tx1"/>
                </a:solidFill>
                <a:effectLst/>
                <a:latin typeface="Söhne"/>
              </a:rPr>
              <a:t> that result in the </a:t>
            </a:r>
            <a:r>
              <a:rPr kumimoji="0" lang="en-US" altLang="en-US" sz="1600" b="0" i="0" u="none" strike="noStrike" cap="none" normalizeH="0" baseline="0" dirty="0">
                <a:ln>
                  <a:noFill/>
                </a:ln>
                <a:solidFill>
                  <a:srgbClr val="FF0000"/>
                </a:solidFill>
                <a:effectLst/>
                <a:latin typeface="Söhne"/>
              </a:rPr>
              <a:t>greatest decrease in the sum of squared differences </a:t>
            </a:r>
            <a:r>
              <a:rPr kumimoji="0" lang="en-US" altLang="en-US" sz="1600" b="0" i="0" u="none" strike="noStrike" cap="none" normalizeH="0" baseline="0" dirty="0">
                <a:ln>
                  <a:noFill/>
                </a:ln>
                <a:solidFill>
                  <a:schemeClr val="tx1"/>
                </a:solidFill>
                <a:effectLst/>
                <a:latin typeface="Söhne"/>
              </a:rPr>
              <a:t>between the actual and the predicted values (i.e., variance).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Söhne"/>
              </a:rPr>
              <a:t>Stopping Criteria</a:t>
            </a:r>
            <a:r>
              <a:rPr kumimoji="0" lang="en-US" altLang="en-US" sz="1600" b="0" i="0" u="none" strike="noStrike" cap="none" normalizeH="0" baseline="0" dirty="0">
                <a:ln>
                  <a:noFill/>
                </a:ln>
                <a:solidFill>
                  <a:schemeClr val="tx1"/>
                </a:solidFill>
                <a:effectLst/>
                <a:latin typeface="Söhne"/>
              </a:rPr>
              <a:t>: The growth of the tree can be controlled by </a:t>
            </a:r>
            <a:r>
              <a:rPr kumimoji="0" lang="en-US" altLang="en-US" sz="1600" b="0" i="0" u="none" strike="noStrike" cap="none" normalizeH="0" baseline="0" dirty="0">
                <a:ln>
                  <a:noFill/>
                </a:ln>
                <a:solidFill>
                  <a:srgbClr val="FF0000"/>
                </a:solidFill>
                <a:effectLst/>
                <a:latin typeface="Söhne"/>
              </a:rPr>
              <a:t>specifying various parameters</a:t>
            </a:r>
            <a:r>
              <a:rPr kumimoji="0" lang="en-US" altLang="en-US" sz="1600" b="0" i="0" u="none" strike="noStrike" cap="none" normalizeH="0" baseline="0" dirty="0">
                <a:ln>
                  <a:noFill/>
                </a:ln>
                <a:solidFill>
                  <a:schemeClr val="tx1"/>
                </a:solidFill>
                <a:effectLst/>
                <a:latin typeface="Söhne"/>
              </a:rPr>
              <a:t>, such as the </a:t>
            </a:r>
            <a:r>
              <a:rPr kumimoji="0" lang="en-US" altLang="en-US" sz="1600" b="0" i="0" u="none" strike="noStrike" cap="none" normalizeH="0" baseline="0" dirty="0">
                <a:ln>
                  <a:noFill/>
                </a:ln>
                <a:solidFill>
                  <a:srgbClr val="FF0000"/>
                </a:solidFill>
                <a:effectLst/>
                <a:latin typeface="Söhne"/>
              </a:rPr>
              <a:t>maximum depth of the tree </a:t>
            </a:r>
            <a:r>
              <a:rPr kumimoji="0" lang="en-US" altLang="en-US" sz="1600" b="0" i="0" u="none" strike="noStrike" cap="none" normalizeH="0" baseline="0" dirty="0">
                <a:ln>
                  <a:noFill/>
                </a:ln>
                <a:solidFill>
                  <a:schemeClr val="tx1"/>
                </a:solidFill>
                <a:effectLst/>
                <a:latin typeface="Söhne"/>
              </a:rPr>
              <a:t>(</a:t>
            </a:r>
            <a:r>
              <a:rPr kumimoji="0" lang="en-US" altLang="en-US" sz="1600" b="1" i="0" u="none" strike="noStrike" cap="none" normalizeH="0" baseline="0" dirty="0" err="1">
                <a:ln>
                  <a:noFill/>
                </a:ln>
                <a:solidFill>
                  <a:schemeClr val="tx1"/>
                </a:solidFill>
                <a:effectLst/>
                <a:latin typeface="Söhne Mono"/>
              </a:rPr>
              <a:t>max_depth</a:t>
            </a:r>
            <a:r>
              <a:rPr kumimoji="0" lang="en-US" altLang="en-US" sz="1600" b="0" i="0" u="none" strike="noStrike" cap="none" normalizeH="0" baseline="0" dirty="0">
                <a:ln>
                  <a:noFill/>
                </a:ln>
                <a:solidFill>
                  <a:schemeClr val="tx1"/>
                </a:solidFill>
                <a:effectLst/>
                <a:latin typeface="Söhne"/>
              </a:rPr>
              <a:t>), the </a:t>
            </a:r>
            <a:r>
              <a:rPr kumimoji="0" lang="en-US" altLang="en-US" sz="1600" b="0" i="0" u="none" strike="noStrike" cap="none" normalizeH="0" baseline="0" dirty="0">
                <a:ln>
                  <a:noFill/>
                </a:ln>
                <a:solidFill>
                  <a:srgbClr val="FF0000"/>
                </a:solidFill>
                <a:effectLst/>
                <a:latin typeface="Söhne"/>
              </a:rPr>
              <a:t>minimum number of samples</a:t>
            </a:r>
            <a:r>
              <a:rPr kumimoji="0" lang="en-US" altLang="en-US" sz="1600" b="0" i="0" u="none" strike="noStrike" cap="none" normalizeH="0" baseline="0" dirty="0">
                <a:ln>
                  <a:noFill/>
                </a:ln>
                <a:solidFill>
                  <a:schemeClr val="tx1"/>
                </a:solidFill>
                <a:effectLst/>
                <a:latin typeface="Söhne"/>
              </a:rPr>
              <a:t> required to split an internal node (</a:t>
            </a:r>
            <a:r>
              <a:rPr kumimoji="0" lang="en-US" altLang="en-US" sz="1600" b="1" i="0" u="none" strike="noStrike" cap="none" normalizeH="0" baseline="0" dirty="0" err="1">
                <a:ln>
                  <a:noFill/>
                </a:ln>
                <a:solidFill>
                  <a:schemeClr val="tx1"/>
                </a:solidFill>
                <a:effectLst/>
                <a:latin typeface="Söhne Mono"/>
              </a:rPr>
              <a:t>min_samples_split</a:t>
            </a:r>
            <a:r>
              <a:rPr kumimoji="0" lang="en-US" altLang="en-US" sz="1600" b="0" i="0" u="none" strike="noStrike" cap="none" normalizeH="0" baseline="0" dirty="0">
                <a:ln>
                  <a:noFill/>
                </a:ln>
                <a:solidFill>
                  <a:schemeClr val="tx1"/>
                </a:solidFill>
                <a:effectLst/>
                <a:latin typeface="Söhne"/>
              </a:rPr>
              <a:t>), or the </a:t>
            </a:r>
            <a:r>
              <a:rPr kumimoji="0" lang="en-US" altLang="en-US" sz="1600" b="0" i="0" u="none" strike="noStrike" cap="none" normalizeH="0" baseline="0" dirty="0">
                <a:ln>
                  <a:noFill/>
                </a:ln>
                <a:solidFill>
                  <a:srgbClr val="FF0000"/>
                </a:solidFill>
                <a:effectLst/>
                <a:latin typeface="Söhne"/>
              </a:rPr>
              <a:t>minimum number of samples required to be at a leaf node </a:t>
            </a:r>
            <a:r>
              <a:rPr kumimoji="0" lang="en-US" altLang="en-US" sz="1600" b="0" i="0" u="none" strike="noStrike" cap="none" normalizeH="0" baseline="0" dirty="0">
                <a:ln>
                  <a:noFill/>
                </a:ln>
                <a:solidFill>
                  <a:schemeClr val="tx1"/>
                </a:solidFill>
                <a:effectLst/>
                <a:latin typeface="Söhne"/>
              </a:rPr>
              <a:t>(</a:t>
            </a:r>
            <a:r>
              <a:rPr kumimoji="0" lang="en-US" altLang="en-US" sz="1600" b="1" i="0" u="none" strike="noStrike" cap="none" normalizeH="0" baseline="0" dirty="0" err="1">
                <a:ln>
                  <a:noFill/>
                </a:ln>
                <a:solidFill>
                  <a:schemeClr val="tx1"/>
                </a:solidFill>
                <a:effectLst/>
                <a:latin typeface="Söhne Mono"/>
              </a:rPr>
              <a:t>min_samples_leaf</a:t>
            </a:r>
            <a:r>
              <a:rPr kumimoji="0" lang="en-US" altLang="en-US" sz="16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Söhne"/>
              </a:rPr>
              <a:t>Overfitting</a:t>
            </a:r>
            <a:r>
              <a:rPr kumimoji="0" lang="en-US" altLang="en-US" sz="1600" b="0" i="0" u="none" strike="noStrike" cap="none" normalizeH="0" baseline="0" dirty="0">
                <a:ln>
                  <a:noFill/>
                </a:ln>
                <a:solidFill>
                  <a:schemeClr val="tx1"/>
                </a:solidFill>
                <a:effectLst/>
                <a:latin typeface="Söhne"/>
              </a:rPr>
              <a:t>: Decision trees can create </a:t>
            </a:r>
            <a:r>
              <a:rPr kumimoji="0" lang="en-US" altLang="en-US" sz="1600" b="0" i="0" u="none" strike="noStrike" cap="none" normalizeH="0" baseline="0" dirty="0">
                <a:ln>
                  <a:noFill/>
                </a:ln>
                <a:solidFill>
                  <a:srgbClr val="FF0000"/>
                </a:solidFill>
                <a:effectLst/>
                <a:latin typeface="Söhne"/>
              </a:rPr>
              <a:t>over-complex trees </a:t>
            </a:r>
            <a:r>
              <a:rPr kumimoji="0" lang="en-US" altLang="en-US" sz="1600" b="0" i="0" u="none" strike="noStrike" cap="none" normalizeH="0" baseline="0" dirty="0">
                <a:ln>
                  <a:noFill/>
                </a:ln>
                <a:solidFill>
                  <a:schemeClr val="tx1"/>
                </a:solidFill>
                <a:effectLst/>
                <a:latin typeface="Söhne"/>
              </a:rPr>
              <a:t>that </a:t>
            </a:r>
            <a:r>
              <a:rPr kumimoji="0" lang="en-US" altLang="en-US" sz="1600" b="0" i="0" u="none" strike="noStrike" cap="none" normalizeH="0" baseline="0" dirty="0">
                <a:ln>
                  <a:noFill/>
                </a:ln>
                <a:solidFill>
                  <a:srgbClr val="FF0000"/>
                </a:solidFill>
                <a:effectLst/>
                <a:latin typeface="Söhne"/>
              </a:rPr>
              <a:t>do not generalize </a:t>
            </a:r>
            <a:r>
              <a:rPr kumimoji="0" lang="en-US" altLang="en-US" sz="1600" b="0" i="0" u="none" strike="noStrike" cap="none" normalizeH="0" baseline="0" dirty="0">
                <a:ln>
                  <a:noFill/>
                </a:ln>
                <a:solidFill>
                  <a:schemeClr val="tx1"/>
                </a:solidFill>
                <a:effectLst/>
                <a:latin typeface="Söhne"/>
              </a:rPr>
              <a:t>well from the training data. This is known as overfitting. Mechanisms like </a:t>
            </a:r>
            <a:r>
              <a:rPr kumimoji="0" lang="en-US" altLang="en-US" sz="1600" b="0" i="0" u="none" strike="noStrike" cap="none" normalizeH="0" baseline="0" dirty="0">
                <a:ln>
                  <a:noFill/>
                </a:ln>
                <a:solidFill>
                  <a:srgbClr val="FF0000"/>
                </a:solidFill>
                <a:effectLst/>
                <a:latin typeface="Söhne"/>
              </a:rPr>
              <a:t>pruning </a:t>
            </a:r>
            <a:r>
              <a:rPr kumimoji="0" lang="en-US" altLang="en-US" sz="1600" b="0" i="0" u="none" strike="noStrike" cap="none" normalizeH="0" baseline="0" dirty="0">
                <a:ln>
                  <a:noFill/>
                </a:ln>
                <a:solidFill>
                  <a:schemeClr val="tx1"/>
                </a:solidFill>
                <a:effectLst/>
                <a:latin typeface="Söhne"/>
              </a:rPr>
              <a:t>(removing sections of the tree that provide little power in predicting instances), </a:t>
            </a:r>
            <a:r>
              <a:rPr kumimoji="0" lang="en-US" altLang="en-US" sz="1600" b="0" i="0" u="none" strike="noStrike" cap="none" normalizeH="0" baseline="0" dirty="0">
                <a:ln>
                  <a:noFill/>
                </a:ln>
                <a:solidFill>
                  <a:srgbClr val="FF0000"/>
                </a:solidFill>
                <a:effectLst/>
                <a:latin typeface="Söhne"/>
              </a:rPr>
              <a:t>setting a maximum depth</a:t>
            </a:r>
            <a:r>
              <a:rPr kumimoji="0" lang="en-US" altLang="en-US" sz="1600" b="0" i="0" u="none" strike="noStrike" cap="none" normalizeH="0" baseline="0" dirty="0">
                <a:ln>
                  <a:noFill/>
                </a:ln>
                <a:solidFill>
                  <a:schemeClr val="tx1"/>
                </a:solidFill>
                <a:effectLst/>
                <a:latin typeface="Söhne"/>
              </a:rPr>
              <a:t>, and requiring a </a:t>
            </a:r>
            <a:r>
              <a:rPr kumimoji="0" lang="en-US" altLang="en-US" sz="1600" b="0" i="0" u="none" strike="noStrike" cap="none" normalizeH="0" baseline="0" dirty="0">
                <a:ln>
                  <a:noFill/>
                </a:ln>
                <a:solidFill>
                  <a:srgbClr val="FF0000"/>
                </a:solidFill>
                <a:effectLst/>
                <a:latin typeface="Söhne"/>
              </a:rPr>
              <a:t>minimum number of samples per leaf </a:t>
            </a:r>
            <a:r>
              <a:rPr kumimoji="0" lang="en-US" altLang="en-US" sz="1600" b="0" i="0" u="none" strike="noStrike" cap="none" normalizeH="0" baseline="0" dirty="0">
                <a:ln>
                  <a:noFill/>
                </a:ln>
                <a:solidFill>
                  <a:schemeClr val="tx1"/>
                </a:solidFill>
                <a:effectLst/>
                <a:latin typeface="Söhne"/>
              </a:rPr>
              <a:t>are used to prevent this.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Söhne"/>
              </a:rPr>
              <a:t>Handling Non-linearity</a:t>
            </a:r>
            <a:r>
              <a:rPr kumimoji="0" lang="en-US" altLang="en-US" sz="1600" b="0" i="0" u="none" strike="noStrike" cap="none" normalizeH="0" baseline="0" dirty="0">
                <a:ln>
                  <a:noFill/>
                </a:ln>
                <a:solidFill>
                  <a:schemeClr val="tx1"/>
                </a:solidFill>
                <a:effectLst/>
                <a:latin typeface="Söhne"/>
              </a:rPr>
              <a:t>: It can capture </a:t>
            </a:r>
            <a:r>
              <a:rPr kumimoji="0" lang="en-US" altLang="en-US" sz="1600" b="0" i="0" u="none" strike="noStrike" cap="none" normalizeH="0" baseline="0" dirty="0">
                <a:ln>
                  <a:noFill/>
                </a:ln>
                <a:solidFill>
                  <a:srgbClr val="FF0000"/>
                </a:solidFill>
                <a:effectLst/>
                <a:latin typeface="Söhne"/>
              </a:rPr>
              <a:t>non-linear relationships between features and the target variable</a:t>
            </a:r>
            <a:r>
              <a:rPr kumimoji="0" lang="en-US" altLang="en-US" sz="1600" b="0" i="0" u="none" strike="noStrike" cap="none" normalizeH="0" baseline="0" dirty="0">
                <a:ln>
                  <a:noFill/>
                </a:ln>
                <a:solidFill>
                  <a:schemeClr val="tx1"/>
                </a:solidFill>
                <a:effectLst/>
                <a:latin typeface="Söhne"/>
              </a:rPr>
              <a:t>, which makes it a powerful tool for many datasets where linear models might fall short.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Söhne"/>
              </a:rPr>
              <a:t>Interpretability</a:t>
            </a:r>
            <a:r>
              <a:rPr kumimoji="0" lang="en-US" altLang="en-US" sz="1600" b="0" i="0" u="none" strike="noStrike" cap="none" normalizeH="0" baseline="0" dirty="0">
                <a:ln>
                  <a:noFill/>
                </a:ln>
                <a:solidFill>
                  <a:schemeClr val="tx1"/>
                </a:solidFill>
                <a:effectLst/>
                <a:latin typeface="Söhne"/>
              </a:rPr>
              <a:t>: One of the advantages of decision trees is their ease of interpretation. They can be </a:t>
            </a:r>
            <a:r>
              <a:rPr kumimoji="0" lang="en-US" altLang="en-US" sz="1600" b="0" i="0" u="none" strike="noStrike" cap="none" normalizeH="0" baseline="0" dirty="0">
                <a:ln>
                  <a:noFill/>
                </a:ln>
                <a:solidFill>
                  <a:srgbClr val="FF0000"/>
                </a:solidFill>
                <a:effectLst/>
                <a:latin typeface="Söhne"/>
              </a:rPr>
              <a:t>visualized</a:t>
            </a:r>
            <a:r>
              <a:rPr kumimoji="0" lang="en-US" altLang="en-US" sz="1600" b="0" i="0" u="none" strike="noStrike" cap="none" normalizeH="0" baseline="0" dirty="0">
                <a:ln>
                  <a:noFill/>
                </a:ln>
                <a:solidFill>
                  <a:schemeClr val="tx1"/>
                </a:solidFill>
                <a:effectLst/>
                <a:latin typeface="Söhne"/>
              </a:rPr>
              <a:t>, and their decisions are </a:t>
            </a:r>
            <a:r>
              <a:rPr kumimoji="0" lang="en-US" altLang="en-US" sz="1600" b="0" i="0" u="none" strike="noStrike" cap="none" normalizeH="0" baseline="0" dirty="0">
                <a:ln>
                  <a:noFill/>
                </a:ln>
                <a:solidFill>
                  <a:srgbClr val="FF0000"/>
                </a:solidFill>
                <a:effectLst/>
                <a:latin typeface="Söhne"/>
              </a:rPr>
              <a:t>easy to understand.</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chemeClr val="tx1"/>
                </a:solidFill>
                <a:effectLst/>
                <a:latin typeface="Söhne"/>
              </a:rPr>
              <a:t>Feature Importance</a:t>
            </a:r>
            <a:r>
              <a:rPr kumimoji="0" lang="en-US" altLang="en-US" sz="1600" b="0" i="0" u="none" strike="noStrike" cap="none" normalizeH="0" baseline="0" dirty="0">
                <a:ln>
                  <a:noFill/>
                </a:ln>
                <a:solidFill>
                  <a:schemeClr val="tx1"/>
                </a:solidFill>
                <a:effectLst/>
                <a:latin typeface="Söhne"/>
              </a:rPr>
              <a:t>: Decision trees provide a straightforward method for </a:t>
            </a:r>
            <a:r>
              <a:rPr kumimoji="0" lang="en-US" altLang="en-US" sz="1600" b="0" i="0" u="none" strike="noStrike" cap="none" normalizeH="0" baseline="0" dirty="0">
                <a:ln>
                  <a:noFill/>
                </a:ln>
                <a:solidFill>
                  <a:srgbClr val="FF0000"/>
                </a:solidFill>
                <a:effectLst/>
                <a:latin typeface="Söhne"/>
              </a:rPr>
              <a:t>feature importance measurement</a:t>
            </a:r>
            <a:r>
              <a:rPr kumimoji="0" lang="en-US" altLang="en-US" sz="1600" b="0" i="0" u="none" strike="noStrike" cap="none" normalizeH="0" baseline="0" dirty="0">
                <a:ln>
                  <a:noFill/>
                </a:ln>
                <a:solidFill>
                  <a:schemeClr val="tx1"/>
                </a:solidFill>
                <a:effectLst/>
                <a:latin typeface="Söhne"/>
              </a:rPr>
              <a:t>, which can be a valuable insight.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600" b="1" i="0" u="none" strike="noStrike" cap="none" normalizeH="0" baseline="0" dirty="0">
                <a:ln>
                  <a:noFill/>
                </a:ln>
                <a:solidFill>
                  <a:schemeClr val="tx1"/>
                </a:solidFill>
                <a:effectLst/>
                <a:latin typeface="Söhne"/>
              </a:rPr>
              <a:t>No Feature Scaling Needed</a:t>
            </a:r>
            <a:r>
              <a:rPr kumimoji="0" lang="en-US" altLang="en-US" sz="1600" b="0" i="0" u="none" strike="noStrike" cap="none" normalizeH="0" baseline="0" dirty="0">
                <a:ln>
                  <a:noFill/>
                </a:ln>
                <a:solidFill>
                  <a:schemeClr val="tx1"/>
                </a:solidFill>
                <a:effectLst/>
                <a:latin typeface="Söhne"/>
              </a:rPr>
              <a:t>: Unlike many other regression models, decision trees </a:t>
            </a:r>
            <a:r>
              <a:rPr kumimoji="0" lang="en-US" altLang="en-US" sz="1600" b="0" i="0" u="none" strike="noStrike" cap="none" normalizeH="0" baseline="0" dirty="0">
                <a:ln>
                  <a:noFill/>
                </a:ln>
                <a:solidFill>
                  <a:srgbClr val="FF0000"/>
                </a:solidFill>
                <a:effectLst/>
                <a:latin typeface="Söhne"/>
              </a:rPr>
              <a:t>do not require feature scaling </a:t>
            </a:r>
            <a:r>
              <a:rPr kumimoji="0" lang="en-US" altLang="en-US" sz="1600" b="0" i="0" u="none" strike="noStrike" cap="none" normalizeH="0" baseline="0" dirty="0">
                <a:ln>
                  <a:noFill/>
                </a:ln>
                <a:solidFill>
                  <a:schemeClr val="tx1"/>
                </a:solidFill>
                <a:effectLst/>
                <a:latin typeface="Söhne"/>
              </a:rPr>
              <a:t>to be effective.</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600" b="1" i="0" u="none" strike="noStrike" cap="none" normalizeH="0" baseline="0" dirty="0">
                <a:ln>
                  <a:noFill/>
                </a:ln>
                <a:solidFill>
                  <a:schemeClr val="tx1"/>
                </a:solidFill>
                <a:effectLst/>
                <a:latin typeface="Söhne"/>
              </a:rPr>
              <a:t>Handling of Missing Values</a:t>
            </a:r>
            <a:r>
              <a:rPr kumimoji="0" lang="en-US" altLang="en-US" sz="1600" b="0" i="0" u="none" strike="noStrike" cap="none" normalizeH="0" baseline="0" dirty="0">
                <a:ln>
                  <a:noFill/>
                </a:ln>
                <a:solidFill>
                  <a:schemeClr val="tx1"/>
                </a:solidFill>
                <a:effectLst/>
                <a:latin typeface="Söhne"/>
              </a:rPr>
              <a:t>: Traditional decision tree algorithms like CART (Classification and Regression Trees) that </a:t>
            </a: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based on </a:t>
            </a:r>
            <a:r>
              <a:rPr kumimoji="0" lang="en-US" altLang="en-US" sz="1600" b="0" i="0" u="none" strike="noStrike" cap="none" normalizeH="0" baseline="0" dirty="0">
                <a:ln>
                  <a:noFill/>
                </a:ln>
                <a:solidFill>
                  <a:srgbClr val="FF0000"/>
                </a:solidFill>
                <a:effectLst/>
                <a:latin typeface="Söhne"/>
              </a:rPr>
              <a:t>can handle missing data </a:t>
            </a:r>
            <a:r>
              <a:rPr kumimoji="0" lang="en-US" altLang="en-US" sz="1600" b="0" i="0" u="none" strike="noStrike" cap="none" normalizeH="0" baseline="0" dirty="0">
                <a:ln>
                  <a:noFill/>
                </a:ln>
                <a:solidFill>
                  <a:schemeClr val="tx1"/>
                </a:solidFill>
                <a:effectLst/>
                <a:latin typeface="Söhne"/>
              </a:rPr>
              <a:t>but might require a complete dataset depending on the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Söhne Mono"/>
              </a:rPr>
              <a:t>DecisionTreeRegressor</a:t>
            </a:r>
            <a:r>
              <a:rPr kumimoji="0" lang="en-US" altLang="en-US" sz="1600" b="0" i="0" u="none" strike="noStrike" cap="none" normalizeH="0" baseline="0" dirty="0">
                <a:ln>
                  <a:noFill/>
                </a:ln>
                <a:solidFill>
                  <a:schemeClr val="tx1"/>
                </a:solidFill>
                <a:effectLst/>
                <a:latin typeface="Söhne"/>
              </a:rPr>
              <a:t> is implemented in the </a:t>
            </a:r>
            <a:r>
              <a:rPr kumimoji="0" lang="en-US" altLang="en-US" sz="1600" b="1" i="0" u="none" strike="noStrike" cap="none" normalizeH="0" baseline="0" dirty="0">
                <a:ln>
                  <a:noFill/>
                </a:ln>
                <a:solidFill>
                  <a:schemeClr val="tx1"/>
                </a:solidFill>
                <a:effectLst/>
                <a:latin typeface="Söhne Mono"/>
              </a:rPr>
              <a:t>scikit-learn</a:t>
            </a:r>
            <a:r>
              <a:rPr kumimoji="0" lang="en-US" altLang="en-US" sz="1600" b="0" i="0" u="none" strike="noStrike" cap="none" normalizeH="0" baseline="0" dirty="0">
                <a:ln>
                  <a:noFill/>
                </a:ln>
                <a:solidFill>
                  <a:schemeClr val="tx1"/>
                </a:solidFill>
                <a:effectLst/>
                <a:latin typeface="Söhne"/>
              </a:rPr>
              <a:t> library in Python and is widely used due to its simplicity, interpretability, and flexibility. It can serve as a strong baseline model for regression tasks and is also a foundational building block for more advanced ensemble methods like Random Forests and Gradient Boosting Machines.</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870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0EB9F7-9EF1-43A1-9772-4B25FDFC9AE9}"/>
              </a:ext>
            </a:extLst>
          </p:cNvPr>
          <p:cNvSpPr>
            <a:spLocks noChangeArrowheads="1"/>
          </p:cNvSpPr>
          <p:nvPr/>
        </p:nvSpPr>
        <p:spPr bwMode="auto">
          <a:xfrm>
            <a:off x="79512" y="271501"/>
            <a:ext cx="112906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is a fundamental statistical approach for regression in machine learning. It models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relationship between a scalar dependent variable </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y and one or more explanatory variables (or independent variables) denoted X. The key aspects of </a:t>
            </a:r>
            <a:r>
              <a:rPr kumimoji="0" lang="en-US" altLang="en-US" sz="14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LinearRegression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include: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Model Form: In its simplest form, linear regression makes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predictions by computing a weighted sum of the input features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plus a constant called the intercept term (or bias term).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model can be expressed as: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4A0811D-4F57-4579-A0D4-E637F639C4B2}"/>
              </a:ext>
            </a:extLst>
          </p:cNvPr>
          <p:cNvSpPr>
            <a:spLocks noChangeArrowheads="1"/>
          </p:cNvSpPr>
          <p:nvPr/>
        </p:nvSpPr>
        <p:spPr bwMode="auto">
          <a:xfrm>
            <a:off x="79512" y="1462225"/>
            <a:ext cx="1129063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β represents the coefficients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and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ϵ represents the error term</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Least Squares Estimation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It typically estimates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coefficients of the model</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by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minimizing the sum of the squares of the differences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between the observed values and the values predicted by the model, known as the least squares criterion.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Single vs. Multiple Regression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Simple Linear Regression: Involves a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single explanatory variable</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Multiple Linear Regression: Involves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multiple explanatory variables.</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Assumptions: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has several key assumptions</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Linearity: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relationship between the predictors and target is linear.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Homoscedasticity: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residuals</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differences between the observed and predicted values) have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constant variance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every level of the predictor variables.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Independence</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Observations are independent of each other.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No multicollinearity</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Predictor variables are not perfectly correlated with each other</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Coefficient Interpretation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coefficients indicate the expected change in the dependent variable for a one-unit change in the predictor variable, holding other variables constant.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Goodness of Fit</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The quality of a linear regression fit is typically assessed using the </a:t>
            </a:r>
            <a:r>
              <a:rPr kumimoji="0" lang="en-US" altLang="en-US" sz="1400" b="1"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R-squared statistic</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which measures the </a:t>
            </a:r>
            <a:r>
              <a:rPr kumimoji="0" lang="en-US" altLang="en-US" sz="14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proportion of variance in the dependent variable that is predictable from the independent variables.</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Regularization</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To prevent overfitting, variants of linear regression like Ridge Regression, Lasso Regression, and Elastic Net add regularization terms to the cost function that the model optimizes.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Analytical Solution: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has an analytical solution called the Normal Equation, which computes the coefficients that minimize the cost function.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Gradient Descent: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Alternatively, coefficients can be estimated using numerical optimization methods like Gradient Descent, especially when the number of features is large. </a:t>
            </a: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Intercept Term: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intercept term allows the regression line to be offset from the origin to better fit the data.</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Scalability: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Linear regression can scale to large numbers of features and is computationally inexpensive compared to more complex models.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6">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Implementation: </a:t>
            </a:r>
            <a:r>
              <a:rPr kumimoji="0" lang="en-US" altLang="en-US" sz="1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It is widely implemented in various libraries, including scikit-learn in Python, which provides a user-friendly interface to fit a linear model to the data and make predictions. Linear Regression is a good starting point for regression tasks due to its simplicity, interpretability, and quick computation. It can also serve as a benchmark for more complex algorithms. However, it may not perform well with non-linear relationships, unless feature engineering is applied to capture non-linearities.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A11309C-A771-4131-936A-027F96D030A5}"/>
              </a:ext>
            </a:extLst>
          </p:cNvPr>
          <p:cNvPicPr>
            <a:picLocks noChangeAspect="1"/>
          </p:cNvPicPr>
          <p:nvPr/>
        </p:nvPicPr>
        <p:blipFill>
          <a:blip r:embed="rId2"/>
          <a:stretch>
            <a:fillRect/>
          </a:stretch>
        </p:blipFill>
        <p:spPr>
          <a:xfrm>
            <a:off x="4906036" y="1100275"/>
            <a:ext cx="4362450" cy="361950"/>
          </a:xfrm>
          <a:prstGeom prst="rect">
            <a:avLst/>
          </a:prstGeom>
        </p:spPr>
      </p:pic>
    </p:spTree>
    <p:extLst>
      <p:ext uri="{BB962C8B-B14F-4D97-AF65-F5344CB8AC3E}">
        <p14:creationId xmlns:p14="http://schemas.microsoft.com/office/powerpoint/2010/main" val="249848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2E2E4-C1DB-4CB6-B605-520B7BDE4859}"/>
              </a:ext>
            </a:extLst>
          </p:cNvPr>
          <p:cNvSpPr txBox="1"/>
          <p:nvPr/>
        </p:nvSpPr>
        <p:spPr>
          <a:xfrm>
            <a:off x="84841" y="426511"/>
            <a:ext cx="11821211" cy="6004977"/>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R-squared (R²) value is a statistical measure that represents the proportion of the variance for the dependent variable that's explained by the independent variables in a regression model. It is also known as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coefficient of determination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R² is high (close to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indicates that a large proportion of the variance in the dependent variable has been accounted for by the model. This is typically interpreted as the model having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good fit to the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Conversely, if R² is low (close to 0), it suggests that the model does not explain much of the variance in the dependent variable; hence, it might not be a good fit to the data.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However,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R-squared alone should not be used to determine whether a model is a good fit: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Overfitting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high R-squared value might be the result of overfitting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especially if there's a significant difference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between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it and the adjusted R-squared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cross-validated R-squared.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Predictive Power: R-squared does not indicate whether the predictions are unbiased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nor does it tell you about the predictive power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model on unseen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Linearity Assumption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R-squared assumes that the relationship between the independent and dependent variables is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linear.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non-linear relationships, a high R-squared might be misleading.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Complexity of the Model: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Adding more variables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a model can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artificially inflate the R-squared value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even if those variables are only weakly associated with the response variable.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Adjusted R-squared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multiple regression models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adjusted R-squared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often more appropriate as it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adjusts for the number of predictors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practice, a good model fit is determined not just by a high R-squared but also by examining other aspects such as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residual plots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relevance of the model's coefficients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model's predictive power on unseen data (test set), and whether the model meets the assumptions of the regression analysis.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624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735EB-D225-4442-A567-7E144B0F8141}"/>
              </a:ext>
            </a:extLst>
          </p:cNvPr>
          <p:cNvSpPr txBox="1"/>
          <p:nvPr/>
        </p:nvSpPr>
        <p:spPr>
          <a:xfrm>
            <a:off x="0" y="386499"/>
            <a:ext cx="12191999" cy="6324808"/>
          </a:xfrm>
          <a:prstGeom prst="rect">
            <a:avLst/>
          </a:prstGeom>
          <a:noFill/>
        </p:spPr>
        <p:txBody>
          <a:bodyPr wrap="square">
            <a:spAutoFit/>
          </a:bodyPr>
          <a:lstStyle/>
          <a:p>
            <a:pPr algn="l"/>
            <a:r>
              <a:rPr lang="en-US" b="1" i="0" dirty="0">
                <a:solidFill>
                  <a:schemeClr val="accent6">
                    <a:lumMod val="75000"/>
                  </a:schemeClr>
                </a:solidFill>
                <a:effectLst/>
                <a:latin typeface="Söhne"/>
              </a:rPr>
              <a:t>Predictive power </a:t>
            </a:r>
            <a:r>
              <a:rPr lang="en-US" sz="1500" b="0" i="0" dirty="0">
                <a:effectLst/>
                <a:latin typeface="Söhne"/>
              </a:rPr>
              <a:t>in the context of statistical models and machine learning refers to a </a:t>
            </a:r>
            <a:r>
              <a:rPr lang="en-US" sz="1500" b="0" i="0" dirty="0">
                <a:solidFill>
                  <a:srgbClr val="FF0000"/>
                </a:solidFill>
                <a:effectLst/>
                <a:latin typeface="Söhne"/>
              </a:rPr>
              <a:t>model's ability to make accurate predictions on new, unseen data.</a:t>
            </a:r>
            <a:r>
              <a:rPr lang="en-US" sz="1500" b="0" i="0" dirty="0">
                <a:effectLst/>
                <a:latin typeface="Söhne"/>
              </a:rPr>
              <a:t> It's a measure of how well a model generalizes from the training data to real-world situations. Here are key aspects to understand about predictive power:</a:t>
            </a:r>
          </a:p>
          <a:p>
            <a:pPr algn="l">
              <a:buFont typeface="+mj-lt"/>
              <a:buAutoNum type="arabicPeriod"/>
            </a:pPr>
            <a:r>
              <a:rPr lang="en-US" sz="1500" b="1" i="0" dirty="0">
                <a:effectLst/>
                <a:latin typeface="Söhne"/>
              </a:rPr>
              <a:t>Accuracy on Unseen Data</a:t>
            </a:r>
            <a:r>
              <a:rPr lang="en-US" sz="1500" b="0" i="0" dirty="0">
                <a:effectLst/>
                <a:latin typeface="Söhne"/>
              </a:rPr>
              <a:t>: The primary indicator of predictive power is how well the model performs on data that it hasn't seen before, typically measured using a </a:t>
            </a:r>
            <a:r>
              <a:rPr lang="en-US" sz="1500" b="0" i="0" dirty="0">
                <a:solidFill>
                  <a:srgbClr val="FF0000"/>
                </a:solidFill>
                <a:effectLst/>
                <a:latin typeface="Söhne"/>
              </a:rPr>
              <a:t>separate test set</a:t>
            </a:r>
            <a:r>
              <a:rPr lang="en-US" sz="1500" b="0" i="0" dirty="0">
                <a:effectLst/>
                <a:latin typeface="Söhne"/>
              </a:rPr>
              <a:t> or through </a:t>
            </a:r>
            <a:r>
              <a:rPr lang="en-US" sz="1500" b="0" i="0" dirty="0">
                <a:solidFill>
                  <a:srgbClr val="FF0000"/>
                </a:solidFill>
                <a:effectLst/>
                <a:latin typeface="Söhne"/>
              </a:rPr>
              <a:t>cross-validation techniques.</a:t>
            </a:r>
          </a:p>
          <a:p>
            <a:pPr algn="l">
              <a:buFont typeface="+mj-lt"/>
              <a:buAutoNum type="arabicPeriod"/>
            </a:pPr>
            <a:r>
              <a:rPr lang="en-US" sz="1500" b="1" i="0" dirty="0">
                <a:effectLst/>
                <a:latin typeface="Söhne"/>
              </a:rPr>
              <a:t>Generalization</a:t>
            </a:r>
            <a:r>
              <a:rPr lang="en-US" sz="1500" b="0" i="0" dirty="0">
                <a:effectLst/>
                <a:latin typeface="Söhne"/>
              </a:rPr>
              <a:t>: Predictive power is closely related to the </a:t>
            </a:r>
            <a:r>
              <a:rPr lang="en-US" sz="1500" b="0" i="0" dirty="0">
                <a:solidFill>
                  <a:srgbClr val="FF0000"/>
                </a:solidFill>
                <a:effectLst/>
                <a:latin typeface="Söhne"/>
              </a:rPr>
              <a:t>model's ability to generalize</a:t>
            </a:r>
            <a:r>
              <a:rPr lang="en-US" sz="1500" b="0" i="0" dirty="0">
                <a:effectLst/>
                <a:latin typeface="Söhne"/>
              </a:rPr>
              <a:t>. A model with good predictive power should </a:t>
            </a:r>
            <a:r>
              <a:rPr lang="en-US" sz="1500" b="0" i="0" dirty="0">
                <a:solidFill>
                  <a:srgbClr val="FF0000"/>
                </a:solidFill>
                <a:effectLst/>
                <a:latin typeface="Söhne"/>
              </a:rPr>
              <a:t>perform well </a:t>
            </a:r>
            <a:r>
              <a:rPr lang="en-US" sz="1500" b="0" i="0" dirty="0">
                <a:effectLst/>
                <a:latin typeface="Söhne"/>
              </a:rPr>
              <a:t>not only on the data it was trained on but also on </a:t>
            </a:r>
            <a:r>
              <a:rPr lang="en-US" sz="1500" b="0" i="0" dirty="0">
                <a:solidFill>
                  <a:srgbClr val="FF0000"/>
                </a:solidFill>
                <a:effectLst/>
                <a:latin typeface="Söhne"/>
              </a:rPr>
              <a:t>new data that comes from the same distribution</a:t>
            </a:r>
            <a:r>
              <a:rPr lang="en-US" sz="1500" b="0" i="0" dirty="0">
                <a:effectLst/>
                <a:latin typeface="Söhne"/>
              </a:rPr>
              <a:t>.</a:t>
            </a:r>
          </a:p>
          <a:p>
            <a:pPr algn="l">
              <a:buFont typeface="+mj-lt"/>
              <a:buAutoNum type="arabicPeriod"/>
            </a:pPr>
            <a:r>
              <a:rPr lang="en-US" sz="1500" b="1" i="0" dirty="0">
                <a:effectLst/>
                <a:latin typeface="Söhne"/>
              </a:rPr>
              <a:t>Overfitting vs. Underfitting</a:t>
            </a:r>
            <a:r>
              <a:rPr lang="en-US" sz="1500" b="0" i="0" dirty="0">
                <a:effectLst/>
                <a:latin typeface="Söhne"/>
              </a:rPr>
              <a:t>:</a:t>
            </a:r>
          </a:p>
          <a:p>
            <a:pPr marL="742950" lvl="1" indent="-285750" algn="l">
              <a:buFont typeface="+mj-lt"/>
              <a:buAutoNum type="arabicPeriod"/>
            </a:pPr>
            <a:r>
              <a:rPr lang="en-US" sz="1500" b="1" i="0" dirty="0">
                <a:effectLst/>
                <a:latin typeface="Söhne"/>
              </a:rPr>
              <a:t>Overfitting</a:t>
            </a:r>
            <a:r>
              <a:rPr lang="en-US" sz="1500" b="0" i="0" dirty="0">
                <a:effectLst/>
                <a:latin typeface="Söhne"/>
              </a:rPr>
              <a:t>: A model with </a:t>
            </a:r>
            <a:r>
              <a:rPr lang="en-US" sz="1500" b="0" i="0" dirty="0">
                <a:solidFill>
                  <a:srgbClr val="FF0000"/>
                </a:solidFill>
                <a:effectLst/>
                <a:latin typeface="Söhne"/>
              </a:rPr>
              <a:t>low predictive power might be overfitting the training data</a:t>
            </a:r>
            <a:r>
              <a:rPr lang="en-US" sz="1500" b="0" i="0" dirty="0">
                <a:effectLst/>
                <a:latin typeface="Söhne"/>
              </a:rPr>
              <a:t>, capturing </a:t>
            </a:r>
            <a:r>
              <a:rPr lang="en-US" sz="1500" b="0" i="0" dirty="0">
                <a:solidFill>
                  <a:srgbClr val="FF0000"/>
                </a:solidFill>
                <a:effectLst/>
                <a:latin typeface="Söhne"/>
              </a:rPr>
              <a:t>noise</a:t>
            </a:r>
            <a:r>
              <a:rPr lang="en-US" sz="1500" b="0" i="0" dirty="0">
                <a:effectLst/>
                <a:latin typeface="Söhne"/>
              </a:rPr>
              <a:t> and </a:t>
            </a:r>
            <a:r>
              <a:rPr lang="en-US" sz="1500" b="0" i="0" dirty="0">
                <a:solidFill>
                  <a:srgbClr val="FF0000"/>
                </a:solidFill>
                <a:effectLst/>
                <a:latin typeface="Söhne"/>
              </a:rPr>
              <a:t>specific patterns that don't generalize </a:t>
            </a:r>
            <a:r>
              <a:rPr lang="en-US" sz="1500" b="0" i="0" dirty="0">
                <a:effectLst/>
                <a:latin typeface="Söhne"/>
              </a:rPr>
              <a:t>well.</a:t>
            </a:r>
          </a:p>
          <a:p>
            <a:pPr marL="742950" lvl="1" indent="-285750" algn="l">
              <a:buFont typeface="+mj-lt"/>
              <a:buAutoNum type="arabicPeriod"/>
            </a:pPr>
            <a:r>
              <a:rPr lang="en-US" sz="1500" b="1" i="0" dirty="0">
                <a:effectLst/>
                <a:latin typeface="Söhne"/>
              </a:rPr>
              <a:t>Underfitting</a:t>
            </a:r>
            <a:r>
              <a:rPr lang="en-US" sz="1500" b="0" i="0" dirty="0">
                <a:effectLst/>
                <a:latin typeface="Söhne"/>
              </a:rPr>
              <a:t>: Conversely, if a model is </a:t>
            </a:r>
            <a:r>
              <a:rPr lang="en-US" sz="1500" b="0" i="0" dirty="0">
                <a:solidFill>
                  <a:srgbClr val="FF0000"/>
                </a:solidFill>
                <a:effectLst/>
                <a:latin typeface="Söhne"/>
              </a:rPr>
              <a:t>too simple </a:t>
            </a:r>
            <a:r>
              <a:rPr lang="en-US" sz="1500" b="0" i="0" dirty="0">
                <a:effectLst/>
                <a:latin typeface="Söhne"/>
              </a:rPr>
              <a:t>and does </a:t>
            </a:r>
            <a:r>
              <a:rPr lang="en-US" sz="1500" b="0" i="0" dirty="0">
                <a:solidFill>
                  <a:srgbClr val="FF0000"/>
                </a:solidFill>
                <a:effectLst/>
                <a:latin typeface="Söhne"/>
              </a:rPr>
              <a:t>not capture the underlying patterns in the data </a:t>
            </a:r>
            <a:r>
              <a:rPr lang="en-US" sz="1500" b="0" i="0" dirty="0">
                <a:effectLst/>
                <a:latin typeface="Söhne"/>
              </a:rPr>
              <a:t>well enough, it might underfit and also show low predictive power.</a:t>
            </a:r>
          </a:p>
          <a:p>
            <a:pPr algn="l">
              <a:buFont typeface="+mj-lt"/>
              <a:buAutoNum type="arabicPeriod"/>
            </a:pPr>
            <a:r>
              <a:rPr lang="en-US" sz="1500" b="1" i="0" dirty="0">
                <a:effectLst/>
                <a:latin typeface="Söhne"/>
              </a:rPr>
              <a:t>Metrics for Evaluation</a:t>
            </a:r>
            <a:r>
              <a:rPr lang="en-US" sz="1500" b="0" i="0" dirty="0">
                <a:effectLst/>
                <a:latin typeface="Söhne"/>
              </a:rPr>
              <a:t>: Predictive power is often evaluated using metrics such </a:t>
            </a:r>
            <a:r>
              <a:rPr lang="en-US" sz="1500" b="1" i="0" dirty="0">
                <a:solidFill>
                  <a:srgbClr val="FF0000"/>
                </a:solidFill>
                <a:effectLst/>
                <a:latin typeface="Söhne"/>
              </a:rPr>
              <a:t>as accuracy, precision, recall, F1 score </a:t>
            </a:r>
            <a:r>
              <a:rPr lang="en-US" sz="1500" b="0" i="0" dirty="0">
                <a:effectLst/>
                <a:latin typeface="Söhne"/>
              </a:rPr>
              <a:t>for classification tasks, and </a:t>
            </a:r>
            <a:r>
              <a:rPr lang="en-US" sz="1500" b="1" i="0" dirty="0">
                <a:solidFill>
                  <a:srgbClr val="FF0000"/>
                </a:solidFill>
                <a:effectLst/>
                <a:latin typeface="Söhne"/>
              </a:rPr>
              <a:t>R-squared, Mean Squared Error (MSE), or Mean Absolute Error (MAE</a:t>
            </a:r>
            <a:r>
              <a:rPr lang="en-US" sz="1500" b="0" i="0" dirty="0">
                <a:effectLst/>
                <a:latin typeface="Söhne"/>
              </a:rPr>
              <a:t>) for regression tasks.</a:t>
            </a:r>
          </a:p>
          <a:p>
            <a:pPr algn="l">
              <a:buFont typeface="+mj-lt"/>
              <a:buAutoNum type="arabicPeriod"/>
            </a:pPr>
            <a:r>
              <a:rPr lang="en-US" sz="1500" b="1" i="0" dirty="0">
                <a:effectLst/>
                <a:latin typeface="Söhne"/>
              </a:rPr>
              <a:t>Importance in Different Fields</a:t>
            </a:r>
            <a:r>
              <a:rPr lang="en-US" sz="1500" b="0" i="0" dirty="0">
                <a:effectLst/>
                <a:latin typeface="Söhne"/>
              </a:rPr>
              <a:t>: High predictive power is especially crucial in fields like finance, healthcare, or any area where making accurate predictions is essential for decision-making.</a:t>
            </a:r>
          </a:p>
          <a:p>
            <a:pPr algn="l">
              <a:buFont typeface="+mj-lt"/>
              <a:buAutoNum type="arabicPeriod"/>
            </a:pPr>
            <a:r>
              <a:rPr lang="en-US" sz="1500" b="1" i="0" dirty="0">
                <a:effectLst/>
                <a:latin typeface="Söhne"/>
              </a:rPr>
              <a:t>Impact of Data Quality</a:t>
            </a:r>
            <a:r>
              <a:rPr lang="en-US" sz="1500" b="0" i="0" dirty="0">
                <a:effectLst/>
                <a:latin typeface="Söhne"/>
              </a:rPr>
              <a:t>: The </a:t>
            </a:r>
            <a:r>
              <a:rPr lang="en-US" sz="1500" b="0" i="0" dirty="0">
                <a:solidFill>
                  <a:srgbClr val="FF0000"/>
                </a:solidFill>
                <a:effectLst/>
                <a:latin typeface="Söhne"/>
              </a:rPr>
              <a:t>quality and relevance of the training data </a:t>
            </a:r>
            <a:r>
              <a:rPr lang="en-US" sz="1500" b="0" i="0" dirty="0">
                <a:effectLst/>
                <a:latin typeface="Söhne"/>
              </a:rPr>
              <a:t>greatly influence a model's predictive power. </a:t>
            </a:r>
            <a:r>
              <a:rPr lang="en-US" sz="1500" b="0" i="0" dirty="0">
                <a:solidFill>
                  <a:srgbClr val="FF0000"/>
                </a:solidFill>
                <a:effectLst/>
                <a:latin typeface="Söhne"/>
              </a:rPr>
              <a:t>Data that is representative of real-world scenarios </a:t>
            </a:r>
            <a:r>
              <a:rPr lang="en-US" sz="1500" b="0" i="0" dirty="0">
                <a:effectLst/>
                <a:latin typeface="Söhne"/>
              </a:rPr>
              <a:t>helps in building models with </a:t>
            </a:r>
            <a:r>
              <a:rPr lang="en-US" sz="1500" b="0" i="0" dirty="0">
                <a:solidFill>
                  <a:srgbClr val="FF0000"/>
                </a:solidFill>
                <a:effectLst/>
                <a:latin typeface="Söhne"/>
              </a:rPr>
              <a:t>higher predictive power</a:t>
            </a:r>
            <a:r>
              <a:rPr lang="en-US" sz="1500" b="0" i="0" dirty="0">
                <a:effectLst/>
                <a:latin typeface="Söhne"/>
              </a:rPr>
              <a:t>.</a:t>
            </a:r>
          </a:p>
          <a:p>
            <a:pPr algn="l">
              <a:buFont typeface="+mj-lt"/>
              <a:buAutoNum type="arabicPeriod"/>
            </a:pPr>
            <a:r>
              <a:rPr lang="en-US" sz="1500" b="1" i="0" dirty="0">
                <a:effectLst/>
                <a:latin typeface="Söhne"/>
              </a:rPr>
              <a:t>Model Complexity</a:t>
            </a:r>
            <a:r>
              <a:rPr lang="en-US" sz="1500" b="0" i="0" dirty="0">
                <a:effectLst/>
                <a:latin typeface="Söhne"/>
              </a:rPr>
              <a:t>: Finding the right level of model complexity is key. </a:t>
            </a:r>
            <a:r>
              <a:rPr lang="en-US" sz="1500" b="0" i="0" dirty="0">
                <a:solidFill>
                  <a:srgbClr val="FF0000"/>
                </a:solidFill>
                <a:effectLst/>
                <a:latin typeface="Söhne"/>
              </a:rPr>
              <a:t>Too complex models may overfit</a:t>
            </a:r>
            <a:r>
              <a:rPr lang="en-US" sz="1500" b="0" i="0" dirty="0">
                <a:effectLst/>
                <a:latin typeface="Söhne"/>
              </a:rPr>
              <a:t>, while too </a:t>
            </a:r>
            <a:r>
              <a:rPr lang="en-US" sz="1500" b="0" i="0" dirty="0">
                <a:solidFill>
                  <a:srgbClr val="FF0000"/>
                </a:solidFill>
                <a:effectLst/>
                <a:latin typeface="Söhne"/>
              </a:rPr>
              <a:t>simple models </a:t>
            </a:r>
            <a:r>
              <a:rPr lang="en-US" sz="1500" b="0" i="0" dirty="0">
                <a:effectLst/>
                <a:latin typeface="Söhne"/>
              </a:rPr>
              <a:t>might </a:t>
            </a:r>
            <a:r>
              <a:rPr lang="en-US" sz="1500" b="0" i="0" dirty="0">
                <a:solidFill>
                  <a:srgbClr val="FF0000"/>
                </a:solidFill>
                <a:effectLst/>
                <a:latin typeface="Söhne"/>
              </a:rPr>
              <a:t>fail to capture important patterns</a:t>
            </a:r>
            <a:r>
              <a:rPr lang="en-US" sz="1500" b="0" i="0" dirty="0">
                <a:effectLst/>
                <a:latin typeface="Söhne"/>
              </a:rPr>
              <a:t>, both leading to reduced predictive power.</a:t>
            </a:r>
          </a:p>
          <a:p>
            <a:pPr algn="l">
              <a:buFont typeface="+mj-lt"/>
              <a:buAutoNum type="arabicPeriod"/>
            </a:pPr>
            <a:r>
              <a:rPr lang="en-US" sz="1500" b="1" i="0" dirty="0">
                <a:effectLst/>
                <a:latin typeface="Söhne"/>
              </a:rPr>
              <a:t>Continuous Improvement</a:t>
            </a:r>
            <a:r>
              <a:rPr lang="en-US" sz="1500" b="0" i="0" dirty="0">
                <a:effectLst/>
                <a:latin typeface="Söhne"/>
              </a:rPr>
              <a:t>: Predictive models often need to be updated or retrained as new data becomes available, especially in rapidly changing environments, to maintain their predictive power.</a:t>
            </a:r>
          </a:p>
          <a:p>
            <a:pPr algn="l">
              <a:buFont typeface="+mj-lt"/>
              <a:buAutoNum type="arabicPeriod"/>
            </a:pPr>
            <a:r>
              <a:rPr lang="en-US" sz="1500" b="1" i="0" dirty="0">
                <a:effectLst/>
                <a:latin typeface="Söhne"/>
              </a:rPr>
              <a:t>Domain Knowledge</a:t>
            </a:r>
            <a:r>
              <a:rPr lang="en-US" sz="1500" b="0" i="0" dirty="0">
                <a:effectLst/>
                <a:latin typeface="Söhne"/>
              </a:rPr>
              <a:t>: Incorporating domain knowledge into model development can significantly enhance a model's predictive power by guiding the </a:t>
            </a:r>
            <a:r>
              <a:rPr lang="en-US" sz="1500" b="0" i="0" dirty="0">
                <a:solidFill>
                  <a:srgbClr val="FF0000"/>
                </a:solidFill>
                <a:effectLst/>
                <a:latin typeface="Söhne"/>
              </a:rPr>
              <a:t>selection of relevant features </a:t>
            </a:r>
            <a:r>
              <a:rPr lang="en-US" sz="1500" b="0" i="0" dirty="0">
                <a:effectLst/>
                <a:latin typeface="Söhne"/>
              </a:rPr>
              <a:t>and </a:t>
            </a:r>
            <a:r>
              <a:rPr lang="en-US" sz="1500" b="0" i="0" dirty="0">
                <a:solidFill>
                  <a:srgbClr val="FF0000"/>
                </a:solidFill>
                <a:effectLst/>
                <a:latin typeface="Söhne"/>
              </a:rPr>
              <a:t>appropriate model types</a:t>
            </a:r>
            <a:r>
              <a:rPr lang="en-US" sz="1500" b="0" i="0" dirty="0">
                <a:effectLst/>
                <a:latin typeface="Söhne"/>
              </a:rPr>
              <a:t>.</a:t>
            </a:r>
          </a:p>
          <a:p>
            <a:pPr algn="l">
              <a:buFont typeface="+mj-lt"/>
              <a:buAutoNum type="arabicPeriod"/>
            </a:pPr>
            <a:r>
              <a:rPr lang="en-US" sz="1500" b="1" i="0" dirty="0">
                <a:effectLst/>
                <a:latin typeface="Söhne"/>
              </a:rPr>
              <a:t>Testing on New Data</a:t>
            </a:r>
            <a:r>
              <a:rPr lang="en-US" sz="1500" b="0" i="0" dirty="0">
                <a:effectLst/>
                <a:latin typeface="Söhne"/>
              </a:rPr>
              <a:t>: Regularly testing the model on new data and comparing its predictions with actual outcomes is crucial to assess and maintain its predictive power over time.</a:t>
            </a:r>
          </a:p>
          <a:p>
            <a:pPr algn="l"/>
            <a:r>
              <a:rPr lang="en-US" sz="1500" b="0" i="0" dirty="0">
                <a:effectLst/>
                <a:latin typeface="Söhne"/>
              </a:rPr>
              <a:t>In summary, predictive power is a crucial aspect of evaluating any statistical model or machine learning algorithm, as it indicates the model's usefulness in making reliable predictions in real-world situations.</a:t>
            </a:r>
          </a:p>
        </p:txBody>
      </p:sp>
    </p:spTree>
    <p:extLst>
      <p:ext uri="{BB962C8B-B14F-4D97-AF65-F5344CB8AC3E}">
        <p14:creationId xmlns:p14="http://schemas.microsoft.com/office/powerpoint/2010/main" val="288582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FD99C7-C1D4-4B4F-A464-A71F29886E0D}"/>
              </a:ext>
            </a:extLst>
          </p:cNvPr>
          <p:cNvSpPr txBox="1"/>
          <p:nvPr/>
        </p:nvSpPr>
        <p:spPr>
          <a:xfrm>
            <a:off x="138260" y="583133"/>
            <a:ext cx="11915480" cy="5875647"/>
          </a:xfrm>
          <a:prstGeom prst="rect">
            <a:avLst/>
          </a:prstGeom>
          <a:noFill/>
        </p:spPr>
        <p:txBody>
          <a:bodyPr wrap="square">
            <a:spAutoFit/>
          </a:bodyPr>
          <a:lstStyle/>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phrase "proportion of variance explained by" in the context of regression models, particularly with reference to R-squared (R²), refers to how much of the variability in the dependent variable can be accounted for by the independent variables in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To understand this concept, let's consider a simple example: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Example Scenario: Imagine you are studying the relationship between the hours of study (independent variable) and the scores on a test (dependent variable) for a group of students. Here, you want to know how well the hours spent studying can explain the variation in test scores.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Without a Model: Suppose the test scores vary greatly. Some students score very high, others very low, and many in between. This variability is the total variance in the test scores.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Without considering study hours, we can only predict the test scores based on the average score. This prediction would likely be inaccurate for most students, as it doesn't consider any other factors like their study hours.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With a Regression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Now, you create a regression model where you use study hours to predict test scores.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After creating the model, you find that it has an R-squared value of 0.75. This means that 75% of the variance in the test scores is explained by the hours spent studying.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Interpretation :Proportion of Variance Explained (75% in this case): This tells us that 75% of the differences in test scores among the students (i.e., why some score higher or lower than others) can be explained by how many hours they spent studying. The model captures a significant part of the variability in test scores based on study hours.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Remaining Variance (25%): The other 25% of the variance could be due to other factors not included in the model (like natural aptitude, quality of teaching, or even test-taking skills), or it could be due to randomness and unmeasurable factors.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Conclusion: In summary, the "proportion of variance explained" provides a measure of how much better predictions can be made for the dependent variable (test scores) using the independent variable(s) (study hours) compared to not using them at all. The higher this proportion, the better the model is at predicting the dependent variable, given the independent variable(s).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90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CA903-88D4-408B-A507-505314526196}"/>
              </a:ext>
            </a:extLst>
          </p:cNvPr>
          <p:cNvSpPr txBox="1"/>
          <p:nvPr/>
        </p:nvSpPr>
        <p:spPr>
          <a:xfrm>
            <a:off x="134333" y="0"/>
            <a:ext cx="6094428" cy="567143"/>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Metrices to measure the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C05BB0-026F-4C13-8723-0640CB3079ED}"/>
              </a:ext>
            </a:extLst>
          </p:cNvPr>
          <p:cNvSpPr txBox="1"/>
          <p:nvPr/>
        </p:nvSpPr>
        <p:spPr>
          <a:xfrm>
            <a:off x="260808" y="567143"/>
            <a:ext cx="11670383" cy="6186309"/>
          </a:xfrm>
          <a:prstGeom prst="rect">
            <a:avLst/>
          </a:prstGeom>
          <a:noFill/>
        </p:spPr>
        <p:txBody>
          <a:bodyPr wrap="square">
            <a:spAutoFit/>
          </a:bodyPr>
          <a:lstStyle/>
          <a:p>
            <a:pPr algn="l"/>
            <a:r>
              <a:rPr lang="en-US" b="0" i="0" dirty="0">
                <a:effectLst/>
                <a:latin typeface="Söhne"/>
              </a:rPr>
              <a:t>The formulas you've provided are for </a:t>
            </a:r>
            <a:r>
              <a:rPr lang="en-US" b="0" i="0" dirty="0">
                <a:solidFill>
                  <a:srgbClr val="FF0000"/>
                </a:solidFill>
                <a:effectLst/>
                <a:latin typeface="Söhne"/>
              </a:rPr>
              <a:t>evaluating the performance </a:t>
            </a:r>
            <a:r>
              <a:rPr lang="en-US" b="0" i="0" dirty="0">
                <a:effectLst/>
                <a:latin typeface="Söhne"/>
              </a:rPr>
              <a:t>of machine learning models, particularly regression models. Let's break down each one:</a:t>
            </a:r>
          </a:p>
          <a:p>
            <a:pPr algn="l">
              <a:buFont typeface="+mj-lt"/>
              <a:buAutoNum type="arabicPeriod"/>
            </a:pPr>
            <a:r>
              <a:rPr lang="en-US" b="1" i="0" dirty="0">
                <a:effectLst/>
                <a:latin typeface="Söhne"/>
              </a:rPr>
              <a:t>Mean Squared Error (MSE)</a:t>
            </a:r>
            <a:r>
              <a:rPr lang="en-US" b="0" i="0" dirty="0">
                <a:effectLst/>
                <a:latin typeface="Söhne"/>
              </a:rPr>
              <a:t>: Measures the average of the squares of the errors, that is, the </a:t>
            </a:r>
            <a:r>
              <a:rPr lang="en-US" b="0" i="0" dirty="0">
                <a:solidFill>
                  <a:srgbClr val="FF0000"/>
                </a:solidFill>
                <a:effectLst/>
                <a:latin typeface="Söhne"/>
              </a:rPr>
              <a:t>average squared difference between the estimated values and the actual value</a:t>
            </a:r>
            <a:r>
              <a:rPr lang="en-US" b="0" i="0" dirty="0">
                <a:effectLst/>
                <a:latin typeface="Söhne"/>
              </a:rPr>
              <a:t>.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Here, </a:t>
            </a:r>
            <a:r>
              <a:rPr lang="en-US" b="0" i="1" dirty="0" err="1">
                <a:effectLst/>
                <a:latin typeface="KaTeX_Math"/>
              </a:rPr>
              <a:t>fθ</a:t>
            </a:r>
            <a:r>
              <a:rPr lang="en-US" b="0" i="0" dirty="0">
                <a:effectLst/>
                <a:latin typeface="KaTeX_Main"/>
              </a:rPr>
              <a:t>​(</a:t>
            </a:r>
            <a:r>
              <a:rPr lang="en-US" b="0" i="1" dirty="0" err="1">
                <a:effectLst/>
                <a:latin typeface="KaTeX_Math"/>
              </a:rPr>
              <a:t>x</a:t>
            </a:r>
            <a:r>
              <a:rPr lang="en-US" b="0" i="0" dirty="0" err="1">
                <a:effectLst/>
                <a:latin typeface="KaTeX_Main"/>
              </a:rPr>
              <a:t>ˉ</a:t>
            </a:r>
            <a:r>
              <a:rPr lang="en-US" b="0" i="1" dirty="0" err="1">
                <a:effectLst/>
                <a:latin typeface="KaTeX_Math"/>
              </a:rPr>
              <a:t>i</a:t>
            </a:r>
            <a:r>
              <a:rPr lang="en-US" b="0" i="0" dirty="0">
                <a:effectLst/>
                <a:latin typeface="KaTeX_Main"/>
              </a:rPr>
              <a:t>​)</a:t>
            </a:r>
            <a:r>
              <a:rPr lang="en-US" b="0" i="0" dirty="0">
                <a:effectLst/>
                <a:latin typeface="Söhne"/>
              </a:rPr>
              <a:t> is the prediction from the model, </a:t>
            </a:r>
            <a:r>
              <a:rPr lang="en-US" b="0" i="1" dirty="0" err="1">
                <a:effectLst/>
                <a:latin typeface="KaTeX_Math"/>
              </a:rPr>
              <a:t>yi</a:t>
            </a:r>
            <a:r>
              <a:rPr lang="en-US" b="0" i="0" dirty="0">
                <a:effectLst/>
                <a:latin typeface="KaTeX_Main"/>
              </a:rPr>
              <a:t>​</a:t>
            </a:r>
            <a:r>
              <a:rPr lang="en-US" b="0" i="0" dirty="0">
                <a:effectLst/>
                <a:latin typeface="Söhne"/>
              </a:rPr>
              <a:t> is the actual value, and </a:t>
            </a:r>
            <a:r>
              <a:rPr lang="en-US" b="0" i="1" dirty="0">
                <a:effectLst/>
                <a:latin typeface="KaTeX_Math"/>
              </a:rPr>
              <a:t>n</a:t>
            </a:r>
            <a:r>
              <a:rPr lang="en-US" b="0" i="0" dirty="0">
                <a:effectLst/>
                <a:latin typeface="Söhne"/>
              </a:rPr>
              <a:t> is the number of observations. MSE is sensitive to outliers as it squares the errors.</a:t>
            </a:r>
          </a:p>
          <a:p>
            <a:pPr algn="l"/>
            <a:r>
              <a:rPr lang="en-US" dirty="0">
                <a:latin typeface="Söhne"/>
              </a:rPr>
              <a:t>2)</a:t>
            </a:r>
            <a:r>
              <a:rPr lang="en-US" b="1" i="0" dirty="0">
                <a:effectLst/>
                <a:latin typeface="Söhne"/>
              </a:rPr>
              <a:t>Mean Absolute Error (MAE)</a:t>
            </a:r>
            <a:r>
              <a:rPr lang="en-US" b="0" i="0" dirty="0">
                <a:effectLst/>
                <a:latin typeface="Söhne"/>
              </a:rPr>
              <a:t>: Measures the average of the absolute differences </a:t>
            </a:r>
            <a:r>
              <a:rPr lang="en-US" b="0" i="0" dirty="0" err="1">
                <a:effectLst/>
                <a:latin typeface="Söhne"/>
              </a:rPr>
              <a:t>betwee.n</a:t>
            </a:r>
            <a:r>
              <a:rPr lang="en-US" b="0" i="0" dirty="0">
                <a:effectLst/>
                <a:latin typeface="Söhne"/>
              </a:rPr>
              <a:t> predicted values and observed values.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    MAE provides a linear score that does not overly penalize large deviations unlike MSE.</a:t>
            </a:r>
          </a:p>
          <a:p>
            <a:pPr algn="l">
              <a:buFont typeface="+mj-lt"/>
              <a:buAutoNum type="arabicPeriod"/>
            </a:pPr>
            <a:r>
              <a:rPr lang="en-US" b="1" i="0" dirty="0">
                <a:effectLst/>
                <a:latin typeface="Söhne"/>
              </a:rPr>
              <a:t>Root Mean Squared Error (RMSE)</a:t>
            </a:r>
            <a:r>
              <a:rPr lang="en-US" b="0" i="0" dirty="0">
                <a:effectLst/>
                <a:latin typeface="Söhne"/>
              </a:rPr>
              <a:t>: It's the square root of the mean of the squared differences between prediction and actual observation. The formula is:</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RMSE is similar to MSE but the square root makes it more interpretable in the units of the output variable.</a:t>
            </a:r>
          </a:p>
          <a:p>
            <a:pPr algn="l">
              <a:buFont typeface="+mj-lt"/>
              <a:buAutoNum type="arabicPeriod"/>
            </a:pPr>
            <a:r>
              <a:rPr lang="en-US" b="1" i="0" dirty="0">
                <a:effectLst/>
                <a:latin typeface="Söhne"/>
              </a:rPr>
              <a:t>Mean Absolute Percentage Error (MAPE)</a:t>
            </a:r>
            <a:r>
              <a:rPr lang="en-US" b="0" i="0" dirty="0">
                <a:effectLst/>
                <a:latin typeface="Söhne"/>
              </a:rPr>
              <a:t>: It measures the size of the error in percentage terms, It's calculated as:</a:t>
            </a:r>
          </a:p>
          <a:p>
            <a:pPr algn="l">
              <a:buFont typeface="+mj-lt"/>
              <a:buAutoNum type="arabicPeriod"/>
            </a:pPr>
            <a:endParaRPr lang="en-US" b="0" i="0" dirty="0">
              <a:effectLst/>
              <a:latin typeface="Söhne"/>
            </a:endParaRPr>
          </a:p>
          <a:p>
            <a:pPr algn="l">
              <a:buFont typeface="+mj-lt"/>
              <a:buAutoNum type="arabicPeriod"/>
            </a:pPr>
            <a:endParaRPr lang="en-US" b="0" i="0" dirty="0">
              <a:effectLst/>
              <a:latin typeface="Söhne"/>
            </a:endParaRPr>
          </a:p>
          <a:p>
            <a:pPr algn="l"/>
            <a:r>
              <a:rPr lang="en-US" dirty="0">
                <a:latin typeface="Söhne"/>
              </a:rPr>
              <a:t> </a:t>
            </a:r>
            <a:endParaRPr lang="en-US" b="0" i="0" dirty="0">
              <a:effectLst/>
              <a:latin typeface="Söhne"/>
            </a:endParaRPr>
          </a:p>
        </p:txBody>
      </p:sp>
      <p:pic>
        <p:nvPicPr>
          <p:cNvPr id="6" name="Picture 5">
            <a:extLst>
              <a:ext uri="{FF2B5EF4-FFF2-40B4-BE49-F238E27FC236}">
                <a16:creationId xmlns:a16="http://schemas.microsoft.com/office/drawing/2014/main" id="{9D6C42DD-006C-4519-B675-AFA7C7B6650E}"/>
              </a:ext>
            </a:extLst>
          </p:cNvPr>
          <p:cNvPicPr/>
          <p:nvPr/>
        </p:nvPicPr>
        <p:blipFill>
          <a:blip r:embed="rId2"/>
          <a:stretch>
            <a:fillRect/>
          </a:stretch>
        </p:blipFill>
        <p:spPr>
          <a:xfrm>
            <a:off x="1059526" y="1767472"/>
            <a:ext cx="2569210" cy="330200"/>
          </a:xfrm>
          <a:prstGeom prst="rect">
            <a:avLst/>
          </a:prstGeom>
        </p:spPr>
      </p:pic>
      <p:pic>
        <p:nvPicPr>
          <p:cNvPr id="8" name="Picture 7">
            <a:extLst>
              <a:ext uri="{FF2B5EF4-FFF2-40B4-BE49-F238E27FC236}">
                <a16:creationId xmlns:a16="http://schemas.microsoft.com/office/drawing/2014/main" id="{B5912D5B-16F7-4768-B899-10F89E88A88A}"/>
              </a:ext>
            </a:extLst>
          </p:cNvPr>
          <p:cNvPicPr>
            <a:picLocks noChangeAspect="1"/>
          </p:cNvPicPr>
          <p:nvPr/>
        </p:nvPicPr>
        <p:blipFill>
          <a:blip r:embed="rId3"/>
          <a:stretch>
            <a:fillRect/>
          </a:stretch>
        </p:blipFill>
        <p:spPr>
          <a:xfrm>
            <a:off x="4341534" y="3300606"/>
            <a:ext cx="3038475" cy="457200"/>
          </a:xfrm>
          <a:prstGeom prst="rect">
            <a:avLst/>
          </a:prstGeom>
        </p:spPr>
      </p:pic>
      <p:pic>
        <p:nvPicPr>
          <p:cNvPr id="10" name="Picture 9">
            <a:extLst>
              <a:ext uri="{FF2B5EF4-FFF2-40B4-BE49-F238E27FC236}">
                <a16:creationId xmlns:a16="http://schemas.microsoft.com/office/drawing/2014/main" id="{5F586AA1-7CAC-48F0-9F37-779F76B14372}"/>
              </a:ext>
            </a:extLst>
          </p:cNvPr>
          <p:cNvPicPr>
            <a:picLocks noChangeAspect="1"/>
          </p:cNvPicPr>
          <p:nvPr/>
        </p:nvPicPr>
        <p:blipFill>
          <a:blip r:embed="rId4"/>
          <a:stretch>
            <a:fillRect/>
          </a:stretch>
        </p:blipFill>
        <p:spPr>
          <a:xfrm>
            <a:off x="893484" y="4760329"/>
            <a:ext cx="3448050" cy="533400"/>
          </a:xfrm>
          <a:prstGeom prst="rect">
            <a:avLst/>
          </a:prstGeom>
        </p:spPr>
      </p:pic>
      <p:pic>
        <p:nvPicPr>
          <p:cNvPr id="12" name="Picture 11">
            <a:extLst>
              <a:ext uri="{FF2B5EF4-FFF2-40B4-BE49-F238E27FC236}">
                <a16:creationId xmlns:a16="http://schemas.microsoft.com/office/drawing/2014/main" id="{3616B08F-E2A2-4C5C-B285-697E63EE570C}"/>
              </a:ext>
            </a:extLst>
          </p:cNvPr>
          <p:cNvPicPr>
            <a:picLocks noChangeAspect="1"/>
          </p:cNvPicPr>
          <p:nvPr/>
        </p:nvPicPr>
        <p:blipFill>
          <a:blip r:embed="rId5"/>
          <a:stretch>
            <a:fillRect/>
          </a:stretch>
        </p:blipFill>
        <p:spPr>
          <a:xfrm>
            <a:off x="429263" y="5860872"/>
            <a:ext cx="2981325" cy="523875"/>
          </a:xfrm>
          <a:prstGeom prst="rect">
            <a:avLst/>
          </a:prstGeom>
        </p:spPr>
      </p:pic>
    </p:spTree>
    <p:extLst>
      <p:ext uri="{BB962C8B-B14F-4D97-AF65-F5344CB8AC3E}">
        <p14:creationId xmlns:p14="http://schemas.microsoft.com/office/powerpoint/2010/main" val="21050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6F1493-B7F2-4E1B-B6EA-881A8AC934C5}"/>
              </a:ext>
            </a:extLst>
          </p:cNvPr>
          <p:cNvSpPr txBox="1"/>
          <p:nvPr/>
        </p:nvSpPr>
        <p:spPr>
          <a:xfrm>
            <a:off x="339364" y="292231"/>
            <a:ext cx="11425287" cy="3693319"/>
          </a:xfrm>
          <a:prstGeom prst="rect">
            <a:avLst/>
          </a:prstGeom>
          <a:noFill/>
        </p:spPr>
        <p:txBody>
          <a:bodyPr wrap="square">
            <a:spAutoFit/>
          </a:bodyPr>
          <a:lstStyle/>
          <a:p>
            <a:r>
              <a:rPr lang="en-US" b="0" i="0" dirty="0">
                <a:solidFill>
                  <a:srgbClr val="0F0F0F"/>
                </a:solidFill>
                <a:effectLst/>
                <a:latin typeface="Söhne"/>
              </a:rPr>
              <a:t>MAPE is particularly useful when you want to express the accuracy as a percentage, which can be more intuitive.</a:t>
            </a:r>
          </a:p>
          <a:p>
            <a:endParaRPr lang="en-US" dirty="0">
              <a:solidFill>
                <a:srgbClr val="0F0F0F"/>
              </a:solidFill>
              <a:latin typeface="Söhne"/>
            </a:endParaRPr>
          </a:p>
          <a:p>
            <a:r>
              <a:rPr lang="en-US" b="0" i="0" dirty="0">
                <a:solidFill>
                  <a:srgbClr val="0F0F0F"/>
                </a:solidFill>
                <a:effectLst/>
                <a:latin typeface="Söhne"/>
              </a:rPr>
              <a:t>These metrics are commonly used to evaluate and compare the performance of different models. Lower values of MSE, MAE, RMSE, and MAPE indicate a better fit of the model to the data. Each metric has its own advantages and can be selected based on the specific requirements of the problem and the data distribution</a:t>
            </a:r>
          </a:p>
          <a:p>
            <a:endParaRPr lang="en-US" dirty="0">
              <a:solidFill>
                <a:srgbClr val="0F0F0F"/>
              </a:solidFill>
              <a:latin typeface="Söhne"/>
            </a:endParaRPr>
          </a:p>
          <a:p>
            <a:r>
              <a:rPr lang="en-US" b="0" i="0" dirty="0">
                <a:solidFill>
                  <a:srgbClr val="0F0F0F"/>
                </a:solidFill>
                <a:effectLst/>
                <a:latin typeface="Söhne"/>
              </a:rPr>
              <a:t>For example, if large errors are particularly undesirable in your application, MSE or RMSE would be more appropriate because they penalize large errors more heavily. On the other hand, if all errors are to be weighted equally, MAE would be the metric to use</a:t>
            </a:r>
          </a:p>
          <a:p>
            <a:endParaRPr lang="en-US" dirty="0">
              <a:solidFill>
                <a:srgbClr val="0F0F0F"/>
              </a:solidFill>
              <a:latin typeface="Söhne"/>
            </a:endParaRPr>
          </a:p>
          <a:p>
            <a:r>
              <a:rPr lang="en-US" b="0" i="0" dirty="0">
                <a:solidFill>
                  <a:srgbClr val="0F0F0F"/>
                </a:solidFill>
                <a:effectLst/>
                <a:latin typeface="Söhne"/>
              </a:rPr>
              <a:t>To calculate these metrics, you typically use a set of predictions from the model and the actual values of the target variable. These calculations are often supported by statistical software and libraries in programming languages used for data science, like python’s </a:t>
            </a:r>
            <a:r>
              <a:rPr lang="en-US" b="0" i="0" dirty="0" err="1">
                <a:solidFill>
                  <a:srgbClr val="0F0F0F"/>
                </a:solidFill>
                <a:effectLst/>
                <a:latin typeface="Söhne"/>
              </a:rPr>
              <a:t>sklearn</a:t>
            </a:r>
            <a:r>
              <a:rPr lang="en-US" b="0" i="0" dirty="0">
                <a:solidFill>
                  <a:srgbClr val="0F0F0F"/>
                </a:solidFill>
                <a:effectLst/>
                <a:latin typeface="Söhne"/>
              </a:rPr>
              <a:t> library</a:t>
            </a:r>
            <a:endParaRPr lang="en-US" dirty="0"/>
          </a:p>
        </p:txBody>
      </p:sp>
    </p:spTree>
    <p:extLst>
      <p:ext uri="{BB962C8B-B14F-4D97-AF65-F5344CB8AC3E}">
        <p14:creationId xmlns:p14="http://schemas.microsoft.com/office/powerpoint/2010/main" val="415448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1743E-86D7-4495-B68A-1795F86CCEA4}"/>
              </a:ext>
            </a:extLst>
          </p:cNvPr>
          <p:cNvSpPr txBox="1"/>
          <p:nvPr/>
        </p:nvSpPr>
        <p:spPr>
          <a:xfrm>
            <a:off x="0" y="103569"/>
            <a:ext cx="6097656" cy="369332"/>
          </a:xfrm>
          <a:prstGeom prst="rect">
            <a:avLst/>
          </a:prstGeom>
          <a:noFill/>
        </p:spPr>
        <p:txBody>
          <a:bodyPr wrap="square">
            <a:spAutoFit/>
          </a:bodyPr>
          <a:lstStyle/>
          <a:p>
            <a:r>
              <a:rPr lang="en-US" b="0" i="0" dirty="0" err="1">
                <a:solidFill>
                  <a:srgbClr val="0F0F0F"/>
                </a:solidFill>
                <a:effectLst/>
                <a:latin typeface="Söhne"/>
              </a:rPr>
              <a:t>GradientBoostingRegressor</a:t>
            </a:r>
            <a:endParaRPr lang="en-US" b="0" i="0" dirty="0">
              <a:solidFill>
                <a:srgbClr val="0F0F0F"/>
              </a:solidFill>
              <a:effectLst/>
              <a:latin typeface="Söhne"/>
            </a:endParaRPr>
          </a:p>
        </p:txBody>
      </p:sp>
      <p:sp>
        <p:nvSpPr>
          <p:cNvPr id="8" name="Rectangle 5">
            <a:extLst>
              <a:ext uri="{FF2B5EF4-FFF2-40B4-BE49-F238E27FC236}">
                <a16:creationId xmlns:a16="http://schemas.microsoft.com/office/drawing/2014/main" id="{455AF9A7-7CEE-4813-A1A0-3F2323D19C14}"/>
              </a:ext>
            </a:extLst>
          </p:cNvPr>
          <p:cNvSpPr>
            <a:spLocks noChangeArrowheads="1"/>
          </p:cNvSpPr>
          <p:nvPr/>
        </p:nvSpPr>
        <p:spPr bwMode="auto">
          <a:xfrm>
            <a:off x="144670" y="424955"/>
            <a:ext cx="11603382"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is part of ensemble machine learning algorithms, specifically a member of the gradient boosting family. Here's a detailed explanation of its key features and how it works: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It is based on the principle of </a:t>
            </a:r>
            <a:r>
              <a:rPr kumimoji="0" lang="en-US" altLang="en-US" sz="1400" b="0" i="0" u="none" strike="noStrike" cap="none" normalizeH="0" baseline="0" dirty="0">
                <a:ln>
                  <a:noFill/>
                </a:ln>
                <a:solidFill>
                  <a:srgbClr val="FF0000"/>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where </a:t>
            </a:r>
            <a:r>
              <a:rPr kumimoji="0" lang="en-US" altLang="en-US" sz="1400" b="0" i="0" u="none" strike="noStrike" cap="none" normalizeH="0" baseline="0" dirty="0">
                <a:ln>
                  <a:noFill/>
                </a:ln>
                <a:solidFill>
                  <a:srgbClr val="FF0000"/>
                </a:solidFill>
                <a:effectLst/>
                <a:latin typeface="Söhne"/>
              </a:rPr>
              <a:t>multiple weak prediction models (typically decision trees) are combined </a:t>
            </a:r>
            <a:r>
              <a:rPr kumimoji="0" lang="en-US" altLang="en-US" sz="1400" b="0" i="0" u="none" strike="noStrike" cap="none" normalizeH="0" baseline="0" dirty="0">
                <a:ln>
                  <a:noFill/>
                </a:ln>
                <a:solidFill>
                  <a:schemeClr val="tx1"/>
                </a:solidFill>
                <a:effectLst/>
                <a:latin typeface="Söhne"/>
              </a:rPr>
              <a:t>to produce a more robust and accurate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Gradient Boosting Framework</a:t>
            </a:r>
            <a:r>
              <a:rPr kumimoji="0" lang="en-US" altLang="en-US" sz="1400" b="0" i="0" u="none" strike="noStrike" cap="none" normalizeH="0" baseline="0" dirty="0">
                <a:ln>
                  <a:noFill/>
                </a:ln>
                <a:solidFill>
                  <a:schemeClr val="tx1"/>
                </a:solidFill>
                <a:effectLst/>
                <a:latin typeface="Söhne"/>
              </a:rPr>
              <a:t>: It constructs the model in a </a:t>
            </a:r>
            <a:r>
              <a:rPr kumimoji="0" lang="en-US" altLang="en-US" sz="1400" b="0" i="0" u="none" strike="noStrike" cap="none" normalizeH="0" baseline="0" dirty="0">
                <a:ln>
                  <a:noFill/>
                </a:ln>
                <a:solidFill>
                  <a:srgbClr val="FF0000"/>
                </a:solidFill>
                <a:effectLst/>
                <a:latin typeface="Söhne"/>
              </a:rPr>
              <a:t>stage-wise fashion</a:t>
            </a:r>
            <a:r>
              <a:rPr kumimoji="0" lang="en-US" altLang="en-US" sz="1400" b="0" i="0" u="none" strike="noStrike" cap="none" normalizeH="0" baseline="0" dirty="0">
                <a:ln>
                  <a:noFill/>
                </a:ln>
                <a:solidFill>
                  <a:schemeClr val="tx1"/>
                </a:solidFill>
                <a:effectLst/>
                <a:latin typeface="Söhne"/>
              </a:rPr>
              <a:t>, with each new model being trained to correct the errors of the previous ones. Gradient Boosting </a:t>
            </a:r>
            <a:r>
              <a:rPr kumimoji="0" lang="en-US" altLang="en-US" sz="1400" b="0" i="0" u="none" strike="noStrike" cap="none" normalizeH="0" baseline="0" dirty="0">
                <a:ln>
                  <a:noFill/>
                </a:ln>
                <a:solidFill>
                  <a:srgbClr val="FF0000"/>
                </a:solidFill>
                <a:effectLst/>
                <a:latin typeface="Söhne"/>
              </a:rPr>
              <a:t>optimizes a loss function</a:t>
            </a:r>
            <a:r>
              <a:rPr kumimoji="0" lang="en-US" altLang="en-US" sz="1400" b="0" i="0" u="none" strike="noStrike" cap="none" normalizeH="0" baseline="0" dirty="0">
                <a:ln>
                  <a:noFill/>
                </a:ln>
                <a:solidFill>
                  <a:schemeClr val="tx1"/>
                </a:solidFill>
                <a:effectLst/>
                <a:latin typeface="Söhne"/>
              </a:rPr>
              <a:t>, and the "gradient" part refers to the fact that the algorithm uses </a:t>
            </a:r>
            <a:r>
              <a:rPr kumimoji="0" lang="en-US" altLang="en-US" sz="1400" b="0" i="0" u="none" strike="noStrike" cap="none" normalizeH="0" baseline="0" dirty="0">
                <a:ln>
                  <a:noFill/>
                </a:ln>
                <a:solidFill>
                  <a:srgbClr val="FF0000"/>
                </a:solidFill>
                <a:effectLst/>
                <a:latin typeface="Söhne"/>
              </a:rPr>
              <a:t>gradient descent to minimize this loss.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Decision Trees as Base Learners</a:t>
            </a:r>
            <a:r>
              <a:rPr kumimoji="0" lang="en-US" altLang="en-US" sz="1400" b="0" i="0" u="none" strike="noStrike" cap="none" normalizeH="0" baseline="0" dirty="0">
                <a:ln>
                  <a:noFill/>
                </a:ln>
                <a:solidFill>
                  <a:schemeClr val="tx1"/>
                </a:solidFill>
                <a:effectLst/>
                <a:latin typeface="Söhne"/>
              </a:rPr>
              <a:t>: The base learners in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are decision trees. These are generally shallow trees, which are trees with just a few levels. These shallow trees are weak learners but when combined into an ensemble, they can model complex decision boundaries.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Loss Function Optimization</a:t>
            </a:r>
            <a:r>
              <a:rPr kumimoji="0" lang="en-US" altLang="en-US" sz="1400" b="0" i="0" u="none" strike="noStrike" cap="none" normalizeH="0" baseline="0" dirty="0">
                <a:ln>
                  <a:noFill/>
                </a:ln>
                <a:solidFill>
                  <a:schemeClr val="tx1"/>
                </a:solidFill>
                <a:effectLst/>
                <a:latin typeface="Söhne"/>
              </a:rPr>
              <a:t>: The algorithm uses a </a:t>
            </a:r>
            <a:r>
              <a:rPr kumimoji="0" lang="en-US" altLang="en-US" sz="1400" b="0" i="0" u="none" strike="noStrike" cap="none" normalizeH="0" baseline="0" dirty="0">
                <a:ln>
                  <a:noFill/>
                </a:ln>
                <a:solidFill>
                  <a:srgbClr val="FF0000"/>
                </a:solidFill>
                <a:effectLst/>
                <a:latin typeface="Söhne"/>
              </a:rPr>
              <a:t>differentiable loss function</a:t>
            </a:r>
            <a:r>
              <a:rPr kumimoji="0" lang="en-US" altLang="en-US" sz="1400" b="0" i="0" u="none" strike="noStrike" cap="none" normalizeH="0" baseline="0" dirty="0">
                <a:ln>
                  <a:noFill/>
                </a:ln>
                <a:solidFill>
                  <a:schemeClr val="tx1"/>
                </a:solidFill>
                <a:effectLst/>
                <a:latin typeface="Söhne"/>
              </a:rPr>
              <a:t>, which can be any function that measures the </a:t>
            </a:r>
            <a:r>
              <a:rPr kumimoji="0" lang="en-US" altLang="en-US" sz="1400" b="0" i="0" u="none" strike="noStrike" cap="none" normalizeH="0" baseline="0" dirty="0">
                <a:ln>
                  <a:noFill/>
                </a:ln>
                <a:solidFill>
                  <a:srgbClr val="FF0000"/>
                </a:solidFill>
                <a:effectLst/>
                <a:latin typeface="Söhne"/>
              </a:rPr>
              <a:t>difference between the predicted and actual values. </a:t>
            </a:r>
            <a:r>
              <a:rPr kumimoji="0" lang="en-US" altLang="en-US" sz="1400" b="0" i="0" u="none" strike="noStrike" cap="none" normalizeH="0" baseline="0" dirty="0">
                <a:ln>
                  <a:noFill/>
                </a:ln>
                <a:solidFill>
                  <a:schemeClr val="tx1"/>
                </a:solidFill>
                <a:effectLst/>
                <a:latin typeface="Söhne"/>
              </a:rPr>
              <a:t>For regression tasks, it often uses </a:t>
            </a:r>
            <a:r>
              <a:rPr kumimoji="0" lang="en-US" altLang="en-US" sz="1400" b="0" i="0" u="none" strike="noStrike" cap="none" normalizeH="0" baseline="0" dirty="0">
                <a:ln>
                  <a:noFill/>
                </a:ln>
                <a:solidFill>
                  <a:srgbClr val="FF0000"/>
                </a:solidFill>
                <a:effectLst/>
                <a:latin typeface="Söhne"/>
              </a:rPr>
              <a:t>mean squared error or mean absolute error.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Sequential Learning</a:t>
            </a:r>
            <a:r>
              <a:rPr kumimoji="0" lang="en-US" altLang="en-US" sz="1400" b="0" i="0" u="none" strike="noStrike" cap="none" normalizeH="0" baseline="0" dirty="0">
                <a:ln>
                  <a:noFill/>
                </a:ln>
                <a:solidFill>
                  <a:schemeClr val="tx1"/>
                </a:solidFill>
                <a:effectLst/>
                <a:latin typeface="Söhne"/>
              </a:rPr>
              <a:t>: Each </a:t>
            </a:r>
            <a:r>
              <a:rPr kumimoji="0" lang="en-US" altLang="en-US" sz="1400" b="0" i="0" u="none" strike="noStrike" cap="none" normalizeH="0" baseline="0" dirty="0">
                <a:ln>
                  <a:noFill/>
                </a:ln>
                <a:solidFill>
                  <a:srgbClr val="FF0000"/>
                </a:solidFill>
                <a:effectLst/>
                <a:latin typeface="Söhne"/>
              </a:rPr>
              <a:t>new tree is fitted on the negative gradient of the loss function</a:t>
            </a:r>
            <a:r>
              <a:rPr kumimoji="0" lang="en-US" altLang="en-US" sz="1400" b="0" i="0" u="none" strike="noStrike" cap="none" normalizeH="0" baseline="0" dirty="0">
                <a:ln>
                  <a:noFill/>
                </a:ln>
                <a:solidFill>
                  <a:schemeClr val="tx1"/>
                </a:solidFill>
                <a:effectLst/>
                <a:latin typeface="Söhne"/>
              </a:rPr>
              <a:t>, which is akin to the residual error made by the previous trees. The idea is </a:t>
            </a:r>
            <a:r>
              <a:rPr kumimoji="0" lang="en-US" altLang="en-US" sz="1400" b="0" i="0" u="none" strike="noStrike" cap="none" normalizeH="0" baseline="0" dirty="0">
                <a:ln>
                  <a:noFill/>
                </a:ln>
                <a:solidFill>
                  <a:srgbClr val="FF0000"/>
                </a:solidFill>
                <a:effectLst/>
                <a:latin typeface="Söhne"/>
              </a:rPr>
              <a:t>to take the step in the direction that most rapidly decreases the 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Regularization</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has several mechanisms to regularize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Tree Constraints</a:t>
            </a:r>
            <a:r>
              <a:rPr kumimoji="0" lang="en-US" altLang="en-US" sz="1400" b="0" i="0" u="none" strike="noStrike" cap="none" normalizeH="0" baseline="0" dirty="0">
                <a:ln>
                  <a:noFill/>
                </a:ln>
                <a:solidFill>
                  <a:schemeClr val="tx1"/>
                </a:solidFill>
                <a:effectLst/>
                <a:latin typeface="Söhne"/>
              </a:rPr>
              <a:t>: Such as the </a:t>
            </a:r>
            <a:r>
              <a:rPr kumimoji="0" lang="en-US" altLang="en-US" sz="1400" b="0" i="0" u="none" strike="noStrike" cap="none" normalizeH="0" baseline="0" dirty="0">
                <a:ln>
                  <a:noFill/>
                </a:ln>
                <a:solidFill>
                  <a:srgbClr val="FF0000"/>
                </a:solidFill>
                <a:effectLst/>
                <a:latin typeface="Söhne"/>
              </a:rPr>
              <a:t>depth of the trees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minimum number of samples required to make a split</a:t>
            </a:r>
            <a:r>
              <a:rPr kumimoji="0" lang="en-US" altLang="en-US" sz="1400" b="0" i="0" u="none" strike="noStrike" cap="none" normalizeH="0" baseline="0" dirty="0">
                <a:ln>
                  <a:noFill/>
                </a:ln>
                <a:solidFill>
                  <a:schemeClr val="tx1"/>
                </a:solidFill>
                <a:effectLst/>
                <a:latin typeface="Söhne"/>
              </a:rPr>
              <a:t>, and </a:t>
            </a:r>
            <a:r>
              <a:rPr kumimoji="0" lang="en-US" altLang="en-US" sz="1400" b="0" i="0" u="none" strike="noStrike" cap="none" normalizeH="0" baseline="0" dirty="0">
                <a:ln>
                  <a:noFill/>
                </a:ln>
                <a:solidFill>
                  <a:srgbClr val="FF0000"/>
                </a:solidFill>
                <a:effectLst/>
                <a:latin typeface="Söhne"/>
              </a:rPr>
              <a:t>the minimum number of samples required at a leaf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Learning Rate</a:t>
            </a:r>
            <a:r>
              <a:rPr kumimoji="0" lang="en-US" altLang="en-US" sz="1400" b="0" i="0" u="none" strike="noStrike" cap="none" normalizeH="0" baseline="0" dirty="0">
                <a:ln>
                  <a:noFill/>
                </a:ln>
                <a:solidFill>
                  <a:schemeClr val="tx1"/>
                </a:solidFill>
                <a:effectLst/>
                <a:latin typeface="Söhne"/>
              </a:rPr>
              <a:t>: By </a:t>
            </a:r>
            <a:r>
              <a:rPr kumimoji="0" lang="en-US" altLang="en-US" sz="1400" b="0" i="0" u="none" strike="noStrike" cap="none" normalizeH="0" baseline="0" dirty="0">
                <a:ln>
                  <a:noFill/>
                </a:ln>
                <a:solidFill>
                  <a:srgbClr val="FF0000"/>
                </a:solidFill>
                <a:effectLst/>
                <a:latin typeface="Söhne"/>
              </a:rPr>
              <a:t>scaling the contribution of each tree by a factor between 0 and 1</a:t>
            </a:r>
            <a:r>
              <a:rPr kumimoji="0" lang="en-US" altLang="en-US" sz="1400" b="0" i="0" u="none" strike="noStrike" cap="none" normalizeH="0" baseline="0" dirty="0">
                <a:ln>
                  <a:noFill/>
                </a:ln>
                <a:solidFill>
                  <a:schemeClr val="tx1"/>
                </a:solidFill>
                <a:effectLst/>
                <a:latin typeface="Söhne"/>
              </a:rPr>
              <a:t>, you can </a:t>
            </a:r>
            <a:r>
              <a:rPr kumimoji="0" lang="en-US" altLang="en-US" sz="1400" b="0" i="0" u="none" strike="noStrike" cap="none" normalizeH="0" baseline="0" dirty="0">
                <a:ln>
                  <a:noFill/>
                </a:ln>
                <a:solidFill>
                  <a:srgbClr val="FF0000"/>
                </a:solidFill>
                <a:effectLst/>
                <a:latin typeface="Söhne"/>
              </a:rPr>
              <a:t>slow down the learning </a:t>
            </a:r>
            <a:r>
              <a:rPr kumimoji="0" lang="en-US" altLang="en-US" sz="1400" b="0" i="0" u="none" strike="noStrike" cap="none" normalizeH="0" baseline="0" dirty="0">
                <a:ln>
                  <a:noFill/>
                </a:ln>
                <a:solidFill>
                  <a:schemeClr val="tx1"/>
                </a:solidFill>
                <a:effectLst/>
                <a:latin typeface="Söhne"/>
              </a:rPr>
              <a:t>in the model and provide better generalization.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Subsampling</a:t>
            </a:r>
            <a:r>
              <a:rPr kumimoji="0" lang="en-US" altLang="en-US" sz="1400" b="0" i="0" u="none" strike="noStrike" cap="none" normalizeH="0" baseline="0" dirty="0">
                <a:ln>
                  <a:noFill/>
                </a:ln>
                <a:solidFill>
                  <a:schemeClr val="tx1"/>
                </a:solidFill>
                <a:effectLst/>
                <a:latin typeface="Söhne"/>
              </a:rPr>
              <a:t>: It can </a:t>
            </a:r>
            <a:r>
              <a:rPr kumimoji="0" lang="en-US" altLang="en-US" sz="1400" b="0" i="0" u="none" strike="noStrike" cap="none" normalizeH="0" baseline="0" dirty="0">
                <a:ln>
                  <a:noFill/>
                </a:ln>
                <a:solidFill>
                  <a:srgbClr val="FF0000"/>
                </a:solidFill>
                <a:effectLst/>
                <a:latin typeface="Söhne"/>
              </a:rPr>
              <a:t>train each tree on a random subset of the data </a:t>
            </a:r>
            <a:r>
              <a:rPr kumimoji="0" lang="en-US" altLang="en-US" sz="1400" b="0" i="0" u="none" strike="noStrike" cap="none" normalizeH="0" baseline="0" dirty="0">
                <a:ln>
                  <a:noFill/>
                </a:ln>
                <a:solidFill>
                  <a:schemeClr val="tx1"/>
                </a:solidFill>
                <a:effectLst/>
                <a:latin typeface="Söhne"/>
              </a:rPr>
              <a:t>to </a:t>
            </a:r>
            <a:r>
              <a:rPr kumimoji="0" lang="en-US" altLang="en-US" sz="1400" b="0" i="0" u="none" strike="noStrike" cap="none" normalizeH="0" baseline="0" dirty="0">
                <a:ln>
                  <a:noFill/>
                </a:ln>
                <a:solidFill>
                  <a:srgbClr val="FF0000"/>
                </a:solidFill>
                <a:effectLst/>
                <a:latin typeface="Söhne"/>
              </a:rPr>
              <a:t>increase robustness to noise and reduce variance</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Prediction</a:t>
            </a:r>
            <a:r>
              <a:rPr kumimoji="0" lang="en-US" altLang="en-US" sz="1400" b="0" i="0" u="none" strike="noStrike" cap="none" normalizeH="0" baseline="0" dirty="0">
                <a:ln>
                  <a:noFill/>
                </a:ln>
                <a:solidFill>
                  <a:schemeClr val="tx1"/>
                </a:solidFill>
                <a:effectLst/>
                <a:latin typeface="Söhne"/>
              </a:rPr>
              <a:t>: Once trained, predictions are made </a:t>
            </a:r>
            <a:r>
              <a:rPr kumimoji="0" lang="en-US" altLang="en-US" sz="1400" b="0" i="0" u="none" strike="noStrike" cap="none" normalizeH="0" baseline="0" dirty="0">
                <a:ln>
                  <a:noFill/>
                </a:ln>
                <a:solidFill>
                  <a:srgbClr val="FF0000"/>
                </a:solidFill>
                <a:effectLst/>
                <a:latin typeface="Söhne"/>
              </a:rPr>
              <a:t>by aggregating the predictions of the individual trees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Important hyperparameters that can be tuned include the </a:t>
            </a:r>
            <a:r>
              <a:rPr kumimoji="0" lang="en-US" altLang="en-US" sz="1400" b="0" i="0" u="none" strike="noStrike" cap="none" normalizeH="0" baseline="0" dirty="0">
                <a:ln>
                  <a:noFill/>
                </a:ln>
                <a:solidFill>
                  <a:srgbClr val="FF0000"/>
                </a:solidFill>
                <a:effectLst/>
                <a:latin typeface="Söhne"/>
              </a:rPr>
              <a:t>number of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depth of the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learning rate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learning_rate</a:t>
            </a:r>
            <a:r>
              <a:rPr kumimoji="0" lang="en-US" altLang="en-US" sz="1400" b="0" i="0" u="none" strike="noStrike" cap="none" normalizeH="0" baseline="0" dirty="0">
                <a:ln>
                  <a:noFill/>
                </a:ln>
                <a:solidFill>
                  <a:schemeClr val="tx1"/>
                </a:solidFill>
                <a:effectLst/>
                <a:latin typeface="Söhne"/>
              </a:rPr>
              <a:t>), and the </a:t>
            </a:r>
            <a:r>
              <a:rPr kumimoji="0" lang="en-US" altLang="en-US" sz="1400" b="0" i="0" u="none" strike="noStrike" cap="none" normalizeH="0" baseline="0" dirty="0">
                <a:ln>
                  <a:noFill/>
                </a:ln>
                <a:solidFill>
                  <a:srgbClr val="FF0000"/>
                </a:solidFill>
                <a:effectLst/>
                <a:latin typeface="Söhne"/>
              </a:rPr>
              <a:t>loss function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a:ln>
                  <a:noFill/>
                </a:ln>
                <a:solidFill>
                  <a:schemeClr val="tx1"/>
                </a:solidFill>
                <a:effectLst/>
                <a:latin typeface="Söhne Mono"/>
              </a:rPr>
              <a:t>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Robustness to Overfitting</a:t>
            </a:r>
            <a:r>
              <a:rPr kumimoji="0" lang="en-US" altLang="en-US" sz="1400" b="0" i="0" u="none" strike="noStrike" cap="none" normalizeH="0" baseline="0" dirty="0">
                <a:ln>
                  <a:noFill/>
                </a:ln>
                <a:solidFill>
                  <a:schemeClr val="tx1"/>
                </a:solidFill>
                <a:effectLst/>
                <a:latin typeface="Söhne"/>
              </a:rPr>
              <a:t>: Although gradient boosting machines can overfit if the number of trees is too large, they are generally more </a:t>
            </a:r>
            <a:r>
              <a:rPr kumimoji="0" lang="en-US" altLang="en-US" sz="1400" b="0" i="0" u="none" strike="noStrike" cap="none" normalizeH="0" baseline="0" dirty="0">
                <a:ln>
                  <a:noFill/>
                </a:ln>
                <a:solidFill>
                  <a:srgbClr val="FF0000"/>
                </a:solidFill>
                <a:effectLst/>
                <a:latin typeface="Söhne"/>
              </a:rPr>
              <a:t>robust to overfitting </a:t>
            </a:r>
            <a:r>
              <a:rPr kumimoji="0" lang="en-US" altLang="en-US" sz="1400" b="0" i="0" u="none" strike="noStrike" cap="none" normalizeH="0" baseline="0" dirty="0">
                <a:ln>
                  <a:noFill/>
                </a:ln>
                <a:solidFill>
                  <a:schemeClr val="tx1"/>
                </a:solidFill>
                <a:effectLst/>
                <a:latin typeface="Söhne"/>
              </a:rPr>
              <a:t>compared to individual decision trees, especially when regularization techniques are used.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Similar to other tree-based methods,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can provide insights into the importance of </a:t>
            </a:r>
            <a:r>
              <a:rPr kumimoji="0" lang="en-US" altLang="en-US" sz="1400" b="0" i="0" u="none" strike="noStrike" cap="none" normalizeH="0" baseline="0" dirty="0">
                <a:ln>
                  <a:noFill/>
                </a:ln>
                <a:solidFill>
                  <a:srgbClr val="FF0000"/>
                </a:solidFill>
                <a:effectLst/>
                <a:latin typeface="Söhne"/>
              </a:rPr>
              <a:t>different features in making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GradientBoostingRegressor</a:t>
            </a:r>
            <a:r>
              <a:rPr kumimoji="0" lang="en-US" altLang="en-US" sz="1400" b="0" i="0" u="none" strike="noStrike" cap="none" normalizeH="0" baseline="0" dirty="0">
                <a:ln>
                  <a:noFill/>
                </a:ln>
                <a:solidFill>
                  <a:schemeClr val="tx1"/>
                </a:solidFill>
                <a:effectLst/>
                <a:latin typeface="Söhne"/>
              </a:rPr>
              <a:t> is a powerful tool for regression tasks and can work well on a wide range of problems. However, it requires careful tuning of hyperparameters and can be more computationally expensive to train than simpler models due to the sequential nature of boosting. It is implemented in the </a:t>
            </a:r>
            <a:r>
              <a:rPr kumimoji="0" lang="en-US" altLang="en-US" sz="1400" b="1" i="0" u="none" strike="noStrike" cap="none" normalizeH="0" baseline="0" dirty="0">
                <a:ln>
                  <a:noFill/>
                </a:ln>
                <a:solidFill>
                  <a:schemeClr val="tx1"/>
                </a:solidFill>
                <a:effectLst/>
                <a:latin typeface="Söhne Mono"/>
              </a:rPr>
              <a:t>scikit-learn</a:t>
            </a:r>
            <a:r>
              <a:rPr kumimoji="0" lang="en-US" altLang="en-US" sz="1400" b="0" i="0" u="none" strike="noStrike" cap="none" normalizeH="0" baseline="0" dirty="0">
                <a:ln>
                  <a:noFill/>
                </a:ln>
                <a:solidFill>
                  <a:schemeClr val="tx1"/>
                </a:solidFill>
                <a:effectLst/>
                <a:latin typeface="Söhne"/>
              </a:rPr>
              <a:t> library in Python, which provides a user-friendly interface to utilize this algorithm effectively.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07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EB0C3-D588-48F5-B6C4-3B46373F6166}"/>
              </a:ext>
            </a:extLst>
          </p:cNvPr>
          <p:cNvSpPr txBox="1"/>
          <p:nvPr/>
        </p:nvSpPr>
        <p:spPr>
          <a:xfrm>
            <a:off x="285750" y="233426"/>
            <a:ext cx="11690901" cy="646331"/>
          </a:xfrm>
          <a:prstGeom prst="rect">
            <a:avLst/>
          </a:prstGeom>
          <a:noFill/>
        </p:spPr>
        <p:txBody>
          <a:bodyPr wrap="square">
            <a:spAutoFit/>
          </a:bodyPr>
          <a:lstStyle/>
          <a:p>
            <a:r>
              <a:rPr lang="en-US" dirty="0"/>
              <a:t>The 'loss' parameter of </a:t>
            </a:r>
            <a:r>
              <a:rPr lang="en-US" dirty="0" err="1"/>
              <a:t>GradientBoostingRegressor</a:t>
            </a:r>
            <a:r>
              <a:rPr lang="en-US" dirty="0"/>
              <a:t> must be a str among {'</a:t>
            </a:r>
            <a:r>
              <a:rPr lang="en-US" dirty="0" err="1"/>
              <a:t>absolute_error</a:t>
            </a:r>
            <a:r>
              <a:rPr lang="en-US" dirty="0"/>
              <a:t>', 'quantile', '</a:t>
            </a:r>
            <a:r>
              <a:rPr lang="en-US" dirty="0" err="1"/>
              <a:t>squared_error</a:t>
            </a:r>
            <a:r>
              <a:rPr lang="en-US" dirty="0"/>
              <a:t>', '</a:t>
            </a:r>
            <a:r>
              <a:rPr lang="en-US" dirty="0" err="1"/>
              <a:t>huber</a:t>
            </a:r>
            <a:r>
              <a:rPr lang="en-US" dirty="0"/>
              <a:t>'}</a:t>
            </a:r>
          </a:p>
        </p:txBody>
      </p:sp>
    </p:spTree>
    <p:extLst>
      <p:ext uri="{BB962C8B-B14F-4D97-AF65-F5344CB8AC3E}">
        <p14:creationId xmlns:p14="http://schemas.microsoft.com/office/powerpoint/2010/main" val="303194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1050</TotalTime>
  <Words>6297</Words>
  <Application>Microsoft Office PowerPoint</Application>
  <PresentationFormat>Widescreen</PresentationFormat>
  <Paragraphs>194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Calibri</vt:lpstr>
      <vt:lpstr>Calibri Light</vt:lpstr>
      <vt:lpstr>Georgia</vt:lpstr>
      <vt:lpstr>KaTeX_Main</vt:lpstr>
      <vt:lpstr>KaTeX_Math</vt:lpstr>
      <vt:lpstr>Söhne</vt:lpstr>
      <vt:lpstr>Söhne Mono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146</cp:revision>
  <dcterms:created xsi:type="dcterms:W3CDTF">2023-04-18T14:49:17Z</dcterms:created>
  <dcterms:modified xsi:type="dcterms:W3CDTF">2023-11-20T19:41:37Z</dcterms:modified>
</cp:coreProperties>
</file>