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5" r:id="rId2"/>
    <p:sldId id="468"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3" r:id="rId17"/>
    <p:sldId id="482" r:id="rId18"/>
    <p:sldId id="4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err="1">
                <a:latin typeface="-apple-system"/>
              </a:rPr>
              <a:t>XGBoost</a:t>
            </a:r>
            <a:r>
              <a:rPr lang="en-US" b="0" i="0" dirty="0">
                <a:solidFill>
                  <a:srgbClr val="0F0F0F"/>
                </a:solidFill>
                <a:effectLst/>
                <a:latin typeface="Söhne"/>
              </a:rPr>
              <a:t> </a:t>
            </a:r>
            <a:r>
              <a:rPr lang="en-US" b="1" dirty="0">
                <a:latin typeface="-apple-system"/>
              </a:rPr>
              <a:t>Regressor</a:t>
            </a:r>
          </a:p>
        </p:txBody>
      </p:sp>
      <p:sp>
        <p:nvSpPr>
          <p:cNvPr id="9" name="TextBox 8">
            <a:extLst>
              <a:ext uri="{FF2B5EF4-FFF2-40B4-BE49-F238E27FC236}">
                <a16:creationId xmlns:a16="http://schemas.microsoft.com/office/drawing/2014/main" id="{8A089AF6-CA31-4C72-B1FF-6D90E38C6307}"/>
              </a:ext>
            </a:extLst>
          </p:cNvPr>
          <p:cNvSpPr txBox="1"/>
          <p:nvPr/>
        </p:nvSpPr>
        <p:spPr>
          <a:xfrm>
            <a:off x="131976" y="977774"/>
            <a:ext cx="11928047" cy="5909310"/>
          </a:xfrm>
          <a:prstGeom prst="rect">
            <a:avLst/>
          </a:prstGeom>
          <a:noFill/>
        </p:spPr>
        <p:txBody>
          <a:bodyPr wrap="square">
            <a:spAutoFit/>
          </a:bodyPr>
          <a:lstStyle/>
          <a:p>
            <a:pPr algn="l"/>
            <a:r>
              <a:rPr lang="en-US" b="0" i="0" dirty="0" err="1">
                <a:effectLst/>
                <a:latin typeface="Söhne"/>
              </a:rPr>
              <a:t>XGBoost</a:t>
            </a:r>
            <a:r>
              <a:rPr lang="en-US" b="0" i="0" dirty="0">
                <a:effectLst/>
                <a:latin typeface="Söhne"/>
              </a:rPr>
              <a:t> (Extreme Gradient Boosting) Regressor is a powerful and efficient implementation of the gradient boosting framework. It's widely used in machine learning for regression tasks, where the goal is to predict a continuous target variable. </a:t>
            </a:r>
            <a:r>
              <a:rPr lang="en-US" b="1" i="0" dirty="0">
                <a:effectLst/>
                <a:latin typeface="Söhne"/>
              </a:rPr>
              <a:t>Gradient Boosting Framework</a:t>
            </a:r>
            <a:r>
              <a:rPr lang="en-US" b="0" i="0" dirty="0">
                <a:effectLst/>
                <a:latin typeface="Söhne"/>
              </a:rPr>
              <a:t>: </a:t>
            </a:r>
            <a:r>
              <a:rPr lang="en-US" b="0" i="0" dirty="0" err="1">
                <a:effectLst/>
                <a:latin typeface="Söhne"/>
              </a:rPr>
              <a:t>XGBoost</a:t>
            </a:r>
            <a:r>
              <a:rPr lang="en-US" b="0" i="0" dirty="0">
                <a:effectLst/>
                <a:latin typeface="Söhne"/>
              </a:rPr>
              <a:t> employs a gradient boosting framework, which builds an </a:t>
            </a:r>
            <a:r>
              <a:rPr lang="en-US" b="0" i="0" dirty="0">
                <a:solidFill>
                  <a:srgbClr val="FF0000"/>
                </a:solidFill>
                <a:effectLst/>
                <a:latin typeface="Söhne"/>
              </a:rPr>
              <a:t>ensemble</a:t>
            </a:r>
            <a:r>
              <a:rPr lang="en-US" b="0" i="0" dirty="0">
                <a:effectLst/>
                <a:latin typeface="Söhne"/>
              </a:rPr>
              <a:t> of weak prediction models, typically </a:t>
            </a:r>
            <a:r>
              <a:rPr lang="en-US" b="0" i="0" dirty="0">
                <a:solidFill>
                  <a:srgbClr val="FF0000"/>
                </a:solidFill>
                <a:effectLst/>
                <a:latin typeface="Söhne"/>
              </a:rPr>
              <a:t>decision trees</a:t>
            </a:r>
            <a:r>
              <a:rPr lang="en-US" b="0" i="0" dirty="0">
                <a:effectLst/>
                <a:latin typeface="Söhne"/>
              </a:rPr>
              <a:t>, in a sequential manner. Each </a:t>
            </a:r>
            <a:r>
              <a:rPr lang="en-US" b="0" i="0" dirty="0">
                <a:solidFill>
                  <a:srgbClr val="FF0000"/>
                </a:solidFill>
                <a:effectLst/>
                <a:latin typeface="Söhne"/>
              </a:rPr>
              <a:t>new model is trained to correct the errors made by the previous ones.</a:t>
            </a:r>
          </a:p>
          <a:p>
            <a:pPr algn="l">
              <a:buFont typeface="+mj-lt"/>
              <a:buAutoNum type="arabicPeriod"/>
            </a:pPr>
            <a:r>
              <a:rPr lang="en-US" b="1" i="0" dirty="0">
                <a:effectLst/>
                <a:latin typeface="Söhne"/>
              </a:rPr>
              <a:t>Handling of Missing Values</a:t>
            </a:r>
            <a:r>
              <a:rPr lang="en-US" b="0" i="0" dirty="0">
                <a:effectLst/>
                <a:latin typeface="Söhne"/>
              </a:rPr>
              <a:t>: </a:t>
            </a:r>
            <a:r>
              <a:rPr lang="en-US" b="0" i="0" dirty="0" err="1">
                <a:effectLst/>
                <a:latin typeface="Söhne"/>
              </a:rPr>
              <a:t>XGBoost</a:t>
            </a:r>
            <a:r>
              <a:rPr lang="en-US" b="0" i="0" dirty="0">
                <a:effectLst/>
                <a:latin typeface="Söhne"/>
              </a:rPr>
              <a:t> can automatically handle missing values, which is a significant advantage over many other algorithms.</a:t>
            </a:r>
          </a:p>
          <a:p>
            <a:pPr algn="l">
              <a:buFont typeface="+mj-lt"/>
              <a:buAutoNum type="arabicPeriod"/>
            </a:pPr>
            <a:r>
              <a:rPr lang="en-US" b="1" i="0" dirty="0">
                <a:effectLst/>
                <a:latin typeface="Söhne"/>
              </a:rPr>
              <a:t>Regularization</a:t>
            </a:r>
            <a:r>
              <a:rPr lang="en-US" b="0" i="0" dirty="0">
                <a:effectLst/>
                <a:latin typeface="Söhne"/>
              </a:rPr>
              <a:t>: It includes L1 (Lasso regression) and L2 (Ridge regression) regularization which helps in preventing overfitting.</a:t>
            </a:r>
          </a:p>
          <a:p>
            <a:pPr algn="l">
              <a:buFont typeface="+mj-lt"/>
              <a:buAutoNum type="arabicPeriod"/>
            </a:pPr>
            <a:r>
              <a:rPr lang="en-US" b="1" i="0" dirty="0">
                <a:effectLst/>
                <a:latin typeface="Söhne"/>
              </a:rPr>
              <a:t>Flexibility</a:t>
            </a:r>
            <a:r>
              <a:rPr lang="en-US" b="0" i="0" dirty="0">
                <a:effectLst/>
                <a:latin typeface="Söhne"/>
              </a:rPr>
              <a:t>: It allows users to define </a:t>
            </a:r>
            <a:r>
              <a:rPr lang="en-US" b="0" i="0" dirty="0">
                <a:solidFill>
                  <a:srgbClr val="FF0000"/>
                </a:solidFill>
                <a:effectLst/>
                <a:latin typeface="Söhne"/>
              </a:rPr>
              <a:t>custom optimization objectives </a:t>
            </a:r>
            <a:r>
              <a:rPr lang="en-US" b="0" i="0" dirty="0">
                <a:effectLst/>
                <a:latin typeface="Söhne"/>
              </a:rPr>
              <a:t>and evaluation criteria, adding a layer of flexibility not found in many other algorithms.</a:t>
            </a:r>
          </a:p>
          <a:p>
            <a:pPr algn="l">
              <a:buFont typeface="+mj-lt"/>
              <a:buAutoNum type="arabicPeriod"/>
            </a:pPr>
            <a:r>
              <a:rPr lang="en-US" b="1" i="0" dirty="0">
                <a:effectLst/>
                <a:latin typeface="Söhne"/>
              </a:rPr>
              <a:t>Scalability and Efficiency</a:t>
            </a:r>
            <a:r>
              <a:rPr lang="en-US" b="0" i="0" dirty="0">
                <a:effectLst/>
                <a:latin typeface="Söhne"/>
              </a:rPr>
              <a:t>: </a:t>
            </a:r>
            <a:r>
              <a:rPr lang="en-US" b="0" i="0" dirty="0" err="1">
                <a:effectLst/>
                <a:latin typeface="Söhne"/>
              </a:rPr>
              <a:t>XGBoost</a:t>
            </a:r>
            <a:r>
              <a:rPr lang="en-US" b="0" i="0" dirty="0">
                <a:effectLst/>
                <a:latin typeface="Söhne"/>
              </a:rPr>
              <a:t> is designed for computational efficiency and scalability. It uses a technique called </a:t>
            </a:r>
            <a:r>
              <a:rPr lang="en-US" b="0" i="0" dirty="0">
                <a:solidFill>
                  <a:srgbClr val="FF0000"/>
                </a:solidFill>
                <a:effectLst/>
                <a:latin typeface="Söhne"/>
              </a:rPr>
              <a:t>‘tree pruning’, which reduces complexity and improves speed</a:t>
            </a:r>
            <a:r>
              <a:rPr lang="en-US" b="0" i="0" dirty="0">
                <a:effectLst/>
                <a:latin typeface="Söhne"/>
              </a:rPr>
              <a:t>.</a:t>
            </a:r>
          </a:p>
          <a:p>
            <a:pPr algn="l">
              <a:buFont typeface="+mj-lt"/>
              <a:buAutoNum type="arabicPeriod"/>
            </a:pPr>
            <a:r>
              <a:rPr lang="en-US" b="1" i="0" dirty="0">
                <a:effectLst/>
                <a:latin typeface="Söhne"/>
              </a:rPr>
              <a:t>Cross-validation Capability</a:t>
            </a:r>
            <a:r>
              <a:rPr lang="en-US" b="0" i="0" dirty="0">
                <a:effectLst/>
                <a:latin typeface="Söhne"/>
              </a:rPr>
              <a:t>: </a:t>
            </a:r>
            <a:r>
              <a:rPr lang="en-US" b="0" i="0" dirty="0" err="1">
                <a:effectLst/>
                <a:latin typeface="Söhne"/>
              </a:rPr>
              <a:t>XGBoost</a:t>
            </a:r>
            <a:r>
              <a:rPr lang="en-US" b="0" i="0" dirty="0">
                <a:effectLst/>
                <a:latin typeface="Söhne"/>
              </a:rPr>
              <a:t> has </a:t>
            </a:r>
            <a:r>
              <a:rPr lang="en-US" b="0" i="0" dirty="0">
                <a:solidFill>
                  <a:srgbClr val="FF0000"/>
                </a:solidFill>
                <a:effectLst/>
                <a:latin typeface="Söhne"/>
              </a:rPr>
              <a:t>an in-built </a:t>
            </a:r>
            <a:r>
              <a:rPr lang="en-US" b="0" i="0" dirty="0">
                <a:effectLst/>
                <a:latin typeface="Söhne"/>
              </a:rPr>
              <a:t>routine to perform </a:t>
            </a:r>
            <a:r>
              <a:rPr lang="en-US" b="0" i="0" dirty="0">
                <a:solidFill>
                  <a:srgbClr val="FF0000"/>
                </a:solidFill>
                <a:effectLst/>
                <a:latin typeface="Söhne"/>
              </a:rPr>
              <a:t>cross-validation at each iteration </a:t>
            </a:r>
            <a:r>
              <a:rPr lang="en-US" b="0" i="0" dirty="0">
                <a:effectLst/>
                <a:latin typeface="Söhne"/>
              </a:rPr>
              <a:t>of the boosting process, allowing it to get a reliable estimate of the model's performance.</a:t>
            </a:r>
          </a:p>
          <a:p>
            <a:pPr algn="l">
              <a:buFont typeface="+mj-lt"/>
              <a:buAutoNum type="arabicPeriod"/>
            </a:pPr>
            <a:r>
              <a:rPr lang="en-US" b="1" i="0" dirty="0">
                <a:effectLst/>
                <a:latin typeface="Söhne"/>
              </a:rPr>
              <a:t>Handling Sparse Data</a:t>
            </a:r>
            <a:r>
              <a:rPr lang="en-US" b="0" i="0" dirty="0">
                <a:effectLst/>
                <a:latin typeface="Söhne"/>
              </a:rPr>
              <a:t>: It is </a:t>
            </a:r>
            <a:r>
              <a:rPr lang="en-US" b="0" i="0" dirty="0">
                <a:solidFill>
                  <a:srgbClr val="FF0000"/>
                </a:solidFill>
                <a:effectLst/>
                <a:latin typeface="Söhne"/>
              </a:rPr>
              <a:t>optimized for sparse data </a:t>
            </a:r>
            <a:r>
              <a:rPr lang="en-US" b="0" i="0" dirty="0">
                <a:effectLst/>
                <a:latin typeface="Söhne"/>
              </a:rPr>
              <a:t>and can handle different types of sparsity patterns in the data efficiently.</a:t>
            </a:r>
          </a:p>
          <a:p>
            <a:pPr algn="l">
              <a:buFont typeface="+mj-lt"/>
              <a:buAutoNum type="arabicPeriod"/>
            </a:pPr>
            <a:r>
              <a:rPr lang="en-US" b="1" i="0" dirty="0">
                <a:effectLst/>
                <a:latin typeface="Söhne"/>
              </a:rPr>
              <a:t>Hyperparameter Tuning</a:t>
            </a:r>
            <a:r>
              <a:rPr lang="en-US" b="0" i="0" dirty="0">
                <a:effectLst/>
                <a:latin typeface="Söhne"/>
              </a:rPr>
              <a:t>: </a:t>
            </a:r>
            <a:r>
              <a:rPr lang="en-US" b="0" i="0" dirty="0" err="1">
                <a:effectLst/>
                <a:latin typeface="Söhne"/>
              </a:rPr>
              <a:t>XGBoost</a:t>
            </a:r>
            <a:r>
              <a:rPr lang="en-US" b="0" i="0" dirty="0">
                <a:effectLst/>
                <a:latin typeface="Söhne"/>
              </a:rPr>
              <a:t> provides </a:t>
            </a:r>
            <a:r>
              <a:rPr lang="en-US" b="0" i="0" dirty="0">
                <a:solidFill>
                  <a:srgbClr val="FF0000"/>
                </a:solidFill>
                <a:effectLst/>
                <a:latin typeface="Söhne"/>
              </a:rPr>
              <a:t>several hyperparameters like learning rate, number of trees, depth of trees, </a:t>
            </a:r>
            <a:r>
              <a:rPr lang="en-US" b="0" i="0" dirty="0">
                <a:effectLst/>
                <a:latin typeface="Söhne"/>
              </a:rPr>
              <a:t>which can be fine-tuned for better performance.</a:t>
            </a:r>
          </a:p>
          <a:p>
            <a:pPr algn="l"/>
            <a:r>
              <a:rPr lang="en-US" b="0" i="0" dirty="0" err="1">
                <a:effectLst/>
                <a:latin typeface="Söhne"/>
              </a:rPr>
              <a:t>XGBoost</a:t>
            </a:r>
            <a:r>
              <a:rPr lang="en-US" b="0" i="0" dirty="0">
                <a:effectLst/>
                <a:latin typeface="Söhne"/>
              </a:rPr>
              <a:t> Regressor is particularly popular in data science competitions like those on Kaggle, due to its </a:t>
            </a:r>
            <a:r>
              <a:rPr lang="en-US" b="0" i="0" dirty="0">
                <a:solidFill>
                  <a:srgbClr val="FF0000"/>
                </a:solidFill>
                <a:effectLst/>
                <a:latin typeface="Söhne"/>
              </a:rPr>
              <a:t>performance and speed</a:t>
            </a:r>
            <a:r>
              <a:rPr lang="en-US" b="0" i="0" dirty="0">
                <a:effectLst/>
                <a:latin typeface="Söhne"/>
              </a:rPr>
              <a:t>, especially on </a:t>
            </a:r>
            <a:r>
              <a:rPr lang="en-US" b="0" i="0" dirty="0">
                <a:solidFill>
                  <a:srgbClr val="FF0000"/>
                </a:solidFill>
                <a:effectLst/>
                <a:latin typeface="Söhne"/>
              </a:rPr>
              <a:t>structured or tabular data</a:t>
            </a:r>
            <a:r>
              <a:rPr lang="en-US" b="0" i="0" dirty="0">
                <a:effectLst/>
                <a:latin typeface="Söhne"/>
              </a:rPr>
              <a:t>. It's a versatile tool that can be applied to a wide range of regression problems.</a:t>
            </a:r>
          </a:p>
        </p:txBody>
      </p:sp>
    </p:spTree>
    <p:extLst>
      <p:ext uri="{BB962C8B-B14F-4D97-AF65-F5344CB8AC3E}">
        <p14:creationId xmlns:p14="http://schemas.microsoft.com/office/powerpoint/2010/main" val="284279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3A8B4E-4BAA-45D5-855F-A218BC1FF683}"/>
              </a:ext>
            </a:extLst>
          </p:cNvPr>
          <p:cNvSpPr>
            <a:spLocks noChangeArrowheads="1"/>
          </p:cNvSpPr>
          <p:nvPr/>
        </p:nvSpPr>
        <p:spPr bwMode="auto">
          <a:xfrm>
            <a:off x="387626" y="159"/>
            <a:ext cx="11560534" cy="621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an ensemble machine learning algorithm that combines multiple decision trees to produce a more effective and robust model for regression tasks. It is part of the broader class of Random Forest algorithms, which are an extension of bagging methods. Here's an overview of its key features and how it operates: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of Decision Trees</a:t>
            </a:r>
            <a:r>
              <a:rPr kumimoji="0" lang="en-US" altLang="en-US" sz="1400" b="0" i="0" u="none" strike="noStrike" cap="none" normalizeH="0" baseline="0" dirty="0">
                <a:ln>
                  <a:noFill/>
                </a:ln>
                <a:solidFill>
                  <a:schemeClr val="tx1"/>
                </a:solidFill>
                <a:effectLst/>
                <a:latin typeface="Söhne"/>
              </a:rPr>
              <a:t>: A Random Forest is composed of a large number of individual decision trees that operate as an ensemble. Each individual tree in the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predicts the target variable, and the final output prediction is the average of all the individual tree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Bagging Method</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uses the bagging method (Bootstrap Aggregating) to promote variance reduction. Each tree is trained on a random sample of the data points, but unlike the original bagging method, the sample is drawn with replacement (bootstrap sample).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Feature Randomness</a:t>
            </a:r>
            <a:r>
              <a:rPr kumimoji="0" lang="en-US" altLang="en-US" sz="1400" b="0" i="0" u="none" strike="noStrike" cap="none" normalizeH="0" baseline="0" dirty="0">
                <a:ln>
                  <a:noFill/>
                </a:ln>
                <a:solidFill>
                  <a:schemeClr val="tx1"/>
                </a:solidFill>
                <a:effectLst/>
                <a:latin typeface="Söhne"/>
              </a:rPr>
              <a:t>: When splitting a node during the construction of a tree, the best split is chosen from a random subset of the features, rather than the best split from all features. This strategy of random feature selection when building trees increases diversity among the trees and is another key source of the Random Forest's robustness.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Reduction of Overfitting</a:t>
            </a:r>
            <a:r>
              <a:rPr kumimoji="0" lang="en-US" altLang="en-US" sz="1400" b="0" i="0" u="none" strike="noStrike" cap="none" normalizeH="0" baseline="0" dirty="0">
                <a:ln>
                  <a:noFill/>
                </a:ln>
                <a:solidFill>
                  <a:schemeClr val="tx1"/>
                </a:solidFill>
                <a:effectLst/>
                <a:latin typeface="Söhne"/>
              </a:rPr>
              <a:t>: Due to its ensemble nature and the randomness introduced during the training process,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tends to overfit less to the training data compared to an individual decision tree.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Parallel Computation</a:t>
            </a:r>
            <a:r>
              <a:rPr kumimoji="0" lang="en-US" altLang="en-US" sz="1400" b="0" i="0" u="none" strike="noStrike" cap="none" normalizeH="0" baseline="0" dirty="0">
                <a:ln>
                  <a:noFill/>
                </a:ln>
                <a:solidFill>
                  <a:schemeClr val="tx1"/>
                </a:solidFill>
                <a:effectLst/>
                <a:latin typeface="Söhne"/>
              </a:rPr>
              <a:t>: The training of the individual trees can be easily parallelized, as they are independent of each other, which makes Random Forests well suited for modern multi-core computers.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Key hyperparameters for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include the number of trees in the forest (</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maximum depth of the trees (</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minimum number of samples required to split an internal node (</a:t>
            </a:r>
            <a:r>
              <a:rPr kumimoji="0" lang="en-US" altLang="en-US" sz="1400" b="1" i="0" u="none" strike="noStrike" cap="none" normalizeH="0" baseline="0" dirty="0" err="1">
                <a:ln>
                  <a:noFill/>
                </a:ln>
                <a:solidFill>
                  <a:schemeClr val="tx1"/>
                </a:solidFill>
                <a:effectLst/>
                <a:latin typeface="Söhne Mono"/>
              </a:rPr>
              <a:t>min_samples_split</a:t>
            </a:r>
            <a:r>
              <a:rPr kumimoji="0" lang="en-US" altLang="en-US" sz="1400" b="0" i="0" u="none" strike="noStrike" cap="none" normalizeH="0" baseline="0" dirty="0">
                <a:ln>
                  <a:noFill/>
                </a:ln>
                <a:solidFill>
                  <a:schemeClr val="tx1"/>
                </a:solidFill>
                <a:effectLst/>
                <a:latin typeface="Söhne"/>
              </a:rPr>
              <a:t>), and the minimum number of samples required to be at a leaf node (</a:t>
            </a:r>
            <a:r>
              <a:rPr kumimoji="0" lang="en-US" altLang="en-US" sz="1400" b="1" i="0" u="none" strike="noStrike" cap="none" normalizeH="0" baseline="0" dirty="0" err="1">
                <a:ln>
                  <a:noFill/>
                </a:ln>
                <a:solidFill>
                  <a:schemeClr val="tx1"/>
                </a:solidFill>
                <a:effectLst/>
                <a:latin typeface="Söhne Mono"/>
              </a:rPr>
              <a:t>min_samples_leaf</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Handling Non-linearity</a:t>
            </a:r>
            <a:r>
              <a:rPr kumimoji="0" lang="en-US" altLang="en-US" sz="1400" b="0" i="0" u="none" strike="noStrike" cap="none" normalizeH="0" baseline="0" dirty="0">
                <a:ln>
                  <a:noFill/>
                </a:ln>
                <a:solidFill>
                  <a:schemeClr val="tx1"/>
                </a:solidFill>
                <a:effectLst/>
                <a:latin typeface="Söhne"/>
              </a:rPr>
              <a:t>: Due to the use of multiple trees and the non-linear nature of decision trees, a Random Forest can model complex, non-linear relationships.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No Need for Feature Scaling</a:t>
            </a:r>
            <a:r>
              <a:rPr kumimoji="0" lang="en-US" altLang="en-US" sz="1400" b="0" i="0" u="none" strike="noStrike" cap="none" normalizeH="0" baseline="0" dirty="0">
                <a:ln>
                  <a:noFill/>
                </a:ln>
                <a:solidFill>
                  <a:schemeClr val="tx1"/>
                </a:solidFill>
                <a:effectLst/>
                <a:latin typeface="Söhne"/>
              </a:rPr>
              <a:t>: Random Forest algorithms do not require input features to be scaled or normalized, as they are not sensitive to the magnitude of features.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can also provide insights into the importance of different features for the prediction, calculated by the amount of reduction of the criterion brought by that feature across all trees.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Handling Missing Values</a:t>
            </a:r>
            <a:r>
              <a:rPr kumimoji="0" lang="en-US" altLang="en-US" sz="1400" b="0" i="0" u="none" strike="noStrike" cap="none" normalizeH="0" baseline="0" dirty="0">
                <a:ln>
                  <a:noFill/>
                </a:ln>
                <a:solidFill>
                  <a:schemeClr val="tx1"/>
                </a:solidFill>
                <a:effectLst/>
                <a:latin typeface="Söhne"/>
              </a:rPr>
              <a:t>: Although traditional implementations of Random Forests do not handle missing values, modern implementations can handle them to a certain extent during 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commonly used for a wide range of regression tasks because it is easy to use, robust, and often performs well with default hyperparameters. It is part of the </a:t>
            </a:r>
            <a:r>
              <a:rPr kumimoji="0" lang="en-US" altLang="en-US" sz="1400" b="0" i="0" u="none" strike="noStrike" cap="none" normalizeH="0" baseline="0" dirty="0" err="1">
                <a:ln>
                  <a:noFill/>
                </a:ln>
                <a:solidFill>
                  <a:schemeClr val="tx1"/>
                </a:solidFill>
                <a:effectLst/>
                <a:latin typeface="Söhne"/>
              </a:rPr>
              <a:t>scikit_learn</a:t>
            </a:r>
            <a:r>
              <a:rPr kumimoji="0" lang="en-US" altLang="en-US" sz="1400" b="0" i="0" u="none" strike="noStrike" cap="none" normalizeH="0" baseline="0" dirty="0">
                <a:ln>
                  <a:noFill/>
                </a:ln>
                <a:solidFill>
                  <a:schemeClr val="tx1"/>
                </a:solidFill>
                <a:effectLst/>
                <a:latin typeface="Söhne"/>
              </a:rPr>
              <a:t> </a:t>
            </a:r>
            <a:r>
              <a:rPr lang="en-US" sz="1400" b="0" i="0" dirty="0">
                <a:solidFill>
                  <a:srgbClr val="0F0F0F"/>
                </a:solidFill>
                <a:effectLst/>
                <a:latin typeface="Söhne"/>
              </a:rPr>
              <a:t>library in Python, which provides an efficient and user-friendly implementation.</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9132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A8ED5F-7EC3-4D52-B5FA-1738AE920BC6}"/>
              </a:ext>
            </a:extLst>
          </p:cNvPr>
          <p:cNvSpPr>
            <a:spLocks noChangeArrowheads="1"/>
          </p:cNvSpPr>
          <p:nvPr/>
        </p:nvSpPr>
        <p:spPr bwMode="auto">
          <a:xfrm>
            <a:off x="101600" y="544829"/>
            <a:ext cx="12090400" cy="612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an ensemble machine learning model used for regression tasks. It works by </a:t>
            </a:r>
            <a:r>
              <a:rPr kumimoji="0" lang="en-US" altLang="en-US" sz="1550" b="0" i="0" u="none" strike="noStrike" cap="none" normalizeH="0" baseline="0" dirty="0">
                <a:ln>
                  <a:noFill/>
                </a:ln>
                <a:solidFill>
                  <a:srgbClr val="FF0000"/>
                </a:solidFill>
                <a:effectLst/>
                <a:latin typeface="Söhne"/>
              </a:rPr>
              <a:t>combining the predictions from multiple different regression models. Each sub-model makes an independent prediction</a:t>
            </a:r>
            <a:r>
              <a:rPr kumimoji="0" lang="en-US" altLang="en-US" sz="1550" b="0" i="0" u="none" strike="noStrike" cap="none" normalizeH="0" baseline="0" dirty="0">
                <a:ln>
                  <a:noFill/>
                </a:ln>
                <a:solidFill>
                  <a:schemeClr val="tx1"/>
                </a:solidFill>
                <a:effectLst/>
                <a:latin typeface="Söhne"/>
              </a:rPr>
              <a:t>, and 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aggregates these predictions </a:t>
            </a:r>
            <a:r>
              <a:rPr kumimoji="0" lang="en-US" altLang="en-US" sz="1550" b="0" i="0" u="none" strike="noStrike" cap="none" normalizeH="0" baseline="0" dirty="0">
                <a:ln>
                  <a:noFill/>
                </a:ln>
                <a:solidFill>
                  <a:schemeClr val="tx1"/>
                </a:solidFill>
                <a:effectLst/>
                <a:latin typeface="Söhne"/>
              </a:rPr>
              <a:t>to form a final prediction that is hopefully more accurate than any individual model. This technique can be </a:t>
            </a:r>
            <a:r>
              <a:rPr kumimoji="0" lang="en-US" altLang="en-US" sz="1550" b="0" i="0" u="none" strike="noStrike" cap="none" normalizeH="0" baseline="0" dirty="0">
                <a:ln>
                  <a:noFill/>
                </a:ln>
                <a:solidFill>
                  <a:srgbClr val="FF0000"/>
                </a:solidFill>
                <a:effectLst/>
                <a:latin typeface="Söhne"/>
              </a:rPr>
              <a:t>very effective</a:t>
            </a:r>
            <a:r>
              <a:rPr kumimoji="0" lang="en-US" altLang="en-US" sz="1550" b="0" i="0" u="none" strike="noStrike" cap="none" normalizeH="0" baseline="0" dirty="0">
                <a:ln>
                  <a:noFill/>
                </a:ln>
                <a:solidFill>
                  <a:schemeClr val="tx1"/>
                </a:solidFill>
                <a:effectLst/>
                <a:latin typeface="Söhne"/>
              </a:rPr>
              <a:t>, especially when the </a:t>
            </a:r>
            <a:r>
              <a:rPr kumimoji="0" lang="en-US" altLang="en-US" sz="1550" b="0" i="0" u="none" strike="noStrike" cap="none" normalizeH="0" baseline="0" dirty="0">
                <a:ln>
                  <a:noFill/>
                </a:ln>
                <a:solidFill>
                  <a:srgbClr val="FF0000"/>
                </a:solidFill>
                <a:effectLst/>
                <a:latin typeface="Söhne"/>
              </a:rPr>
              <a:t>sub-models make independent errors.</a:t>
            </a:r>
            <a:endParaRPr kumimoji="0" lang="en-US" altLang="en-US" sz="155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Here are the key features and how it operates:</a:t>
            </a:r>
            <a:endParaRPr kumimoji="0" lang="en-US" altLang="en-US" sz="15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50" b="1" i="0" u="none" strike="noStrike" cap="none" normalizeH="0" baseline="0" dirty="0">
                <a:ln>
                  <a:noFill/>
                </a:ln>
                <a:solidFill>
                  <a:schemeClr val="tx1"/>
                </a:solidFill>
                <a:effectLst/>
                <a:latin typeface="Söhne"/>
              </a:rPr>
              <a:t>Model Aggregation</a:t>
            </a:r>
            <a:r>
              <a:rPr kumimoji="0" lang="en-US" altLang="en-US" sz="1550" b="0" i="0" u="none" strike="noStrike" cap="none" normalizeH="0" baseline="0" dirty="0">
                <a:ln>
                  <a:noFill/>
                </a:ln>
                <a:solidFill>
                  <a:schemeClr val="tx1"/>
                </a:solidFill>
                <a:effectLst/>
                <a:latin typeface="Söhne"/>
              </a:rPr>
              <a:t>: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aggregates the predictions of each sub-model to make a final prediction. It typically does this through simple averaging, where </a:t>
            </a:r>
            <a:r>
              <a:rPr kumimoji="0" lang="en-US" altLang="en-US" sz="1550" b="0" i="0" u="none" strike="noStrike" cap="none" normalizeH="0" baseline="0" dirty="0">
                <a:ln>
                  <a:noFill/>
                </a:ln>
                <a:solidFill>
                  <a:srgbClr val="FF0000"/>
                </a:solidFill>
                <a:effectLst/>
                <a:latin typeface="Söhne"/>
              </a:rPr>
              <a:t>each sub-model has equal weight, </a:t>
            </a:r>
            <a:r>
              <a:rPr kumimoji="0" lang="en-US" altLang="en-US" sz="1550" b="0" i="0" u="none" strike="noStrike" cap="none" normalizeH="0" baseline="0" dirty="0">
                <a:ln>
                  <a:noFill/>
                </a:ln>
                <a:solidFill>
                  <a:schemeClr val="tx1"/>
                </a:solidFill>
                <a:effectLst/>
                <a:latin typeface="Söhne"/>
              </a:rPr>
              <a:t>or </a:t>
            </a:r>
            <a:r>
              <a:rPr kumimoji="0" lang="en-US" altLang="en-US" sz="1550" b="0" i="0" u="none" strike="noStrike" cap="none" normalizeH="0" baseline="0" dirty="0">
                <a:ln>
                  <a:noFill/>
                </a:ln>
                <a:solidFill>
                  <a:srgbClr val="FF0000"/>
                </a:solidFill>
                <a:effectLst/>
                <a:latin typeface="Söhne"/>
              </a:rPr>
              <a:t>through weighted averaging, where some models are given more importance than others</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50" b="1" i="0" u="none" strike="noStrike" cap="none" normalizeH="0" baseline="0" dirty="0">
                <a:ln>
                  <a:noFill/>
                </a:ln>
                <a:solidFill>
                  <a:schemeClr val="tx1"/>
                </a:solidFill>
                <a:effectLst/>
                <a:latin typeface="Söhne"/>
              </a:rPr>
              <a:t>Diversity of Sub-models</a:t>
            </a:r>
            <a:r>
              <a:rPr kumimoji="0" lang="en-US" altLang="en-US" sz="1550" b="0" i="0" u="none" strike="noStrike" cap="none" normalizeH="0" baseline="0" dirty="0">
                <a:ln>
                  <a:noFill/>
                </a:ln>
                <a:solidFill>
                  <a:schemeClr val="tx1"/>
                </a:solidFill>
                <a:effectLst/>
                <a:latin typeface="Söhne"/>
              </a:rPr>
              <a:t>: The strength of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often comes from the diversity of the sub-models. It combines models that have different inductive biases, which means they </a:t>
            </a:r>
            <a:r>
              <a:rPr kumimoji="0" lang="en-US" altLang="en-US" sz="1550" b="0" i="0" u="none" strike="noStrike" cap="none" normalizeH="0" baseline="0" dirty="0">
                <a:ln>
                  <a:noFill/>
                </a:ln>
                <a:solidFill>
                  <a:srgbClr val="FF0000"/>
                </a:solidFill>
                <a:effectLst/>
                <a:latin typeface="Söhne"/>
              </a:rPr>
              <a:t>make different kinds of errors </a:t>
            </a:r>
            <a:r>
              <a:rPr kumimoji="0" lang="en-US" altLang="en-US" sz="1550" b="0" i="0" u="none" strike="noStrike" cap="none" normalizeH="0" baseline="0" dirty="0">
                <a:ln>
                  <a:noFill/>
                </a:ln>
                <a:solidFill>
                  <a:schemeClr val="tx1"/>
                </a:solidFill>
                <a:effectLst/>
                <a:latin typeface="Söhne"/>
              </a:rPr>
              <a:t>on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50" b="1" i="0" u="none" strike="noStrike" cap="none" normalizeH="0" baseline="0" dirty="0">
                <a:ln>
                  <a:noFill/>
                </a:ln>
                <a:solidFill>
                  <a:schemeClr val="tx1"/>
                </a:solidFill>
                <a:effectLst/>
                <a:latin typeface="Söhne"/>
              </a:rPr>
              <a:t>Reduction of Variance</a:t>
            </a:r>
            <a:r>
              <a:rPr kumimoji="0" lang="en-US" altLang="en-US" sz="1550" b="0" i="0" u="none" strike="noStrike" cap="none" normalizeH="0" baseline="0" dirty="0">
                <a:ln>
                  <a:noFill/>
                </a:ln>
                <a:solidFill>
                  <a:schemeClr val="tx1"/>
                </a:solidFill>
                <a:effectLst/>
                <a:latin typeface="Söhne"/>
              </a:rPr>
              <a:t>: By </a:t>
            </a:r>
            <a:r>
              <a:rPr kumimoji="0" lang="en-US" altLang="en-US" sz="1550" b="0" i="0" u="none" strike="noStrike" cap="none" normalizeH="0" baseline="0" dirty="0">
                <a:ln>
                  <a:noFill/>
                </a:ln>
                <a:solidFill>
                  <a:srgbClr val="FF0000"/>
                </a:solidFill>
                <a:effectLst/>
                <a:latin typeface="Söhne"/>
              </a:rPr>
              <a:t>averaging out the predictions of various models</a:t>
            </a:r>
            <a:r>
              <a:rPr kumimoji="0" lang="en-US" altLang="en-US" sz="1550" b="0" i="0" u="none" strike="noStrike" cap="none" normalizeH="0" baseline="0" dirty="0">
                <a:ln>
                  <a:noFill/>
                </a:ln>
                <a:solidFill>
                  <a:schemeClr val="tx1"/>
                </a:solidFill>
                <a:effectLst/>
                <a:latin typeface="Söhne"/>
              </a:rPr>
              <a:t>,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can reduce the variance </a:t>
            </a:r>
            <a:r>
              <a:rPr kumimoji="0" lang="en-US" altLang="en-US" sz="1550" b="0" i="0" u="none" strike="noStrike" cap="none" normalizeH="0" baseline="0" dirty="0">
                <a:ln>
                  <a:noFill/>
                </a:ln>
                <a:solidFill>
                  <a:schemeClr val="tx1"/>
                </a:solidFill>
                <a:effectLst/>
                <a:latin typeface="Söhne"/>
              </a:rPr>
              <a:t>of the predictions, potentially leading to better performance on unseen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50" b="1" i="0" u="none" strike="noStrike" cap="none" normalizeH="0" baseline="0" dirty="0">
                <a:ln>
                  <a:noFill/>
                </a:ln>
                <a:solidFill>
                  <a:schemeClr val="tx1"/>
                </a:solidFill>
                <a:effectLst/>
                <a:latin typeface="Söhne"/>
              </a:rPr>
              <a:t>Flexibility</a:t>
            </a:r>
            <a:r>
              <a:rPr kumimoji="0" lang="en-US" altLang="en-US" sz="1550" b="0" i="0" u="none" strike="noStrike" cap="none" normalizeH="0" baseline="0" dirty="0">
                <a:ln>
                  <a:noFill/>
                </a:ln>
                <a:solidFill>
                  <a:schemeClr val="tx1"/>
                </a:solidFill>
                <a:effectLst/>
                <a:latin typeface="Söhne"/>
              </a:rPr>
              <a:t>: It allows </a:t>
            </a:r>
            <a:r>
              <a:rPr kumimoji="0" lang="en-US" altLang="en-US" sz="1550" b="0" i="0" u="none" strike="noStrike" cap="none" normalizeH="0" baseline="0" dirty="0">
                <a:ln>
                  <a:noFill/>
                </a:ln>
                <a:solidFill>
                  <a:srgbClr val="FF0000"/>
                </a:solidFill>
                <a:effectLst/>
                <a:latin typeface="Söhne"/>
              </a:rPr>
              <a:t>flexibility in the choice of the sub-models</a:t>
            </a:r>
            <a:r>
              <a:rPr kumimoji="0" lang="en-US" altLang="en-US" sz="1550" b="0" i="0" u="none" strike="noStrike" cap="none" normalizeH="0" baseline="0" dirty="0">
                <a:ln>
                  <a:noFill/>
                </a:ln>
                <a:solidFill>
                  <a:schemeClr val="tx1"/>
                </a:solidFill>
                <a:effectLst/>
                <a:latin typeface="Söhne"/>
              </a:rPr>
              <a:t>. You can combine </a:t>
            </a:r>
            <a:r>
              <a:rPr kumimoji="0" lang="en-US" altLang="en-US" sz="1550" b="0" i="0" u="none" strike="noStrike" cap="none" normalizeH="0" baseline="0" dirty="0">
                <a:ln>
                  <a:noFill/>
                </a:ln>
                <a:solidFill>
                  <a:srgbClr val="FF0000"/>
                </a:solidFill>
                <a:effectLst/>
                <a:latin typeface="Söhne"/>
              </a:rPr>
              <a:t>any number of regressors</a:t>
            </a:r>
            <a:r>
              <a:rPr kumimoji="0" lang="en-US" altLang="en-US" sz="1550" b="0" i="0" u="none" strike="noStrike" cap="none" normalizeH="0" baseline="0" dirty="0">
                <a:ln>
                  <a:noFill/>
                </a:ln>
                <a:solidFill>
                  <a:schemeClr val="tx1"/>
                </a:solidFill>
                <a:effectLst/>
                <a:latin typeface="Söhne"/>
              </a:rPr>
              <a:t> with any kind of algorithm </a:t>
            </a:r>
            <a:r>
              <a:rPr kumimoji="0" lang="en-US" altLang="en-US" sz="1550" b="0" i="0" u="none" strike="noStrike" cap="none" normalizeH="0" baseline="0" dirty="0">
                <a:ln>
                  <a:noFill/>
                </a:ln>
                <a:solidFill>
                  <a:srgbClr val="FF0000"/>
                </a:solidFill>
                <a:effectLst/>
                <a:latin typeface="Söhne"/>
              </a:rPr>
              <a:t>(like linear models, decision trees, support vector machines, etc.), </a:t>
            </a:r>
            <a:r>
              <a:rPr kumimoji="0" lang="en-US" altLang="en-US" sz="1550" b="0" i="0" u="none" strike="noStrike" cap="none" normalizeH="0" baseline="0" dirty="0">
                <a:ln>
                  <a:noFill/>
                </a:ln>
                <a:solidFill>
                  <a:schemeClr val="tx1"/>
                </a:solidFill>
                <a:effectLst/>
                <a:latin typeface="Söhne"/>
              </a:rPr>
              <a:t>as long as they provide a </a:t>
            </a:r>
            <a:r>
              <a:rPr kumimoji="0" lang="en-US" altLang="en-US" sz="1550" b="1" i="0" u="none" strike="noStrike" cap="none" normalizeH="0" baseline="0" dirty="0">
                <a:ln>
                  <a:noFill/>
                </a:ln>
                <a:solidFill>
                  <a:schemeClr val="tx1"/>
                </a:solidFill>
                <a:effectLst/>
                <a:latin typeface="Söhne Mono"/>
              </a:rPr>
              <a:t>predict</a:t>
            </a:r>
            <a:r>
              <a:rPr kumimoji="0" lang="en-US" altLang="en-US" sz="1550" b="0" i="0" u="none" strike="noStrike" cap="none" normalizeH="0" baseline="0" dirty="0">
                <a:ln>
                  <a:noFill/>
                </a:ln>
                <a:solidFill>
                  <a:schemeClr val="tx1"/>
                </a:solidFill>
                <a:effectLst/>
                <a:latin typeface="Söhne"/>
              </a:rPr>
              <a:t> method.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50" b="1" i="0" u="none" strike="noStrike" cap="none" normalizeH="0" baseline="0" dirty="0">
                <a:ln>
                  <a:noFill/>
                </a:ln>
                <a:solidFill>
                  <a:schemeClr val="tx1"/>
                </a:solidFill>
                <a:effectLst/>
                <a:latin typeface="Söhne"/>
              </a:rPr>
              <a:t>Hyperparameters Tuning</a:t>
            </a:r>
            <a:r>
              <a:rPr kumimoji="0" lang="en-US" altLang="en-US" sz="1550" b="0" i="0" u="none" strike="noStrike" cap="none" normalizeH="0" baseline="0" dirty="0">
                <a:ln>
                  <a:noFill/>
                </a:ln>
                <a:solidFill>
                  <a:schemeClr val="tx1"/>
                </a:solidFill>
                <a:effectLst/>
                <a:latin typeface="Söhne"/>
              </a:rPr>
              <a:t>: Each </a:t>
            </a:r>
            <a:r>
              <a:rPr kumimoji="0" lang="en-US" altLang="en-US" sz="1550" b="0" i="0" u="none" strike="noStrike" cap="none" normalizeH="0" baseline="0" dirty="0">
                <a:ln>
                  <a:noFill/>
                </a:ln>
                <a:solidFill>
                  <a:srgbClr val="FF0000"/>
                </a:solidFill>
                <a:effectLst/>
                <a:latin typeface="Söhne"/>
              </a:rPr>
              <a:t>sub-model can be independently tuned </a:t>
            </a:r>
            <a:r>
              <a:rPr kumimoji="0" lang="en-US" altLang="en-US" sz="1550" b="0" i="0" u="none" strike="noStrike" cap="none" normalizeH="0" baseline="0" dirty="0">
                <a:ln>
                  <a:noFill/>
                </a:ln>
                <a:solidFill>
                  <a:schemeClr val="tx1"/>
                </a:solidFill>
                <a:effectLst/>
                <a:latin typeface="Söhne"/>
              </a:rPr>
              <a:t>to </a:t>
            </a:r>
            <a:r>
              <a:rPr kumimoji="0" lang="en-US" altLang="en-US" sz="1550" b="0" i="0" u="none" strike="noStrike" cap="none" normalizeH="0" baseline="0" dirty="0">
                <a:ln>
                  <a:noFill/>
                </a:ln>
                <a:solidFill>
                  <a:srgbClr val="FF0000"/>
                </a:solidFill>
                <a:effectLst/>
                <a:latin typeface="Söhne"/>
              </a:rPr>
              <a:t>optimize its performance </a:t>
            </a:r>
            <a:r>
              <a:rPr kumimoji="0" lang="en-US" altLang="en-US" sz="1550" b="0" i="0" u="none" strike="noStrike" cap="none" normalizeH="0" baseline="0" dirty="0">
                <a:ln>
                  <a:noFill/>
                </a:ln>
                <a:solidFill>
                  <a:schemeClr val="tx1"/>
                </a:solidFill>
                <a:effectLst/>
                <a:latin typeface="Söhne"/>
              </a:rPr>
              <a:t>before being </a:t>
            </a:r>
            <a:r>
              <a:rPr kumimoji="0" lang="en-US" altLang="en-US" sz="1550" b="0" i="0" u="none" strike="noStrike" cap="none" normalizeH="0" baseline="0" dirty="0">
                <a:ln>
                  <a:noFill/>
                </a:ln>
                <a:solidFill>
                  <a:srgbClr val="FF0000"/>
                </a:solidFill>
                <a:effectLst/>
                <a:latin typeface="Söhne"/>
              </a:rPr>
              <a:t>included in the ensemble.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50" b="1" i="0" u="none" strike="noStrike" cap="none" normalizeH="0" baseline="0" dirty="0">
                <a:ln>
                  <a:noFill/>
                </a:ln>
                <a:solidFill>
                  <a:schemeClr val="tx1"/>
                </a:solidFill>
                <a:effectLst/>
                <a:latin typeface="Söhne"/>
              </a:rPr>
              <a:t>Parallelization</a:t>
            </a:r>
            <a:r>
              <a:rPr kumimoji="0" lang="en-US" altLang="en-US" sz="1550" b="0" i="0" u="none" strike="noStrike" cap="none" normalizeH="0" baseline="0" dirty="0">
                <a:ln>
                  <a:noFill/>
                </a:ln>
                <a:solidFill>
                  <a:schemeClr val="tx1"/>
                </a:solidFill>
                <a:effectLst/>
                <a:latin typeface="Söhne"/>
              </a:rPr>
              <a:t>: The </a:t>
            </a:r>
            <a:r>
              <a:rPr kumimoji="0" lang="en-US" altLang="en-US" sz="1550" b="0" i="0" u="none" strike="noStrike" cap="none" normalizeH="0" baseline="0" dirty="0">
                <a:ln>
                  <a:noFill/>
                </a:ln>
                <a:solidFill>
                  <a:srgbClr val="FF0000"/>
                </a:solidFill>
                <a:effectLst/>
                <a:latin typeface="Söhne"/>
              </a:rPr>
              <a:t>predictions</a:t>
            </a:r>
            <a:r>
              <a:rPr kumimoji="0" lang="en-US" altLang="en-US" sz="1550" b="0" i="0" u="none" strike="noStrike" cap="none" normalizeH="0" baseline="0" dirty="0">
                <a:ln>
                  <a:noFill/>
                </a:ln>
                <a:solidFill>
                  <a:schemeClr val="tx1"/>
                </a:solidFill>
                <a:effectLst/>
                <a:latin typeface="Söhne"/>
              </a:rPr>
              <a:t> from each </a:t>
            </a:r>
            <a:r>
              <a:rPr kumimoji="0" lang="en-US" altLang="en-US" sz="1550" b="0" i="0" u="none" strike="noStrike" cap="none" normalizeH="0" baseline="0" dirty="0">
                <a:ln>
                  <a:noFill/>
                </a:ln>
                <a:solidFill>
                  <a:srgbClr val="FF0000"/>
                </a:solidFill>
                <a:effectLst/>
                <a:latin typeface="Söhne"/>
              </a:rPr>
              <a:t>sub-model can be generated in parallel</a:t>
            </a:r>
            <a:r>
              <a:rPr kumimoji="0" lang="en-US" altLang="en-US" sz="1550" b="0" i="0" u="none" strike="noStrike" cap="none" normalizeH="0" baseline="0" dirty="0">
                <a:ln>
                  <a:noFill/>
                </a:ln>
                <a:solidFill>
                  <a:schemeClr val="tx1"/>
                </a:solidFill>
                <a:effectLst/>
                <a:latin typeface="Söhne"/>
              </a:rPr>
              <a:t>, which can </a:t>
            </a:r>
            <a:r>
              <a:rPr kumimoji="0" lang="en-US" altLang="en-US" sz="1550" b="0" i="0" u="none" strike="noStrike" cap="none" normalizeH="0" baseline="0" dirty="0">
                <a:ln>
                  <a:noFill/>
                </a:ln>
                <a:solidFill>
                  <a:srgbClr val="FF0000"/>
                </a:solidFill>
                <a:effectLst/>
                <a:latin typeface="Söhne"/>
              </a:rPr>
              <a:t>speed up the processing time</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50" b="1" i="0" u="none" strike="noStrike" cap="none" normalizeH="0" baseline="0" dirty="0">
                <a:ln>
                  <a:noFill/>
                </a:ln>
                <a:solidFill>
                  <a:schemeClr val="tx1"/>
                </a:solidFill>
                <a:effectLst/>
                <a:latin typeface="Söhne"/>
              </a:rPr>
              <a:t>Simple Averaging vs. Weighted Averaging</a:t>
            </a:r>
            <a:r>
              <a:rPr kumimoji="0" lang="en-US" altLang="en-US" sz="1550" b="0" i="0" u="none" strike="noStrike" cap="none" normalizeH="0" baseline="0" dirty="0">
                <a:ln>
                  <a:noFill/>
                </a:ln>
                <a:solidFill>
                  <a:schemeClr val="tx1"/>
                </a:solidFill>
                <a:effectLst/>
                <a:latin typeface="Söhne"/>
              </a:rPr>
              <a:t>: If all models are considered equally reliable, simple averaging might be used. However, if </a:t>
            </a:r>
            <a:r>
              <a:rPr kumimoji="0" lang="en-US" altLang="en-US" sz="1550" b="0" i="0" u="none" strike="noStrike" cap="none" normalizeH="0" baseline="0" dirty="0">
                <a:ln>
                  <a:noFill/>
                </a:ln>
                <a:solidFill>
                  <a:srgbClr val="FF0000"/>
                </a:solidFill>
                <a:effectLst/>
                <a:latin typeface="Söhne"/>
              </a:rPr>
              <a:t>some models are known to be more accurate or reliable, weighted averaging </a:t>
            </a:r>
            <a:r>
              <a:rPr kumimoji="0" lang="en-US" altLang="en-US" sz="1550" b="0" i="0" u="none" strike="noStrike" cap="none" normalizeH="0" baseline="0" dirty="0">
                <a:ln>
                  <a:noFill/>
                </a:ln>
                <a:solidFill>
                  <a:schemeClr val="tx1"/>
                </a:solidFill>
                <a:effectLst/>
                <a:latin typeface="Söhne"/>
              </a:rPr>
              <a:t>can be employed to give more weight to the predictions from these models.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50" b="1" i="0" u="none" strike="noStrike" cap="none" normalizeH="0" baseline="0" dirty="0">
                <a:ln>
                  <a:noFill/>
                </a:ln>
                <a:solidFill>
                  <a:schemeClr val="tx1"/>
                </a:solidFill>
                <a:effectLst/>
                <a:latin typeface="Söhne"/>
              </a:rPr>
              <a:t>Robustness to Overfitting</a:t>
            </a:r>
            <a:r>
              <a:rPr kumimoji="0" lang="en-US" altLang="en-US" sz="1550" b="0" i="0" u="none" strike="noStrike" cap="none" normalizeH="0" baseline="0" dirty="0">
                <a:ln>
                  <a:noFill/>
                </a:ln>
                <a:solidFill>
                  <a:schemeClr val="tx1"/>
                </a:solidFill>
                <a:effectLst/>
                <a:latin typeface="Söhne"/>
              </a:rPr>
              <a:t>: The ensemble approach can be </a:t>
            </a:r>
            <a:r>
              <a:rPr kumimoji="0" lang="en-US" altLang="en-US" sz="1550" b="0" i="0" u="none" strike="noStrike" cap="none" normalizeH="0" baseline="0" dirty="0">
                <a:ln>
                  <a:noFill/>
                </a:ln>
                <a:solidFill>
                  <a:srgbClr val="FF0000"/>
                </a:solidFill>
                <a:effectLst/>
                <a:latin typeface="Söhne"/>
              </a:rPr>
              <a:t>less prone to overfitting</a:t>
            </a:r>
            <a:r>
              <a:rPr kumimoji="0" lang="en-US" altLang="en-US" sz="1550" b="0" i="0" u="none" strike="noStrike" cap="none" normalizeH="0" baseline="0" dirty="0">
                <a:ln>
                  <a:noFill/>
                </a:ln>
                <a:solidFill>
                  <a:schemeClr val="tx1"/>
                </a:solidFill>
                <a:effectLst/>
                <a:latin typeface="Söhne"/>
              </a:rPr>
              <a:t>, especially if the </a:t>
            </a:r>
            <a:r>
              <a:rPr kumimoji="0" lang="en-US" altLang="en-US" sz="1550" b="0" i="0" u="none" strike="noStrike" cap="none" normalizeH="0" baseline="0" dirty="0">
                <a:ln>
                  <a:noFill/>
                </a:ln>
                <a:solidFill>
                  <a:srgbClr val="FF0000"/>
                </a:solidFill>
                <a:effectLst/>
                <a:latin typeface="Söhne"/>
              </a:rPr>
              <a:t>individual models are not correlated with each other.</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50" b="1" i="0" u="none" strike="noStrike" cap="none" normalizeH="0" baseline="0" dirty="0">
                <a:ln>
                  <a:noFill/>
                </a:ln>
                <a:solidFill>
                  <a:schemeClr val="tx1"/>
                </a:solidFill>
                <a:effectLst/>
                <a:latin typeface="Söhne"/>
              </a:rPr>
              <a:t>Handling Complex Problems</a:t>
            </a:r>
            <a:r>
              <a:rPr kumimoji="0" lang="en-US" altLang="en-US" sz="1550" b="0" i="0" u="none" strike="noStrike" cap="none" normalizeH="0" baseline="0" dirty="0">
                <a:ln>
                  <a:noFill/>
                </a:ln>
                <a:solidFill>
                  <a:schemeClr val="tx1"/>
                </a:solidFill>
                <a:effectLst/>
                <a:latin typeface="Söhne"/>
              </a:rPr>
              <a:t>: Since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can include various types of models, it </a:t>
            </a:r>
            <a:r>
              <a:rPr kumimoji="0" lang="en-US" altLang="en-US" sz="1550" b="0" i="0" u="none" strike="noStrike" cap="none" normalizeH="0" baseline="0" dirty="0">
                <a:ln>
                  <a:noFill/>
                </a:ln>
                <a:solidFill>
                  <a:srgbClr val="FF0000"/>
                </a:solidFill>
                <a:effectLst/>
                <a:latin typeface="Söhne"/>
              </a:rPr>
              <a:t>can handle both linear and non-linear problems </a:t>
            </a:r>
            <a:r>
              <a:rPr kumimoji="0" lang="en-US" altLang="en-US" sz="1550" b="0" i="0" u="none" strike="noStrike" cap="none" normalizeH="0" baseline="0" dirty="0">
                <a:ln>
                  <a:noFill/>
                </a:ln>
                <a:solidFill>
                  <a:schemeClr val="tx1"/>
                </a:solidFill>
                <a:effectLst/>
                <a:latin typeface="Söhne"/>
              </a:rPr>
              <a:t>by leveraging the strengths of different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particularly useful when there is a strong belief that combining the predictions of multiple regressors will lead to better performance than any single model alone. It is implemented in the </a:t>
            </a:r>
            <a:r>
              <a:rPr kumimoji="0" lang="en-US" altLang="en-US" sz="1550" b="1" i="0" u="none" strike="noStrike" cap="none" normalizeH="0" baseline="0" dirty="0">
                <a:ln>
                  <a:noFill/>
                </a:ln>
                <a:solidFill>
                  <a:schemeClr val="tx1"/>
                </a:solidFill>
                <a:effectLst/>
                <a:latin typeface="Söhne Mono"/>
              </a:rPr>
              <a:t>scikit-learn</a:t>
            </a:r>
            <a:r>
              <a:rPr kumimoji="0" lang="en-US" altLang="en-US" sz="1550" b="0" i="0" u="none" strike="noStrike" cap="none" normalizeH="0" baseline="0" dirty="0">
                <a:ln>
                  <a:noFill/>
                </a:ln>
                <a:solidFill>
                  <a:schemeClr val="tx1"/>
                </a:solidFill>
                <a:effectLst/>
                <a:latin typeface="Söhne"/>
              </a:rPr>
              <a:t> library in Python, which allows for easy experimentation with different sets of sub-models.</a:t>
            </a:r>
            <a:endParaRPr kumimoji="0" lang="en-US" altLang="en-US" sz="15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550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5C9778-29FA-427F-A829-9F22B5D7AAC5}"/>
              </a:ext>
            </a:extLst>
          </p:cNvPr>
          <p:cNvSpPr>
            <a:spLocks noChangeArrowheads="1"/>
          </p:cNvSpPr>
          <p:nvPr/>
        </p:nvSpPr>
        <p:spPr bwMode="auto">
          <a:xfrm>
            <a:off x="326335" y="127839"/>
            <a:ext cx="11539330" cy="660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is an ensemble learning technique that uses predictions from multiple regression models (the base models) to build a new model (the meta-learner or the final estimator). This second-level model </a:t>
            </a:r>
            <a:r>
              <a:rPr kumimoji="0" lang="en-US" altLang="en-US" sz="1550" b="0" i="0" u="none" strike="noStrike" cap="none" normalizeH="0" baseline="0" dirty="0">
                <a:ln>
                  <a:noFill/>
                </a:ln>
                <a:solidFill>
                  <a:srgbClr val="FF0000"/>
                </a:solidFill>
                <a:effectLst/>
                <a:latin typeface="Söhne"/>
              </a:rPr>
              <a:t>is trained to effectively combine the predictions of the base models to improve predictive performance. </a:t>
            </a:r>
            <a:r>
              <a:rPr kumimoji="0" lang="en-US" altLang="en-US" sz="1550" b="0" i="0" u="none" strike="noStrike" cap="none" normalizeH="0" baseline="0" dirty="0">
                <a:ln>
                  <a:noFill/>
                </a:ln>
                <a:solidFill>
                  <a:schemeClr val="tx1"/>
                </a:solidFill>
                <a:effectLst/>
                <a:latin typeface="Söhne"/>
              </a:rPr>
              <a:t>Here's an overview of how it works:</a:t>
            </a:r>
            <a:endParaRPr kumimoji="0" lang="en-US" altLang="en-US" sz="15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50" b="1" i="0" u="none" strike="noStrike" cap="none" normalizeH="0" baseline="0" dirty="0">
                <a:ln>
                  <a:noFill/>
                </a:ln>
                <a:solidFill>
                  <a:schemeClr val="tx1"/>
                </a:solidFill>
                <a:effectLst/>
                <a:latin typeface="Söhne"/>
              </a:rPr>
              <a:t>Base Models</a:t>
            </a:r>
            <a:r>
              <a:rPr kumimoji="0" lang="en-US" altLang="en-US" sz="1550" b="0" i="0" u="none" strike="noStrike" cap="none" normalizeH="0" baseline="0" dirty="0">
                <a:ln>
                  <a:noFill/>
                </a:ln>
                <a:solidFill>
                  <a:schemeClr val="tx1"/>
                </a:solidFill>
                <a:effectLst/>
                <a:latin typeface="Söhne"/>
              </a:rPr>
              <a:t>: In stacking, </a:t>
            </a:r>
            <a:r>
              <a:rPr kumimoji="0" lang="en-US" altLang="en-US" sz="1550" b="0" i="0" u="none" strike="noStrike" cap="none" normalizeH="0" baseline="0" dirty="0">
                <a:ln>
                  <a:noFill/>
                </a:ln>
                <a:solidFill>
                  <a:srgbClr val="FF0000"/>
                </a:solidFill>
                <a:effectLst/>
                <a:latin typeface="Söhne"/>
              </a:rPr>
              <a:t>any number of different regression models can serve as the base models</a:t>
            </a:r>
            <a:r>
              <a:rPr kumimoji="0" lang="en-US" altLang="en-US" sz="1550" b="0" i="0" u="none" strike="noStrike" cap="none" normalizeH="0" baseline="0" dirty="0">
                <a:ln>
                  <a:noFill/>
                </a:ln>
                <a:solidFill>
                  <a:schemeClr val="tx1"/>
                </a:solidFill>
                <a:effectLst/>
                <a:latin typeface="Söhne"/>
              </a:rPr>
              <a:t>. These models </a:t>
            </a:r>
            <a:r>
              <a:rPr kumimoji="0" lang="en-US" altLang="en-US" sz="1550" b="0" i="0" u="none" strike="noStrike" cap="none" normalizeH="0" baseline="0" dirty="0">
                <a:ln>
                  <a:noFill/>
                </a:ln>
                <a:solidFill>
                  <a:srgbClr val="FF0000"/>
                </a:solidFill>
                <a:effectLst/>
                <a:latin typeface="Söhne"/>
              </a:rPr>
              <a:t>are trained on the full training dataset</a:t>
            </a:r>
            <a:r>
              <a:rPr kumimoji="0" lang="en-US" altLang="en-US" sz="1550" b="0" i="0" u="none" strike="noStrike" cap="none" normalizeH="0" baseline="0" dirty="0">
                <a:ln>
                  <a:noFill/>
                </a:ln>
                <a:solidFill>
                  <a:schemeClr val="tx1"/>
                </a:solidFill>
                <a:effectLst/>
                <a:latin typeface="Söhne"/>
              </a:rPr>
              <a:t> and make </a:t>
            </a:r>
            <a:r>
              <a:rPr kumimoji="0" lang="en-US" altLang="en-US" sz="1550" b="0" i="0" u="none" strike="noStrike" cap="none" normalizeH="0" baseline="0" dirty="0">
                <a:ln>
                  <a:noFill/>
                </a:ln>
                <a:solidFill>
                  <a:srgbClr val="FF0000"/>
                </a:solidFill>
                <a:effectLst/>
                <a:latin typeface="Söhne"/>
              </a:rPr>
              <a:t>predictions on the validation set and/or test set</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50" b="1" i="0" u="none" strike="noStrike" cap="none" normalizeH="0" baseline="0" dirty="0">
                <a:ln>
                  <a:noFill/>
                </a:ln>
                <a:solidFill>
                  <a:schemeClr val="tx1"/>
                </a:solidFill>
                <a:effectLst/>
                <a:latin typeface="Söhne"/>
              </a:rPr>
              <a:t>Meta-Learner</a:t>
            </a:r>
            <a:r>
              <a:rPr kumimoji="0" lang="en-US" altLang="en-US" sz="1550" b="0" i="0" u="none" strike="noStrike" cap="none" normalizeH="0" baseline="0" dirty="0">
                <a:ln>
                  <a:noFill/>
                </a:ln>
                <a:solidFill>
                  <a:schemeClr val="tx1"/>
                </a:solidFill>
                <a:effectLst/>
                <a:latin typeface="Söhne"/>
              </a:rPr>
              <a:t>: The meta-learner, or the final estimator, is </a:t>
            </a:r>
            <a:r>
              <a:rPr kumimoji="0" lang="en-US" altLang="en-US" sz="1550" b="0" i="0" u="none" strike="noStrike" cap="none" normalizeH="0" baseline="0" dirty="0">
                <a:ln>
                  <a:noFill/>
                </a:ln>
                <a:solidFill>
                  <a:srgbClr val="FF0000"/>
                </a:solidFill>
                <a:effectLst/>
                <a:latin typeface="Söhne"/>
              </a:rPr>
              <a:t>trained on the predictions made by the base models</a:t>
            </a:r>
            <a:r>
              <a:rPr kumimoji="0" lang="en-US" altLang="en-US" sz="1550" b="0" i="0" u="none" strike="noStrike" cap="none" normalizeH="0" baseline="0" dirty="0">
                <a:ln>
                  <a:noFill/>
                </a:ln>
                <a:solidFill>
                  <a:schemeClr val="tx1"/>
                </a:solidFill>
                <a:effectLst/>
                <a:latin typeface="Söhne"/>
              </a:rPr>
              <a:t>. The goal of the meta-learner is to </a:t>
            </a:r>
            <a:r>
              <a:rPr kumimoji="0" lang="en-US" altLang="en-US" sz="1550" b="0" i="0" u="none" strike="noStrike" cap="none" normalizeH="0" baseline="0" dirty="0">
                <a:ln>
                  <a:noFill/>
                </a:ln>
                <a:solidFill>
                  <a:srgbClr val="FF0000"/>
                </a:solidFill>
                <a:effectLst/>
                <a:latin typeface="Söhne"/>
              </a:rPr>
              <a:t>learn the best way to combine the predictions </a:t>
            </a:r>
            <a:r>
              <a:rPr kumimoji="0" lang="en-US" altLang="en-US" sz="1550" b="0" i="0" u="none" strike="noStrike" cap="none" normalizeH="0" baseline="0" dirty="0">
                <a:ln>
                  <a:noFill/>
                </a:ln>
                <a:solidFill>
                  <a:schemeClr val="tx1"/>
                </a:solidFill>
                <a:effectLst/>
                <a:latin typeface="Söhne"/>
              </a:rPr>
              <a:t>from the base models </a:t>
            </a:r>
            <a:r>
              <a:rPr kumimoji="0" lang="en-US" altLang="en-US" sz="1550" b="0" i="0" u="none" strike="noStrike" cap="none" normalizeH="0" baseline="0" dirty="0">
                <a:ln>
                  <a:noFill/>
                </a:ln>
                <a:solidFill>
                  <a:srgbClr val="FF0000"/>
                </a:solidFill>
                <a:effectLst/>
                <a:latin typeface="Söhne"/>
              </a:rPr>
              <a:t>to make a final prediction.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50" b="1" i="0" u="none" strike="noStrike" cap="none" normalizeH="0" baseline="0" dirty="0">
                <a:ln>
                  <a:noFill/>
                </a:ln>
                <a:solidFill>
                  <a:schemeClr val="tx1"/>
                </a:solidFill>
                <a:effectLst/>
                <a:latin typeface="Söhne"/>
              </a:rPr>
              <a:t>Cross-Validation</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Stacking</a:t>
            </a:r>
            <a:r>
              <a:rPr kumimoji="0" lang="en-US" altLang="en-US" sz="1550" b="0" i="0" u="none" strike="noStrike" cap="none" normalizeH="0" baseline="0" dirty="0">
                <a:ln>
                  <a:noFill/>
                </a:ln>
                <a:solidFill>
                  <a:schemeClr val="tx1"/>
                </a:solidFill>
                <a:effectLst/>
                <a:latin typeface="Söhne"/>
              </a:rPr>
              <a:t> typically involves the </a:t>
            </a:r>
            <a:r>
              <a:rPr kumimoji="0" lang="en-US" altLang="en-US" sz="1550" b="0" i="0" u="none" strike="noStrike" cap="none" normalizeH="0" baseline="0" dirty="0">
                <a:ln>
                  <a:noFill/>
                </a:ln>
                <a:solidFill>
                  <a:srgbClr val="FF0000"/>
                </a:solidFill>
                <a:effectLst/>
                <a:latin typeface="Söhne"/>
              </a:rPr>
              <a:t>use of cross-validation to prepare the inputs for the meta-learner</a:t>
            </a:r>
            <a:r>
              <a:rPr kumimoji="0" lang="en-US" altLang="en-US" sz="1550" b="0" i="0" u="none" strike="noStrike" cap="none" normalizeH="0" baseline="0" dirty="0">
                <a:ln>
                  <a:noFill/>
                </a:ln>
                <a:solidFill>
                  <a:schemeClr val="tx1"/>
                </a:solidFill>
                <a:effectLst/>
                <a:latin typeface="Söhne"/>
              </a:rPr>
              <a:t>. The </a:t>
            </a:r>
            <a:r>
              <a:rPr kumimoji="0" lang="en-US" altLang="en-US" sz="1550" b="0" i="0" u="none" strike="noStrike" cap="none" normalizeH="0" baseline="0" dirty="0">
                <a:ln>
                  <a:noFill/>
                </a:ln>
                <a:solidFill>
                  <a:srgbClr val="FF0000"/>
                </a:solidFill>
                <a:effectLst/>
                <a:latin typeface="Söhne"/>
              </a:rPr>
              <a:t>training set is split into several subsets</a:t>
            </a:r>
            <a:r>
              <a:rPr kumimoji="0" lang="en-US" altLang="en-US" sz="1550" b="0" i="0" u="none" strike="noStrike" cap="none" normalizeH="0" baseline="0" dirty="0">
                <a:ln>
                  <a:noFill/>
                </a:ln>
                <a:solidFill>
                  <a:schemeClr val="tx1"/>
                </a:solidFill>
                <a:effectLst/>
                <a:latin typeface="Söhne"/>
              </a:rPr>
              <a:t>, base models are trained on some of these subsets and make predictions on the remaining subsets. This way, the </a:t>
            </a:r>
            <a:r>
              <a:rPr kumimoji="0" lang="en-US" altLang="en-US" sz="1550" b="0" i="0" u="none" strike="noStrike" cap="none" normalizeH="0" baseline="0" dirty="0">
                <a:ln>
                  <a:noFill/>
                </a:ln>
                <a:solidFill>
                  <a:srgbClr val="FF0000"/>
                </a:solidFill>
                <a:effectLst/>
                <a:latin typeface="Söhne"/>
              </a:rPr>
              <a:t>meta-learner is trained on out-of-sample predictions</a:t>
            </a:r>
            <a:r>
              <a:rPr kumimoji="0" lang="en-US" altLang="en-US" sz="1550" b="0" i="0" u="none" strike="noStrike" cap="none" normalizeH="0" baseline="0" dirty="0">
                <a:ln>
                  <a:noFill/>
                </a:ln>
                <a:solidFill>
                  <a:schemeClr val="tx1"/>
                </a:solidFill>
                <a:effectLst/>
                <a:latin typeface="Söhne"/>
              </a:rPr>
              <a:t>, which helps to </a:t>
            </a:r>
            <a:r>
              <a:rPr kumimoji="0" lang="en-US" altLang="en-US" sz="1550" b="0" i="0" u="none" strike="noStrike" cap="none" normalizeH="0" baseline="0" dirty="0">
                <a:ln>
                  <a:noFill/>
                </a:ln>
                <a:solidFill>
                  <a:srgbClr val="FF0000"/>
                </a:solidFill>
                <a:effectLst/>
                <a:latin typeface="Söhne"/>
              </a:rPr>
              <a:t>prevent information leak and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50" b="1" i="0" u="none" strike="noStrike" cap="none" normalizeH="0" baseline="0" dirty="0">
                <a:ln>
                  <a:noFill/>
                </a:ln>
                <a:solidFill>
                  <a:schemeClr val="tx1"/>
                </a:solidFill>
                <a:effectLst/>
                <a:latin typeface="Söhne"/>
              </a:rPr>
              <a:t>Diversity of Models</a:t>
            </a:r>
            <a:r>
              <a:rPr kumimoji="0" lang="en-US" altLang="en-US" sz="1550" b="0" i="0" u="none" strike="noStrike" cap="none" normalizeH="0" baseline="0" dirty="0">
                <a:ln>
                  <a:noFill/>
                </a:ln>
                <a:solidFill>
                  <a:schemeClr val="tx1"/>
                </a:solidFill>
                <a:effectLst/>
                <a:latin typeface="Söhne"/>
              </a:rPr>
              <a:t>: Similar to other ensemble methods, stacking </a:t>
            </a:r>
            <a:r>
              <a:rPr kumimoji="0" lang="en-US" altLang="en-US" sz="1550" b="0" i="0" u="none" strike="noStrike" cap="none" normalizeH="0" baseline="0" dirty="0">
                <a:ln>
                  <a:noFill/>
                </a:ln>
                <a:solidFill>
                  <a:srgbClr val="FF0000"/>
                </a:solidFill>
                <a:effectLst/>
                <a:latin typeface="Söhne"/>
              </a:rPr>
              <a:t>works best </a:t>
            </a:r>
            <a:r>
              <a:rPr kumimoji="0" lang="en-US" altLang="en-US" sz="1550" b="0" i="0" u="none" strike="noStrike" cap="none" normalizeH="0" baseline="0" dirty="0">
                <a:ln>
                  <a:noFill/>
                </a:ln>
                <a:solidFill>
                  <a:schemeClr val="tx1"/>
                </a:solidFill>
                <a:effectLst/>
                <a:latin typeface="Söhne"/>
              </a:rPr>
              <a:t>when the </a:t>
            </a:r>
            <a:r>
              <a:rPr kumimoji="0" lang="en-US" altLang="en-US" sz="1550" b="0" i="0" u="none" strike="noStrike" cap="none" normalizeH="0" baseline="0" dirty="0">
                <a:ln>
                  <a:noFill/>
                </a:ln>
                <a:solidFill>
                  <a:srgbClr val="FF0000"/>
                </a:solidFill>
                <a:effectLst/>
                <a:latin typeface="Söhne"/>
              </a:rPr>
              <a:t>base models are diverse</a:t>
            </a:r>
            <a:r>
              <a:rPr kumimoji="0" lang="en-US" altLang="en-US" sz="1550" b="0" i="0" u="none" strike="noStrike" cap="none" normalizeH="0" baseline="0" dirty="0">
                <a:ln>
                  <a:noFill/>
                </a:ln>
                <a:solidFill>
                  <a:schemeClr val="tx1"/>
                </a:solidFill>
                <a:effectLst/>
                <a:latin typeface="Söhne"/>
              </a:rPr>
              <a:t>. For example, </a:t>
            </a:r>
            <a:r>
              <a:rPr kumimoji="0" lang="en-US" altLang="en-US" sz="1550" b="0" i="0" u="none" strike="noStrike" cap="none" normalizeH="0" baseline="0" dirty="0">
                <a:ln>
                  <a:noFill/>
                </a:ln>
                <a:solidFill>
                  <a:srgbClr val="FF0000"/>
                </a:solidFill>
                <a:effectLst/>
                <a:latin typeface="Söhne"/>
              </a:rPr>
              <a:t>combining linear models, tree-based models, and support vector machines</a:t>
            </a:r>
            <a:r>
              <a:rPr kumimoji="0" lang="en-US" altLang="en-US" sz="1550" b="0" i="0" u="none" strike="noStrike" cap="none" normalizeH="0" baseline="0" dirty="0">
                <a:ln>
                  <a:noFill/>
                </a:ln>
                <a:solidFill>
                  <a:schemeClr val="tx1"/>
                </a:solidFill>
                <a:effectLst/>
                <a:latin typeface="Söhne"/>
              </a:rPr>
              <a:t> can </a:t>
            </a:r>
            <a:r>
              <a:rPr kumimoji="0" lang="en-US" altLang="en-US" sz="1550" b="0" i="0" u="none" strike="noStrike" cap="none" normalizeH="0" baseline="0" dirty="0">
                <a:ln>
                  <a:noFill/>
                </a:ln>
                <a:solidFill>
                  <a:srgbClr val="FF0000"/>
                </a:solidFill>
                <a:effectLst/>
                <a:latin typeface="Söhne"/>
              </a:rPr>
              <a:t>capture different types of patterns in the data</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50" b="1" i="0" u="none" strike="noStrike" cap="none" normalizeH="0" baseline="0" dirty="0">
                <a:ln>
                  <a:noFill/>
                </a:ln>
                <a:solidFill>
                  <a:schemeClr val="tx1"/>
                </a:solidFill>
                <a:effectLst/>
                <a:latin typeface="Söhne"/>
              </a:rPr>
              <a:t>Final Prediction</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Once trained</a:t>
            </a:r>
            <a:r>
              <a:rPr kumimoji="0" lang="en-US" altLang="en-US" sz="1550" b="0" i="0" u="none" strike="noStrike" cap="none" normalizeH="0" baseline="0" dirty="0">
                <a:ln>
                  <a:noFill/>
                </a:ln>
                <a:solidFill>
                  <a:schemeClr val="tx1"/>
                </a:solidFill>
                <a:effectLst/>
                <a:latin typeface="Söhne"/>
              </a:rPr>
              <a:t>, the stacking model </a:t>
            </a:r>
            <a:r>
              <a:rPr kumimoji="0" lang="en-US" altLang="en-US" sz="1550" b="0" i="0" u="none" strike="noStrike" cap="none" normalizeH="0" baseline="0" dirty="0">
                <a:ln>
                  <a:noFill/>
                </a:ln>
                <a:solidFill>
                  <a:srgbClr val="FF0000"/>
                </a:solidFill>
                <a:effectLst/>
                <a:latin typeface="Söhne"/>
              </a:rPr>
              <a:t>uses the base models to make predictions on new data</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These predictions are then input into the meta-learner, which provides the final prediction</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50" b="1" i="0" u="none" strike="noStrike" cap="none" normalizeH="0" baseline="0" dirty="0">
                <a:ln>
                  <a:noFill/>
                </a:ln>
                <a:solidFill>
                  <a:schemeClr val="tx1"/>
                </a:solidFill>
                <a:effectLst/>
                <a:latin typeface="Söhne"/>
              </a:rPr>
              <a:t>Hyperparameter Tuning</a:t>
            </a:r>
            <a:r>
              <a:rPr kumimoji="0" lang="en-US" altLang="en-US" sz="1550" b="0" i="0" u="none" strike="noStrike" cap="none" normalizeH="0" baseline="0" dirty="0">
                <a:ln>
                  <a:noFill/>
                </a:ln>
                <a:solidFill>
                  <a:schemeClr val="tx1"/>
                </a:solidFill>
                <a:effectLst/>
                <a:latin typeface="Söhne"/>
              </a:rPr>
              <a:t>: Hyperparameters for both the base models and the meta-learner can be tuned to </a:t>
            </a:r>
            <a:r>
              <a:rPr kumimoji="0" lang="en-US" altLang="en-US" sz="1550" b="0" i="0" u="none" strike="noStrike" cap="none" normalizeH="0" baseline="0" dirty="0">
                <a:ln>
                  <a:noFill/>
                </a:ln>
                <a:solidFill>
                  <a:srgbClr val="FF0000"/>
                </a:solidFill>
                <a:effectLst/>
                <a:latin typeface="Söhne"/>
              </a:rPr>
              <a:t>optimize the performance </a:t>
            </a:r>
            <a:r>
              <a:rPr kumimoji="0" lang="en-US" altLang="en-US" sz="1550" b="0" i="0" u="none" strike="noStrike" cap="none" normalizeH="0" baseline="0" dirty="0">
                <a:ln>
                  <a:noFill/>
                </a:ln>
                <a:solidFill>
                  <a:schemeClr val="tx1"/>
                </a:solidFill>
                <a:effectLst/>
                <a:latin typeface="Söhne"/>
              </a:rPr>
              <a:t>of the stacking ensemble.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50" b="1" i="0" u="none" strike="noStrike" cap="none" normalizeH="0" baseline="0" dirty="0">
                <a:ln>
                  <a:noFill/>
                </a:ln>
                <a:solidFill>
                  <a:schemeClr val="tx1"/>
                </a:solidFill>
                <a:effectLst/>
                <a:latin typeface="Söhne"/>
              </a:rPr>
              <a:t>Model Complexity</a:t>
            </a:r>
            <a:r>
              <a:rPr kumimoji="0" lang="en-US" altLang="en-US" sz="1550" b="0" i="0" u="none" strike="noStrike" cap="none" normalizeH="0" baseline="0" dirty="0">
                <a:ln>
                  <a:noFill/>
                </a:ln>
                <a:solidFill>
                  <a:schemeClr val="tx1"/>
                </a:solidFill>
                <a:effectLst/>
                <a:latin typeface="Söhne"/>
              </a:rPr>
              <a:t>: Stacking can </a:t>
            </a:r>
            <a:r>
              <a:rPr kumimoji="0" lang="en-US" altLang="en-US" sz="1550" b="0" i="0" u="none" strike="noStrike" cap="none" normalizeH="0" baseline="0" dirty="0">
                <a:ln>
                  <a:noFill/>
                </a:ln>
                <a:solidFill>
                  <a:srgbClr val="FF0000"/>
                </a:solidFill>
                <a:effectLst/>
                <a:latin typeface="Söhne"/>
              </a:rPr>
              <a:t>capture complex relationships</a:t>
            </a:r>
            <a:r>
              <a:rPr kumimoji="0" lang="en-US" altLang="en-US" sz="1550" b="0" i="0" u="none" strike="noStrike" cap="none" normalizeH="0" baseline="0" dirty="0">
                <a:ln>
                  <a:noFill/>
                </a:ln>
                <a:solidFill>
                  <a:schemeClr val="tx1"/>
                </a:solidFill>
                <a:effectLst/>
                <a:latin typeface="Söhne"/>
              </a:rPr>
              <a:t> in the data but at the cost of increased model complexity and computational overhead compared to using individual models.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50" b="1" i="0" u="none" strike="noStrike" cap="none" normalizeH="0" baseline="0" dirty="0">
                <a:ln>
                  <a:noFill/>
                </a:ln>
                <a:solidFill>
                  <a:schemeClr val="tx1"/>
                </a:solidFill>
                <a:effectLst/>
                <a:latin typeface="Söhne"/>
              </a:rPr>
              <a:t>Bias-Variance Trade-Off</a:t>
            </a:r>
            <a:r>
              <a:rPr kumimoji="0" lang="en-US" altLang="en-US" sz="1550" b="0" i="0" u="none" strike="noStrike" cap="none" normalizeH="0" baseline="0" dirty="0">
                <a:ln>
                  <a:noFill/>
                </a:ln>
                <a:solidFill>
                  <a:schemeClr val="tx1"/>
                </a:solidFill>
                <a:effectLst/>
                <a:latin typeface="Söhne"/>
              </a:rPr>
              <a:t>: By combining models, stacking can help to find a </a:t>
            </a:r>
            <a:r>
              <a:rPr kumimoji="0" lang="en-US" altLang="en-US" sz="1550" b="0" i="0" u="none" strike="noStrike" cap="none" normalizeH="0" baseline="0" dirty="0">
                <a:ln>
                  <a:noFill/>
                </a:ln>
                <a:solidFill>
                  <a:srgbClr val="FF0000"/>
                </a:solidFill>
                <a:effectLst/>
                <a:latin typeface="Söhne"/>
              </a:rPr>
              <a:t>good balance between bias and variance</a:t>
            </a:r>
            <a:r>
              <a:rPr kumimoji="0" lang="en-US" altLang="en-US" sz="1550" b="0" i="0" u="none" strike="noStrike" cap="none" normalizeH="0" baseline="0" dirty="0">
                <a:ln>
                  <a:noFill/>
                </a:ln>
                <a:solidFill>
                  <a:schemeClr val="tx1"/>
                </a:solidFill>
                <a:effectLst/>
                <a:latin typeface="Söhne"/>
              </a:rPr>
              <a:t>, potentially </a:t>
            </a:r>
            <a:r>
              <a:rPr kumimoji="0" lang="en-US" altLang="en-US" sz="1550" b="0" i="0" u="none" strike="noStrike" cap="none" normalizeH="0" baseline="0" dirty="0">
                <a:ln>
                  <a:noFill/>
                </a:ln>
                <a:solidFill>
                  <a:srgbClr val="FF0000"/>
                </a:solidFill>
                <a:effectLst/>
                <a:latin typeface="Söhne"/>
              </a:rPr>
              <a:t>reducing both compared to individual models.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50" b="1" i="0" u="none" strike="noStrike" cap="none" normalizeH="0" baseline="0" dirty="0">
                <a:ln>
                  <a:noFill/>
                </a:ln>
                <a:solidFill>
                  <a:schemeClr val="tx1"/>
                </a:solidFill>
                <a:effectLst/>
                <a:latin typeface="Söhne"/>
              </a:rPr>
              <a:t>Interpretability</a:t>
            </a:r>
            <a:r>
              <a:rPr kumimoji="0" lang="en-US" altLang="en-US" sz="1550" b="0" i="0" u="none" strike="noStrike" cap="none" normalizeH="0" baseline="0" dirty="0">
                <a:ln>
                  <a:noFill/>
                </a:ln>
                <a:solidFill>
                  <a:schemeClr val="tx1"/>
                </a:solidFill>
                <a:effectLst/>
                <a:latin typeface="Söhne"/>
              </a:rPr>
              <a:t>: While stacking can improve predictive performance, it usually does so at the cost of model interpretability. The final predictions are based on the outputs of multiple models, which can make it </a:t>
            </a:r>
            <a:r>
              <a:rPr kumimoji="0" lang="en-US" altLang="en-US" sz="1550" b="0" i="0" u="none" strike="noStrike" cap="none" normalizeH="0" baseline="0" dirty="0">
                <a:ln>
                  <a:noFill/>
                </a:ln>
                <a:solidFill>
                  <a:srgbClr val="FF0000"/>
                </a:solidFill>
                <a:effectLst/>
                <a:latin typeface="Söhne"/>
              </a:rPr>
              <a:t>difficult to understand the decision-making process of the ensemble</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550" b="1" i="0" u="none" strike="noStrike" cap="none" normalizeH="0" baseline="0" dirty="0">
                <a:ln>
                  <a:noFill/>
                </a:ln>
                <a:solidFill>
                  <a:schemeClr val="tx1"/>
                </a:solidFill>
                <a:effectLst/>
                <a:latin typeface="Söhne"/>
              </a:rPr>
              <a:t>Implementation</a:t>
            </a:r>
            <a:r>
              <a:rPr kumimoji="0" lang="en-US" altLang="en-US" sz="1550" b="0" i="0" u="none" strike="noStrike" cap="none" normalizeH="0" baseline="0" dirty="0">
                <a:ln>
                  <a:noFill/>
                </a:ln>
                <a:solidFill>
                  <a:schemeClr val="tx1"/>
                </a:solidFill>
                <a:effectLst/>
                <a:latin typeface="Söhne"/>
              </a:rPr>
              <a:t>: Stacking is implemented in the </a:t>
            </a:r>
            <a:r>
              <a:rPr kumimoji="0" lang="en-US" altLang="en-US" sz="1550" b="1" i="0" u="none" strike="noStrike" cap="none" normalizeH="0" baseline="0" dirty="0">
                <a:ln>
                  <a:noFill/>
                </a:ln>
                <a:solidFill>
                  <a:schemeClr val="tx1"/>
                </a:solidFill>
                <a:effectLst/>
                <a:latin typeface="Söhne Mono"/>
              </a:rPr>
              <a:t>scikit-learn</a:t>
            </a:r>
            <a:r>
              <a:rPr kumimoji="0" lang="en-US" altLang="en-US" sz="1550" b="0" i="0" u="none" strike="noStrike" cap="none" normalizeH="0" baseline="0" dirty="0">
                <a:ln>
                  <a:noFill/>
                </a:ln>
                <a:solidFill>
                  <a:schemeClr val="tx1"/>
                </a:solidFill>
                <a:effectLst/>
                <a:latin typeface="Söhne"/>
              </a:rPr>
              <a:t> library in Python through the </a:t>
            </a: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class, which allows users to specify the base models and the meta-learner easily.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is effective </a:t>
            </a:r>
            <a:r>
              <a:rPr kumimoji="0" lang="en-US" altLang="en-US" sz="1550" b="0" i="0" u="none" strike="noStrike" cap="none" normalizeH="0" baseline="0" dirty="0">
                <a:ln>
                  <a:noFill/>
                </a:ln>
                <a:solidFill>
                  <a:schemeClr val="tx1"/>
                </a:solidFill>
                <a:effectLst/>
                <a:latin typeface="Söhne"/>
              </a:rPr>
              <a:t>when you have </a:t>
            </a:r>
            <a:r>
              <a:rPr kumimoji="0" lang="en-US" altLang="en-US" sz="1550" b="0" i="0" u="none" strike="noStrike" cap="none" normalizeH="0" baseline="0" dirty="0">
                <a:ln>
                  <a:noFill/>
                </a:ln>
                <a:solidFill>
                  <a:srgbClr val="FF0000"/>
                </a:solidFill>
                <a:effectLst/>
                <a:latin typeface="Söhne"/>
              </a:rPr>
              <a:t>models that are individually strong </a:t>
            </a:r>
            <a:r>
              <a:rPr kumimoji="0" lang="en-US" altLang="en-US" sz="1550" b="0" i="0" u="none" strike="noStrike" cap="none" normalizeH="0" baseline="0" dirty="0">
                <a:ln>
                  <a:noFill/>
                </a:ln>
                <a:solidFill>
                  <a:schemeClr val="tx1"/>
                </a:solidFill>
                <a:effectLst/>
                <a:latin typeface="Söhne"/>
              </a:rPr>
              <a:t>and </a:t>
            </a:r>
            <a:r>
              <a:rPr kumimoji="0" lang="en-US" altLang="en-US" sz="1550" b="0" i="0" u="none" strike="noStrike" cap="none" normalizeH="0" baseline="0" dirty="0">
                <a:ln>
                  <a:noFill/>
                </a:ln>
                <a:solidFill>
                  <a:srgbClr val="FF0000"/>
                </a:solidFill>
                <a:effectLst/>
                <a:latin typeface="Söhne"/>
              </a:rPr>
              <a:t>provide different perspectives </a:t>
            </a:r>
            <a:r>
              <a:rPr kumimoji="0" lang="en-US" altLang="en-US" sz="1550" b="0" i="0" u="none" strike="noStrike" cap="none" normalizeH="0" baseline="0" dirty="0">
                <a:ln>
                  <a:noFill/>
                </a:ln>
                <a:solidFill>
                  <a:schemeClr val="tx1"/>
                </a:solidFill>
                <a:effectLst/>
                <a:latin typeface="Söhne"/>
              </a:rPr>
              <a:t>on the problem. The key to its success is combining models that complement each other's strengths and weaknesses.</a:t>
            </a:r>
            <a:endParaRPr kumimoji="0" lang="en-US" altLang="en-US" sz="15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56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6F3F1B-DC16-423D-BB90-D72D7B95A02E}"/>
              </a:ext>
            </a:extLst>
          </p:cNvPr>
          <p:cNvSpPr>
            <a:spLocks noChangeArrowheads="1"/>
          </p:cNvSpPr>
          <p:nvPr/>
        </p:nvSpPr>
        <p:spPr bwMode="auto">
          <a:xfrm>
            <a:off x="109330" y="27811"/>
            <a:ext cx="12082670" cy="680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The </a:t>
            </a:r>
            <a:r>
              <a:rPr kumimoji="0" lang="en-US" altLang="en-US" sz="1600" b="1" i="0" u="none" strike="noStrike" cap="none" normalizeH="0" baseline="0" dirty="0" err="1">
                <a:ln>
                  <a:noFill/>
                </a:ln>
                <a:solidFill>
                  <a:schemeClr val="tx1"/>
                </a:solidFill>
                <a:effectLst/>
                <a:latin typeface="Söhne Mono"/>
              </a:rPr>
              <a:t>DecisionTreeRegressor</a:t>
            </a:r>
            <a:r>
              <a:rPr kumimoji="0" lang="en-US" altLang="en-US" sz="1600" b="0" i="0" u="none" strike="noStrike" cap="none" normalizeH="0" baseline="0" dirty="0">
                <a:ln>
                  <a:noFill/>
                </a:ln>
                <a:solidFill>
                  <a:schemeClr val="tx1"/>
                </a:solidFill>
                <a:effectLst/>
                <a:latin typeface="Söhne"/>
              </a:rPr>
              <a:t> is a type of </a:t>
            </a:r>
            <a:r>
              <a:rPr kumimoji="0" lang="en-US" altLang="en-US" sz="1600" b="0" i="0" u="none" strike="noStrike" cap="none" normalizeH="0" baseline="0" dirty="0">
                <a:ln>
                  <a:noFill/>
                </a:ln>
                <a:solidFill>
                  <a:srgbClr val="FF0000"/>
                </a:solidFill>
                <a:effectLst/>
                <a:latin typeface="Söhne"/>
              </a:rPr>
              <a:t>decision tree </a:t>
            </a:r>
            <a:r>
              <a:rPr kumimoji="0" lang="en-US" altLang="en-US" sz="1600" b="0" i="0" u="none" strike="noStrike" cap="none" normalizeH="0" baseline="0" dirty="0">
                <a:ln>
                  <a:noFill/>
                </a:ln>
                <a:solidFill>
                  <a:schemeClr val="tx1"/>
                </a:solidFill>
                <a:effectLst/>
                <a:latin typeface="Söhne"/>
              </a:rPr>
              <a:t>used for </a:t>
            </a:r>
            <a:r>
              <a:rPr kumimoji="0" lang="en-US" altLang="en-US" sz="1600" b="0" i="0" u="none" strike="noStrike" cap="none" normalizeH="0" baseline="0" dirty="0">
                <a:ln>
                  <a:noFill/>
                </a:ln>
                <a:solidFill>
                  <a:srgbClr val="FF0000"/>
                </a:solidFill>
                <a:effectLst/>
                <a:latin typeface="Söhne"/>
              </a:rPr>
              <a:t>regression tasks </a:t>
            </a:r>
            <a:r>
              <a:rPr kumimoji="0" lang="en-US" altLang="en-US" sz="1600" b="0" i="0" u="none" strike="noStrike" cap="none" normalizeH="0" baseline="0" dirty="0">
                <a:ln>
                  <a:noFill/>
                </a:ln>
                <a:solidFill>
                  <a:schemeClr val="tx1"/>
                </a:solidFill>
                <a:effectLst/>
                <a:latin typeface="Söhne"/>
              </a:rPr>
              <a:t>in machine learning. It </a:t>
            </a:r>
            <a:r>
              <a:rPr kumimoji="0" lang="en-US" altLang="en-US" sz="1600" b="0" i="0" u="none" strike="noStrike" cap="none" normalizeH="0" baseline="0" dirty="0">
                <a:ln>
                  <a:noFill/>
                </a:ln>
                <a:solidFill>
                  <a:srgbClr val="FF0000"/>
                </a:solidFill>
                <a:effectLst/>
                <a:latin typeface="Söhne"/>
              </a:rPr>
              <a:t>predicts the value of a target variable </a:t>
            </a:r>
            <a:r>
              <a:rPr kumimoji="0" lang="en-US" altLang="en-US" sz="1600" b="0" i="0" u="none" strike="noStrike" cap="none" normalizeH="0" baseline="0" dirty="0">
                <a:ln>
                  <a:noFill/>
                </a:ln>
                <a:solidFill>
                  <a:schemeClr val="tx1"/>
                </a:solidFill>
                <a:effectLst/>
                <a:latin typeface="Söhne"/>
              </a:rPr>
              <a:t>by learning simple decision rules inferred from the data features. Here's an overview of its characteristics and how it operates: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Söhne"/>
              </a:rPr>
              <a:t>Tree Structure</a:t>
            </a:r>
            <a:r>
              <a:rPr kumimoji="0" lang="en-US" altLang="en-US" sz="1600" b="0" i="0" u="none" strike="noStrike" cap="none" normalizeH="0" baseline="0" dirty="0">
                <a:ln>
                  <a:noFill/>
                </a:ln>
                <a:solidFill>
                  <a:schemeClr val="tx1"/>
                </a:solidFill>
                <a:effectLst/>
                <a:latin typeface="Söhne"/>
              </a:rPr>
              <a:t>: It consists of </a:t>
            </a:r>
            <a:r>
              <a:rPr kumimoji="0" lang="en-US" altLang="en-US" sz="1600" b="0" i="0" u="none" strike="noStrike" cap="none" normalizeH="0" baseline="0" dirty="0">
                <a:ln>
                  <a:noFill/>
                </a:ln>
                <a:solidFill>
                  <a:srgbClr val="FF0000"/>
                </a:solidFill>
                <a:effectLst/>
                <a:latin typeface="Söhne"/>
              </a:rPr>
              <a:t>nodes, branches, and leaves</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a:ln>
                  <a:noFill/>
                </a:ln>
                <a:solidFill>
                  <a:srgbClr val="FF0000"/>
                </a:solidFill>
                <a:effectLst/>
                <a:latin typeface="Söhne"/>
              </a:rPr>
              <a:t>Each internal node represents a feature in a dataset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a:ln>
                  <a:noFill/>
                </a:ln>
                <a:solidFill>
                  <a:srgbClr val="FF0000"/>
                </a:solidFill>
                <a:effectLst/>
                <a:latin typeface="Söhne"/>
              </a:rPr>
              <a:t>each branch represents a decision rule</a:t>
            </a:r>
            <a:r>
              <a:rPr kumimoji="0" lang="en-US" altLang="en-US" sz="1600" b="0" i="0" u="none" strike="noStrike" cap="none" normalizeH="0" baseline="0" dirty="0">
                <a:ln>
                  <a:noFill/>
                </a:ln>
                <a:solidFill>
                  <a:schemeClr val="tx1"/>
                </a:solidFill>
                <a:effectLst/>
                <a:latin typeface="Söhne"/>
              </a:rPr>
              <a:t>, and </a:t>
            </a:r>
            <a:r>
              <a:rPr kumimoji="0" lang="en-US" altLang="en-US" sz="1600" b="0" i="0" u="none" strike="noStrike" cap="none" normalizeH="0" baseline="0" dirty="0">
                <a:ln>
                  <a:noFill/>
                </a:ln>
                <a:solidFill>
                  <a:srgbClr val="FF0000"/>
                </a:solidFill>
                <a:effectLst/>
                <a:latin typeface="Söhne"/>
              </a:rPr>
              <a:t>each leaf node represents the outcome, </a:t>
            </a:r>
            <a:r>
              <a:rPr kumimoji="0" lang="en-US" altLang="en-US" sz="1600" b="0" i="0" u="none" strike="noStrike" cap="none" normalizeH="0" baseline="0" dirty="0">
                <a:ln>
                  <a:noFill/>
                </a:ln>
                <a:solidFill>
                  <a:schemeClr val="tx1"/>
                </a:solidFill>
                <a:effectLst/>
                <a:latin typeface="Söhne"/>
              </a:rPr>
              <a:t>which is a </a:t>
            </a:r>
            <a:r>
              <a:rPr kumimoji="0" lang="en-US" altLang="en-US" sz="1600" b="0" i="0" u="none" strike="noStrike" cap="none" normalizeH="0" baseline="0" dirty="0">
                <a:ln>
                  <a:noFill/>
                </a:ln>
                <a:solidFill>
                  <a:srgbClr val="FF0000"/>
                </a:solidFill>
                <a:effectLst/>
                <a:latin typeface="Söhne"/>
              </a:rPr>
              <a:t>continuous value in the case of regression</a:t>
            </a:r>
            <a:r>
              <a:rPr kumimoji="0" lang="en-US" altLang="en-US" sz="16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Söhne"/>
              </a:rPr>
              <a:t>Recursive Binary Splitting</a:t>
            </a:r>
            <a:r>
              <a:rPr kumimoji="0" lang="en-US" altLang="en-US" sz="1600" b="0" i="0" u="none" strike="noStrike" cap="none" normalizeH="0" baseline="0" dirty="0">
                <a:ln>
                  <a:noFill/>
                </a:ln>
                <a:solidFill>
                  <a:schemeClr val="tx1"/>
                </a:solidFill>
                <a:effectLst/>
                <a:latin typeface="Söhne"/>
              </a:rPr>
              <a:t>: The tree is built by recursively </a:t>
            </a:r>
            <a:r>
              <a:rPr kumimoji="0" lang="en-US" altLang="en-US" sz="1600" b="0" i="0" u="none" strike="noStrike" cap="none" normalizeH="0" baseline="0" dirty="0">
                <a:ln>
                  <a:noFill/>
                </a:ln>
                <a:solidFill>
                  <a:srgbClr val="FF0000"/>
                </a:solidFill>
                <a:effectLst/>
                <a:latin typeface="Söhne"/>
              </a:rPr>
              <a:t>splitting the training set into subsets based on the feature that results in the largest reduction in variance (for regression tasks). </a:t>
            </a:r>
            <a:r>
              <a:rPr kumimoji="0" lang="en-US" altLang="en-US" sz="1600" b="0" i="0" u="none" strike="noStrike" cap="none" normalizeH="0" baseline="0" dirty="0">
                <a:ln>
                  <a:noFill/>
                </a:ln>
                <a:solidFill>
                  <a:schemeClr val="tx1"/>
                </a:solidFill>
                <a:effectLst/>
                <a:latin typeface="Söhne"/>
              </a:rPr>
              <a:t>This process continues until a stopping criterion is met.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Söhne"/>
              </a:rPr>
              <a:t>Variance Reduction</a:t>
            </a:r>
            <a:r>
              <a:rPr kumimoji="0" lang="en-US" altLang="en-US" sz="1600" b="0" i="0" u="none" strike="noStrike" cap="none" normalizeH="0" baseline="0" dirty="0">
                <a:ln>
                  <a:noFill/>
                </a:ln>
                <a:solidFill>
                  <a:schemeClr val="tx1"/>
                </a:solidFill>
                <a:effectLst/>
                <a:latin typeface="Söhne"/>
              </a:rPr>
              <a:t>: The algorithm selects the </a:t>
            </a:r>
            <a:r>
              <a:rPr kumimoji="0" lang="en-US" altLang="en-US" sz="1600" b="0" i="0" u="none" strike="noStrike" cap="none" normalizeH="0" baseline="0" dirty="0">
                <a:ln>
                  <a:noFill/>
                </a:ln>
                <a:solidFill>
                  <a:srgbClr val="FF0000"/>
                </a:solidFill>
                <a:effectLst/>
                <a:latin typeface="Söhne"/>
              </a:rPr>
              <a:t>splits</a:t>
            </a:r>
            <a:r>
              <a:rPr kumimoji="0" lang="en-US" altLang="en-US" sz="1600" b="0" i="0" u="none" strike="noStrike" cap="none" normalizeH="0" baseline="0" dirty="0">
                <a:ln>
                  <a:noFill/>
                </a:ln>
                <a:solidFill>
                  <a:schemeClr val="tx1"/>
                </a:solidFill>
                <a:effectLst/>
                <a:latin typeface="Söhne"/>
              </a:rPr>
              <a:t> that result in the </a:t>
            </a:r>
            <a:r>
              <a:rPr kumimoji="0" lang="en-US" altLang="en-US" sz="1600" b="0" i="0" u="none" strike="noStrike" cap="none" normalizeH="0" baseline="0" dirty="0">
                <a:ln>
                  <a:noFill/>
                </a:ln>
                <a:solidFill>
                  <a:srgbClr val="FF0000"/>
                </a:solidFill>
                <a:effectLst/>
                <a:latin typeface="Söhne"/>
              </a:rPr>
              <a:t>greatest decrease in the sum of squared differences </a:t>
            </a:r>
            <a:r>
              <a:rPr kumimoji="0" lang="en-US" altLang="en-US" sz="1600" b="0" i="0" u="none" strike="noStrike" cap="none" normalizeH="0" baseline="0" dirty="0">
                <a:ln>
                  <a:noFill/>
                </a:ln>
                <a:solidFill>
                  <a:schemeClr val="tx1"/>
                </a:solidFill>
                <a:effectLst/>
                <a:latin typeface="Söhne"/>
              </a:rPr>
              <a:t>between the actual and the predicted values (i.e., variance).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Söhne"/>
              </a:rPr>
              <a:t>Stopping Criteria</a:t>
            </a:r>
            <a:r>
              <a:rPr kumimoji="0" lang="en-US" altLang="en-US" sz="1600" b="0" i="0" u="none" strike="noStrike" cap="none" normalizeH="0" baseline="0" dirty="0">
                <a:ln>
                  <a:noFill/>
                </a:ln>
                <a:solidFill>
                  <a:schemeClr val="tx1"/>
                </a:solidFill>
                <a:effectLst/>
                <a:latin typeface="Söhne"/>
              </a:rPr>
              <a:t>: The growth of the tree can be controlled by </a:t>
            </a:r>
            <a:r>
              <a:rPr kumimoji="0" lang="en-US" altLang="en-US" sz="1600" b="0" i="0" u="none" strike="noStrike" cap="none" normalizeH="0" baseline="0" dirty="0">
                <a:ln>
                  <a:noFill/>
                </a:ln>
                <a:solidFill>
                  <a:srgbClr val="FF0000"/>
                </a:solidFill>
                <a:effectLst/>
                <a:latin typeface="Söhne"/>
              </a:rPr>
              <a:t>specifying various parameters</a:t>
            </a:r>
            <a:r>
              <a:rPr kumimoji="0" lang="en-US" altLang="en-US" sz="1600" b="0" i="0" u="none" strike="noStrike" cap="none" normalizeH="0" baseline="0" dirty="0">
                <a:ln>
                  <a:noFill/>
                </a:ln>
                <a:solidFill>
                  <a:schemeClr val="tx1"/>
                </a:solidFill>
                <a:effectLst/>
                <a:latin typeface="Söhne"/>
              </a:rPr>
              <a:t>, such as the </a:t>
            </a:r>
            <a:r>
              <a:rPr kumimoji="0" lang="en-US" altLang="en-US" sz="1600" b="0" i="0" u="none" strike="noStrike" cap="none" normalizeH="0" baseline="0" dirty="0">
                <a:ln>
                  <a:noFill/>
                </a:ln>
                <a:solidFill>
                  <a:srgbClr val="FF0000"/>
                </a:solidFill>
                <a:effectLst/>
                <a:latin typeface="Söhne"/>
              </a:rPr>
              <a:t>maximum depth of the tree </a:t>
            </a:r>
            <a:r>
              <a:rPr kumimoji="0" lang="en-US" altLang="en-US" sz="1600" b="0" i="0" u="none" strike="noStrike" cap="none" normalizeH="0" baseline="0" dirty="0">
                <a:ln>
                  <a:noFill/>
                </a:ln>
                <a:solidFill>
                  <a:schemeClr val="tx1"/>
                </a:solidFill>
                <a:effectLst/>
                <a:latin typeface="Söhne"/>
              </a:rPr>
              <a:t>(</a:t>
            </a:r>
            <a:r>
              <a:rPr kumimoji="0" lang="en-US" altLang="en-US" sz="1600" b="1" i="0" u="none" strike="noStrike" cap="none" normalizeH="0" baseline="0" dirty="0" err="1">
                <a:ln>
                  <a:noFill/>
                </a:ln>
                <a:solidFill>
                  <a:schemeClr val="tx1"/>
                </a:solidFill>
                <a:effectLst/>
                <a:latin typeface="Söhne Mono"/>
              </a:rPr>
              <a:t>max_depth</a:t>
            </a:r>
            <a:r>
              <a:rPr kumimoji="0" lang="en-US" altLang="en-US" sz="1600" b="0" i="0" u="none" strike="noStrike" cap="none" normalizeH="0" baseline="0" dirty="0">
                <a:ln>
                  <a:noFill/>
                </a:ln>
                <a:solidFill>
                  <a:schemeClr val="tx1"/>
                </a:solidFill>
                <a:effectLst/>
                <a:latin typeface="Söhne"/>
              </a:rPr>
              <a:t>), the </a:t>
            </a:r>
            <a:r>
              <a:rPr kumimoji="0" lang="en-US" altLang="en-US" sz="1600" b="0" i="0" u="none" strike="noStrike" cap="none" normalizeH="0" baseline="0" dirty="0">
                <a:ln>
                  <a:noFill/>
                </a:ln>
                <a:solidFill>
                  <a:srgbClr val="FF0000"/>
                </a:solidFill>
                <a:effectLst/>
                <a:latin typeface="Söhne"/>
              </a:rPr>
              <a:t>minimum number of samples</a:t>
            </a:r>
            <a:r>
              <a:rPr kumimoji="0" lang="en-US" altLang="en-US" sz="1600" b="0" i="0" u="none" strike="noStrike" cap="none" normalizeH="0" baseline="0" dirty="0">
                <a:ln>
                  <a:noFill/>
                </a:ln>
                <a:solidFill>
                  <a:schemeClr val="tx1"/>
                </a:solidFill>
                <a:effectLst/>
                <a:latin typeface="Söhne"/>
              </a:rPr>
              <a:t> required to split an internal node (</a:t>
            </a:r>
            <a:r>
              <a:rPr kumimoji="0" lang="en-US" altLang="en-US" sz="1600" b="1" i="0" u="none" strike="noStrike" cap="none" normalizeH="0" baseline="0" dirty="0" err="1">
                <a:ln>
                  <a:noFill/>
                </a:ln>
                <a:solidFill>
                  <a:schemeClr val="tx1"/>
                </a:solidFill>
                <a:effectLst/>
                <a:latin typeface="Söhne Mono"/>
              </a:rPr>
              <a:t>min_samples_split</a:t>
            </a:r>
            <a:r>
              <a:rPr kumimoji="0" lang="en-US" altLang="en-US" sz="1600" b="0" i="0" u="none" strike="noStrike" cap="none" normalizeH="0" baseline="0" dirty="0">
                <a:ln>
                  <a:noFill/>
                </a:ln>
                <a:solidFill>
                  <a:schemeClr val="tx1"/>
                </a:solidFill>
                <a:effectLst/>
                <a:latin typeface="Söhne"/>
              </a:rPr>
              <a:t>), or the </a:t>
            </a:r>
            <a:r>
              <a:rPr kumimoji="0" lang="en-US" altLang="en-US" sz="1600" b="0" i="0" u="none" strike="noStrike" cap="none" normalizeH="0" baseline="0" dirty="0">
                <a:ln>
                  <a:noFill/>
                </a:ln>
                <a:solidFill>
                  <a:srgbClr val="FF0000"/>
                </a:solidFill>
                <a:effectLst/>
                <a:latin typeface="Söhne"/>
              </a:rPr>
              <a:t>minimum number of samples required to be at a leaf node </a:t>
            </a:r>
            <a:r>
              <a:rPr kumimoji="0" lang="en-US" altLang="en-US" sz="1600" b="0" i="0" u="none" strike="noStrike" cap="none" normalizeH="0" baseline="0" dirty="0">
                <a:ln>
                  <a:noFill/>
                </a:ln>
                <a:solidFill>
                  <a:schemeClr val="tx1"/>
                </a:solidFill>
                <a:effectLst/>
                <a:latin typeface="Söhne"/>
              </a:rPr>
              <a:t>(</a:t>
            </a:r>
            <a:r>
              <a:rPr kumimoji="0" lang="en-US" altLang="en-US" sz="1600" b="1" i="0" u="none" strike="noStrike" cap="none" normalizeH="0" baseline="0" dirty="0" err="1">
                <a:ln>
                  <a:noFill/>
                </a:ln>
                <a:solidFill>
                  <a:schemeClr val="tx1"/>
                </a:solidFill>
                <a:effectLst/>
                <a:latin typeface="Söhne Mono"/>
              </a:rPr>
              <a:t>min_samples_leaf</a:t>
            </a:r>
            <a:r>
              <a:rPr kumimoji="0" lang="en-US" altLang="en-US" sz="16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Söhne"/>
              </a:rPr>
              <a:t>Overfitting</a:t>
            </a:r>
            <a:r>
              <a:rPr kumimoji="0" lang="en-US" altLang="en-US" sz="1600" b="0" i="0" u="none" strike="noStrike" cap="none" normalizeH="0" baseline="0" dirty="0">
                <a:ln>
                  <a:noFill/>
                </a:ln>
                <a:solidFill>
                  <a:schemeClr val="tx1"/>
                </a:solidFill>
                <a:effectLst/>
                <a:latin typeface="Söhne"/>
              </a:rPr>
              <a:t>: Decision trees can create </a:t>
            </a:r>
            <a:r>
              <a:rPr kumimoji="0" lang="en-US" altLang="en-US" sz="1600" b="0" i="0" u="none" strike="noStrike" cap="none" normalizeH="0" baseline="0" dirty="0">
                <a:ln>
                  <a:noFill/>
                </a:ln>
                <a:solidFill>
                  <a:srgbClr val="FF0000"/>
                </a:solidFill>
                <a:effectLst/>
                <a:latin typeface="Söhne"/>
              </a:rPr>
              <a:t>over-complex trees </a:t>
            </a:r>
            <a:r>
              <a:rPr kumimoji="0" lang="en-US" altLang="en-US" sz="1600" b="0" i="0" u="none" strike="noStrike" cap="none" normalizeH="0" baseline="0" dirty="0">
                <a:ln>
                  <a:noFill/>
                </a:ln>
                <a:solidFill>
                  <a:schemeClr val="tx1"/>
                </a:solidFill>
                <a:effectLst/>
                <a:latin typeface="Söhne"/>
              </a:rPr>
              <a:t>that </a:t>
            </a:r>
            <a:r>
              <a:rPr kumimoji="0" lang="en-US" altLang="en-US" sz="1600" b="0" i="0" u="none" strike="noStrike" cap="none" normalizeH="0" baseline="0" dirty="0">
                <a:ln>
                  <a:noFill/>
                </a:ln>
                <a:solidFill>
                  <a:srgbClr val="FF0000"/>
                </a:solidFill>
                <a:effectLst/>
                <a:latin typeface="Söhne"/>
              </a:rPr>
              <a:t>do not generalize </a:t>
            </a:r>
            <a:r>
              <a:rPr kumimoji="0" lang="en-US" altLang="en-US" sz="1600" b="0" i="0" u="none" strike="noStrike" cap="none" normalizeH="0" baseline="0" dirty="0">
                <a:ln>
                  <a:noFill/>
                </a:ln>
                <a:solidFill>
                  <a:schemeClr val="tx1"/>
                </a:solidFill>
                <a:effectLst/>
                <a:latin typeface="Söhne"/>
              </a:rPr>
              <a:t>well from the training data. This is known as overfitting. Mechanisms like </a:t>
            </a:r>
            <a:r>
              <a:rPr kumimoji="0" lang="en-US" altLang="en-US" sz="1600" b="0" i="0" u="none" strike="noStrike" cap="none" normalizeH="0" baseline="0" dirty="0">
                <a:ln>
                  <a:noFill/>
                </a:ln>
                <a:solidFill>
                  <a:srgbClr val="FF0000"/>
                </a:solidFill>
                <a:effectLst/>
                <a:latin typeface="Söhne"/>
              </a:rPr>
              <a:t>pruning </a:t>
            </a:r>
            <a:r>
              <a:rPr kumimoji="0" lang="en-US" altLang="en-US" sz="1600" b="0" i="0" u="none" strike="noStrike" cap="none" normalizeH="0" baseline="0" dirty="0">
                <a:ln>
                  <a:noFill/>
                </a:ln>
                <a:solidFill>
                  <a:schemeClr val="tx1"/>
                </a:solidFill>
                <a:effectLst/>
                <a:latin typeface="Söhne"/>
              </a:rPr>
              <a:t>(removing sections of the tree that provide little power in predicting instances), </a:t>
            </a:r>
            <a:r>
              <a:rPr kumimoji="0" lang="en-US" altLang="en-US" sz="1600" b="0" i="0" u="none" strike="noStrike" cap="none" normalizeH="0" baseline="0" dirty="0">
                <a:ln>
                  <a:noFill/>
                </a:ln>
                <a:solidFill>
                  <a:srgbClr val="FF0000"/>
                </a:solidFill>
                <a:effectLst/>
                <a:latin typeface="Söhne"/>
              </a:rPr>
              <a:t>setting a maximum depth</a:t>
            </a:r>
            <a:r>
              <a:rPr kumimoji="0" lang="en-US" altLang="en-US" sz="1600" b="0" i="0" u="none" strike="noStrike" cap="none" normalizeH="0" baseline="0" dirty="0">
                <a:ln>
                  <a:noFill/>
                </a:ln>
                <a:solidFill>
                  <a:schemeClr val="tx1"/>
                </a:solidFill>
                <a:effectLst/>
                <a:latin typeface="Söhne"/>
              </a:rPr>
              <a:t>, and requiring a </a:t>
            </a:r>
            <a:r>
              <a:rPr kumimoji="0" lang="en-US" altLang="en-US" sz="1600" b="0" i="0" u="none" strike="noStrike" cap="none" normalizeH="0" baseline="0" dirty="0">
                <a:ln>
                  <a:noFill/>
                </a:ln>
                <a:solidFill>
                  <a:srgbClr val="FF0000"/>
                </a:solidFill>
                <a:effectLst/>
                <a:latin typeface="Söhne"/>
              </a:rPr>
              <a:t>minimum number of samples per leaf </a:t>
            </a:r>
            <a:r>
              <a:rPr kumimoji="0" lang="en-US" altLang="en-US" sz="1600" b="0" i="0" u="none" strike="noStrike" cap="none" normalizeH="0" baseline="0" dirty="0">
                <a:ln>
                  <a:noFill/>
                </a:ln>
                <a:solidFill>
                  <a:schemeClr val="tx1"/>
                </a:solidFill>
                <a:effectLst/>
                <a:latin typeface="Söhne"/>
              </a:rPr>
              <a:t>are used to prevent this.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Söhne"/>
              </a:rPr>
              <a:t>Handling Non-linearity</a:t>
            </a:r>
            <a:r>
              <a:rPr kumimoji="0" lang="en-US" altLang="en-US" sz="1600" b="0" i="0" u="none" strike="noStrike" cap="none" normalizeH="0" baseline="0" dirty="0">
                <a:ln>
                  <a:noFill/>
                </a:ln>
                <a:solidFill>
                  <a:schemeClr val="tx1"/>
                </a:solidFill>
                <a:effectLst/>
                <a:latin typeface="Söhne"/>
              </a:rPr>
              <a:t>: It can capture </a:t>
            </a:r>
            <a:r>
              <a:rPr kumimoji="0" lang="en-US" altLang="en-US" sz="1600" b="0" i="0" u="none" strike="noStrike" cap="none" normalizeH="0" baseline="0" dirty="0">
                <a:ln>
                  <a:noFill/>
                </a:ln>
                <a:solidFill>
                  <a:srgbClr val="FF0000"/>
                </a:solidFill>
                <a:effectLst/>
                <a:latin typeface="Söhne"/>
              </a:rPr>
              <a:t>non-linear relationships between features and the target variable</a:t>
            </a:r>
            <a:r>
              <a:rPr kumimoji="0" lang="en-US" altLang="en-US" sz="1600" b="0" i="0" u="none" strike="noStrike" cap="none" normalizeH="0" baseline="0" dirty="0">
                <a:ln>
                  <a:noFill/>
                </a:ln>
                <a:solidFill>
                  <a:schemeClr val="tx1"/>
                </a:solidFill>
                <a:effectLst/>
                <a:latin typeface="Söhne"/>
              </a:rPr>
              <a:t>, which makes it a powerful tool for many datasets where linear models might fall short.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chemeClr val="tx1"/>
                </a:solidFill>
                <a:effectLst/>
                <a:latin typeface="Söhne"/>
              </a:rPr>
              <a:t>Interpretability</a:t>
            </a:r>
            <a:r>
              <a:rPr kumimoji="0" lang="en-US" altLang="en-US" sz="1600" b="0" i="0" u="none" strike="noStrike" cap="none" normalizeH="0" baseline="0" dirty="0">
                <a:ln>
                  <a:noFill/>
                </a:ln>
                <a:solidFill>
                  <a:schemeClr val="tx1"/>
                </a:solidFill>
                <a:effectLst/>
                <a:latin typeface="Söhne"/>
              </a:rPr>
              <a:t>: One of the advantages of decision trees is their ease of interpretation. They can be </a:t>
            </a:r>
            <a:r>
              <a:rPr kumimoji="0" lang="en-US" altLang="en-US" sz="1600" b="0" i="0" u="none" strike="noStrike" cap="none" normalizeH="0" baseline="0" dirty="0">
                <a:ln>
                  <a:noFill/>
                </a:ln>
                <a:solidFill>
                  <a:srgbClr val="FF0000"/>
                </a:solidFill>
                <a:effectLst/>
                <a:latin typeface="Söhne"/>
              </a:rPr>
              <a:t>visualized</a:t>
            </a:r>
            <a:r>
              <a:rPr kumimoji="0" lang="en-US" altLang="en-US" sz="1600" b="0" i="0" u="none" strike="noStrike" cap="none" normalizeH="0" baseline="0" dirty="0">
                <a:ln>
                  <a:noFill/>
                </a:ln>
                <a:solidFill>
                  <a:schemeClr val="tx1"/>
                </a:solidFill>
                <a:effectLst/>
                <a:latin typeface="Söhne"/>
              </a:rPr>
              <a:t>, and their decisions are </a:t>
            </a:r>
            <a:r>
              <a:rPr kumimoji="0" lang="en-US" altLang="en-US" sz="1600" b="0" i="0" u="none" strike="noStrike" cap="none" normalizeH="0" baseline="0" dirty="0">
                <a:ln>
                  <a:noFill/>
                </a:ln>
                <a:solidFill>
                  <a:srgbClr val="FF0000"/>
                </a:solidFill>
                <a:effectLst/>
                <a:latin typeface="Söhne"/>
              </a:rPr>
              <a:t>easy to understand.</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600" b="1" i="0" u="none" strike="noStrike" cap="none" normalizeH="0" baseline="0" dirty="0">
                <a:ln>
                  <a:noFill/>
                </a:ln>
                <a:solidFill>
                  <a:schemeClr val="tx1"/>
                </a:solidFill>
                <a:effectLst/>
                <a:latin typeface="Söhne"/>
              </a:rPr>
              <a:t>Feature Importance</a:t>
            </a:r>
            <a:r>
              <a:rPr kumimoji="0" lang="en-US" altLang="en-US" sz="1600" b="0" i="0" u="none" strike="noStrike" cap="none" normalizeH="0" baseline="0" dirty="0">
                <a:ln>
                  <a:noFill/>
                </a:ln>
                <a:solidFill>
                  <a:schemeClr val="tx1"/>
                </a:solidFill>
                <a:effectLst/>
                <a:latin typeface="Söhne"/>
              </a:rPr>
              <a:t>: Decision trees provide a straightforward method for </a:t>
            </a:r>
            <a:r>
              <a:rPr kumimoji="0" lang="en-US" altLang="en-US" sz="1600" b="0" i="0" u="none" strike="noStrike" cap="none" normalizeH="0" baseline="0" dirty="0">
                <a:ln>
                  <a:noFill/>
                </a:ln>
                <a:solidFill>
                  <a:srgbClr val="FF0000"/>
                </a:solidFill>
                <a:effectLst/>
                <a:latin typeface="Söhne"/>
              </a:rPr>
              <a:t>feature importance measurement</a:t>
            </a:r>
            <a:r>
              <a:rPr kumimoji="0" lang="en-US" altLang="en-US" sz="1600" b="0" i="0" u="none" strike="noStrike" cap="none" normalizeH="0" baseline="0" dirty="0">
                <a:ln>
                  <a:noFill/>
                </a:ln>
                <a:solidFill>
                  <a:schemeClr val="tx1"/>
                </a:solidFill>
                <a:effectLst/>
                <a:latin typeface="Söhne"/>
              </a:rPr>
              <a:t>, which can be a valuable insight.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600" b="1" i="0" u="none" strike="noStrike" cap="none" normalizeH="0" baseline="0" dirty="0">
                <a:ln>
                  <a:noFill/>
                </a:ln>
                <a:solidFill>
                  <a:schemeClr val="tx1"/>
                </a:solidFill>
                <a:effectLst/>
                <a:latin typeface="Söhne"/>
              </a:rPr>
              <a:t>No Feature Scaling Needed</a:t>
            </a:r>
            <a:r>
              <a:rPr kumimoji="0" lang="en-US" altLang="en-US" sz="1600" b="0" i="0" u="none" strike="noStrike" cap="none" normalizeH="0" baseline="0" dirty="0">
                <a:ln>
                  <a:noFill/>
                </a:ln>
                <a:solidFill>
                  <a:schemeClr val="tx1"/>
                </a:solidFill>
                <a:effectLst/>
                <a:latin typeface="Söhne"/>
              </a:rPr>
              <a:t>: Unlike many other regression models, decision trees </a:t>
            </a:r>
            <a:r>
              <a:rPr kumimoji="0" lang="en-US" altLang="en-US" sz="1600" b="0" i="0" u="none" strike="noStrike" cap="none" normalizeH="0" baseline="0" dirty="0">
                <a:ln>
                  <a:noFill/>
                </a:ln>
                <a:solidFill>
                  <a:srgbClr val="FF0000"/>
                </a:solidFill>
                <a:effectLst/>
                <a:latin typeface="Söhne"/>
              </a:rPr>
              <a:t>do not require feature scaling </a:t>
            </a:r>
            <a:r>
              <a:rPr kumimoji="0" lang="en-US" altLang="en-US" sz="1600" b="0" i="0" u="none" strike="noStrike" cap="none" normalizeH="0" baseline="0" dirty="0">
                <a:ln>
                  <a:noFill/>
                </a:ln>
                <a:solidFill>
                  <a:schemeClr val="tx1"/>
                </a:solidFill>
                <a:effectLst/>
                <a:latin typeface="Söhne"/>
              </a:rPr>
              <a:t>to be effective.</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600" b="1" i="0" u="none" strike="noStrike" cap="none" normalizeH="0" baseline="0" dirty="0">
                <a:ln>
                  <a:noFill/>
                </a:ln>
                <a:solidFill>
                  <a:schemeClr val="tx1"/>
                </a:solidFill>
                <a:effectLst/>
                <a:latin typeface="Söhne"/>
              </a:rPr>
              <a:t>Handling of Missing Values</a:t>
            </a:r>
            <a:r>
              <a:rPr kumimoji="0" lang="en-US" altLang="en-US" sz="1600" b="0" i="0" u="none" strike="noStrike" cap="none" normalizeH="0" baseline="0" dirty="0">
                <a:ln>
                  <a:noFill/>
                </a:ln>
                <a:solidFill>
                  <a:schemeClr val="tx1"/>
                </a:solidFill>
                <a:effectLst/>
                <a:latin typeface="Söhne"/>
              </a:rPr>
              <a:t>: Traditional decision tree algorithms like CART (Classification and Regression Trees) that </a:t>
            </a:r>
            <a:r>
              <a:rPr kumimoji="0" lang="en-US" altLang="en-US" sz="1600" b="1" i="0" u="none" strike="noStrike" cap="none" normalizeH="0" baseline="0" dirty="0" err="1">
                <a:ln>
                  <a:noFill/>
                </a:ln>
                <a:solidFill>
                  <a:schemeClr val="tx1"/>
                </a:solidFill>
                <a:effectLst/>
                <a:latin typeface="Söhne Mono"/>
              </a:rPr>
              <a:t>DecisionTreeRegressor</a:t>
            </a:r>
            <a:r>
              <a:rPr kumimoji="0" lang="en-US" altLang="en-US" sz="1600" b="0" i="0" u="none" strike="noStrike" cap="none" normalizeH="0" baseline="0" dirty="0">
                <a:ln>
                  <a:noFill/>
                </a:ln>
                <a:solidFill>
                  <a:schemeClr val="tx1"/>
                </a:solidFill>
                <a:effectLst/>
                <a:latin typeface="Söhne"/>
              </a:rPr>
              <a:t> is based on </a:t>
            </a:r>
            <a:r>
              <a:rPr kumimoji="0" lang="en-US" altLang="en-US" sz="1600" b="0" i="0" u="none" strike="noStrike" cap="none" normalizeH="0" baseline="0" dirty="0">
                <a:ln>
                  <a:noFill/>
                </a:ln>
                <a:solidFill>
                  <a:srgbClr val="FF0000"/>
                </a:solidFill>
                <a:effectLst/>
                <a:latin typeface="Söhne"/>
              </a:rPr>
              <a:t>can handle missing data </a:t>
            </a:r>
            <a:r>
              <a:rPr kumimoji="0" lang="en-US" altLang="en-US" sz="1600" b="0" i="0" u="none" strike="noStrike" cap="none" normalizeH="0" baseline="0" dirty="0">
                <a:ln>
                  <a:noFill/>
                </a:ln>
                <a:solidFill>
                  <a:schemeClr val="tx1"/>
                </a:solidFill>
                <a:effectLst/>
                <a:latin typeface="Söhne"/>
              </a:rPr>
              <a:t>but might require a complete dataset depending on the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Söhne Mono"/>
              </a:rPr>
              <a:t>DecisionTreeRegressor</a:t>
            </a:r>
            <a:r>
              <a:rPr kumimoji="0" lang="en-US" altLang="en-US" sz="1600" b="0" i="0" u="none" strike="noStrike" cap="none" normalizeH="0" baseline="0" dirty="0">
                <a:ln>
                  <a:noFill/>
                </a:ln>
                <a:solidFill>
                  <a:schemeClr val="tx1"/>
                </a:solidFill>
                <a:effectLst/>
                <a:latin typeface="Söhne"/>
              </a:rPr>
              <a:t> is implemented in the </a:t>
            </a:r>
            <a:r>
              <a:rPr kumimoji="0" lang="en-US" altLang="en-US" sz="1600" b="1" i="0" u="none" strike="noStrike" cap="none" normalizeH="0" baseline="0" dirty="0">
                <a:ln>
                  <a:noFill/>
                </a:ln>
                <a:solidFill>
                  <a:schemeClr val="tx1"/>
                </a:solidFill>
                <a:effectLst/>
                <a:latin typeface="Söhne Mono"/>
              </a:rPr>
              <a:t>scikit-learn</a:t>
            </a:r>
            <a:r>
              <a:rPr kumimoji="0" lang="en-US" altLang="en-US" sz="1600" b="0" i="0" u="none" strike="noStrike" cap="none" normalizeH="0" baseline="0" dirty="0">
                <a:ln>
                  <a:noFill/>
                </a:ln>
                <a:solidFill>
                  <a:schemeClr val="tx1"/>
                </a:solidFill>
                <a:effectLst/>
                <a:latin typeface="Söhne"/>
              </a:rPr>
              <a:t> library in Python and is widely used due to its simplicity, interpretability, and flexibility. It can serve as a strong baseline model for regression tasks and is also a foundational building block for more advanced ensemble methods like Random Forests and Gradient Boosting Machines.</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870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0EB9F7-9EF1-43A1-9772-4B25FDFC9AE9}"/>
              </a:ext>
            </a:extLst>
          </p:cNvPr>
          <p:cNvSpPr>
            <a:spLocks noChangeArrowheads="1"/>
          </p:cNvSpPr>
          <p:nvPr/>
        </p:nvSpPr>
        <p:spPr bwMode="auto">
          <a:xfrm>
            <a:off x="79512" y="271501"/>
            <a:ext cx="112906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Linear Regression is a fundamental statistical approach for regression in machine learning. It models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relationship between a scalar dependent variable </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 and one or more explanatory variables (or independent variables) denoted X. The key aspects of </a:t>
            </a:r>
            <a:r>
              <a:rPr kumimoji="0" lang="en-US" altLang="en-US" sz="14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LinearRegression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include: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Model Form: In its simplest form, linear regression makes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predictions by computing a weighted sum of the input features</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plus a constant called the intercept term (or bias term).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model can be expressed as: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A4A0811D-4F57-4579-A0D4-E637F639C4B2}"/>
              </a:ext>
            </a:extLst>
          </p:cNvPr>
          <p:cNvSpPr>
            <a:spLocks noChangeArrowheads="1"/>
          </p:cNvSpPr>
          <p:nvPr/>
        </p:nvSpPr>
        <p:spPr bwMode="auto">
          <a:xfrm>
            <a:off x="79512" y="1462225"/>
            <a:ext cx="1129063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β represents the coefficients</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and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ϵ represents the error term</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Least Squares Estimation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It typically estimates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coefficients of the model</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by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minimizing the sum of the squares of the differences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between the observed values and the values predicted by the model, known as the least squares criterion.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Single vs. Multiple Regression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Simple Linear Regression: Involves a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single explanatory variable</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Multiple Linear Regression: Involves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multiple explanatory variables.</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Assumptions: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Linear regression has several key assumptions</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Linearity: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relationship between the predictors and target is linear.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Homoscedasticity: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residuals</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differences between the observed and predicted values) have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constant variance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every level of the predictor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Independence</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Observations are independent of each other.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No multicollinearity</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Predictor variables are not perfectly correlated with each other</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Coefficient Interpretation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coefficients indicate the expected change in the dependent variable for a one-unit change in the predictor variable, holding other variables constant.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Goodness of Fit</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quality of a linear regression fit is typically assessed using the </a:t>
            </a:r>
            <a:r>
              <a:rPr kumimoji="0" lang="en-US" altLang="en-US" sz="1400"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R-squared statistic</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which measures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proportion of variance in the dependent variable that is predictable from the independent variables.</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Regularization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To prevent overfitting, variants of linear regression like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Ridge Regression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Lasso Regression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and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Elastic Net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add regularization terms to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cost function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that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model optimizes.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Analytical Solution: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Linear regression has an analytical solution called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Normal Equation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which computes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coefficients that minimize the cost function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Gradient Descent: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Alternatively,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coefficients can be estimated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using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numerical optimization methods like Gradient Descent</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especially when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number of features is large</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Intercept Term: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intercept term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allows the regression line to be offset from the origin to better fit the data.</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Scalability: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Linear regression can scale to large numbers of features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and is computationally inexpensive compared to more complex models.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Implementation: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It is widely implemented in various libraries, including scikit-learn in Python, which provides a user-friendly interface to fit a linear model to the data and make predictions. Linear Regression is a good starting point for regression tasks due to its simplicity, interpretability, and quick computation. It can also serve as a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benchmark for more complex algorithms</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However, it may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not perform well with non-linear relationships</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unless feature engineering is applied to capture non-linearities.</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A11309C-A771-4131-936A-027F96D030A5}"/>
              </a:ext>
            </a:extLst>
          </p:cNvPr>
          <p:cNvPicPr>
            <a:picLocks noChangeAspect="1"/>
          </p:cNvPicPr>
          <p:nvPr/>
        </p:nvPicPr>
        <p:blipFill>
          <a:blip r:embed="rId2"/>
          <a:stretch>
            <a:fillRect/>
          </a:stretch>
        </p:blipFill>
        <p:spPr>
          <a:xfrm>
            <a:off x="4906036" y="1100275"/>
            <a:ext cx="4362450" cy="361950"/>
          </a:xfrm>
          <a:prstGeom prst="rect">
            <a:avLst/>
          </a:prstGeom>
        </p:spPr>
      </p:pic>
    </p:spTree>
    <p:extLst>
      <p:ext uri="{BB962C8B-B14F-4D97-AF65-F5344CB8AC3E}">
        <p14:creationId xmlns:p14="http://schemas.microsoft.com/office/powerpoint/2010/main" val="249848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2E2E4-C1DB-4CB6-B605-520B7BDE4859}"/>
              </a:ext>
            </a:extLst>
          </p:cNvPr>
          <p:cNvSpPr txBox="1"/>
          <p:nvPr/>
        </p:nvSpPr>
        <p:spPr>
          <a:xfrm>
            <a:off x="84841" y="426511"/>
            <a:ext cx="11821211" cy="6004977"/>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R-squared (R²) value is a statistical measure that represents the proportion of the variance for the dependent variable that's explained by the independent variables in a regression model. It is also known as the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coefficient of determination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R² is high (close to 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indicates that a large proportion of the variance in the dependent variable has been accounted for by the model. This is typically interpreted as the model having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 good fit to the 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Conversely, if R² is low (close to 0), it suggests that the model does not explain much of the variance in the dependent variable; hence, it might not be a good fit to the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However,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R-squared alone should not be used to determine whether a model is a good fit: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Overfitting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high R-squared value might be the result of overfitting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especially if there's a significant difference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between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it and the adjusted R-squared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or the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cross-validated R-squared.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Predictive Power: R-squared does not indicate whether the predictions are unbiased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nor does it tell you about the predictive power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model on unseen 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Linearity Assumption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R-squared assumes that the relationship between the independent and dependent variables is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linear.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non-linear relationships, a high R-squared might be misleading.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Complexity of the Model: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Adding more variables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a model can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artificially inflate the R-squared value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even if those variables are only weakly associated with the response variable.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Adjusted R-squared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multiple regression models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adjusted R-squared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 often more appropriate as it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adjusts for the number of predictors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model.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practice, a good model fit is determined not just by a high R-squared but also by examining other aspects such as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residual plots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relevance of the model's coefficients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model's predictive power on unseen data (test set), and whether the model meets the assumptions of the regression 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62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735EB-D225-4442-A567-7E144B0F8141}"/>
              </a:ext>
            </a:extLst>
          </p:cNvPr>
          <p:cNvSpPr txBox="1"/>
          <p:nvPr/>
        </p:nvSpPr>
        <p:spPr>
          <a:xfrm>
            <a:off x="0" y="386499"/>
            <a:ext cx="12191999" cy="6324808"/>
          </a:xfrm>
          <a:prstGeom prst="rect">
            <a:avLst/>
          </a:prstGeom>
          <a:noFill/>
        </p:spPr>
        <p:txBody>
          <a:bodyPr wrap="square">
            <a:spAutoFit/>
          </a:bodyPr>
          <a:lstStyle/>
          <a:p>
            <a:pPr algn="l"/>
            <a:r>
              <a:rPr lang="en-US" b="1" i="0" dirty="0">
                <a:solidFill>
                  <a:schemeClr val="accent6">
                    <a:lumMod val="75000"/>
                  </a:schemeClr>
                </a:solidFill>
                <a:effectLst/>
                <a:latin typeface="Söhne"/>
              </a:rPr>
              <a:t>Predictive power </a:t>
            </a:r>
            <a:r>
              <a:rPr lang="en-US" sz="1500" b="0" i="0" dirty="0">
                <a:effectLst/>
                <a:latin typeface="Söhne"/>
              </a:rPr>
              <a:t>in the context of statistical models and machine learning refers to a </a:t>
            </a:r>
            <a:r>
              <a:rPr lang="en-US" sz="1500" b="0" i="0" dirty="0">
                <a:solidFill>
                  <a:srgbClr val="FF0000"/>
                </a:solidFill>
                <a:effectLst/>
                <a:latin typeface="Söhne"/>
              </a:rPr>
              <a:t>model's ability to make accurate predictions on new, unseen data.</a:t>
            </a:r>
            <a:r>
              <a:rPr lang="en-US" sz="1500" b="0" i="0" dirty="0">
                <a:effectLst/>
                <a:latin typeface="Söhne"/>
              </a:rPr>
              <a:t> It's a measure of how well a model generalizes from the training data to real-world situations. Here are key aspects to understand about predictive power:</a:t>
            </a:r>
          </a:p>
          <a:p>
            <a:pPr algn="l">
              <a:buFont typeface="+mj-lt"/>
              <a:buAutoNum type="arabicPeriod"/>
            </a:pPr>
            <a:r>
              <a:rPr lang="en-US" sz="1500" b="1" i="0" dirty="0">
                <a:effectLst/>
                <a:latin typeface="Söhne"/>
              </a:rPr>
              <a:t>Accuracy on Unseen Data</a:t>
            </a:r>
            <a:r>
              <a:rPr lang="en-US" sz="1500" b="0" i="0" dirty="0">
                <a:effectLst/>
                <a:latin typeface="Söhne"/>
              </a:rPr>
              <a:t>: The primary indicator of predictive power is how well the model performs on data that it hasn't seen before, typically measured using a </a:t>
            </a:r>
            <a:r>
              <a:rPr lang="en-US" sz="1500" b="0" i="0" dirty="0">
                <a:solidFill>
                  <a:srgbClr val="FF0000"/>
                </a:solidFill>
                <a:effectLst/>
                <a:latin typeface="Söhne"/>
              </a:rPr>
              <a:t>separate test set</a:t>
            </a:r>
            <a:r>
              <a:rPr lang="en-US" sz="1500" b="0" i="0" dirty="0">
                <a:effectLst/>
                <a:latin typeface="Söhne"/>
              </a:rPr>
              <a:t> or through </a:t>
            </a:r>
            <a:r>
              <a:rPr lang="en-US" sz="1500" b="0" i="0" dirty="0">
                <a:solidFill>
                  <a:srgbClr val="FF0000"/>
                </a:solidFill>
                <a:effectLst/>
                <a:latin typeface="Söhne"/>
              </a:rPr>
              <a:t>cross-validation techniques.</a:t>
            </a:r>
          </a:p>
          <a:p>
            <a:pPr algn="l">
              <a:buFont typeface="+mj-lt"/>
              <a:buAutoNum type="arabicPeriod"/>
            </a:pPr>
            <a:r>
              <a:rPr lang="en-US" sz="1500" b="1" i="0" dirty="0">
                <a:effectLst/>
                <a:latin typeface="Söhne"/>
              </a:rPr>
              <a:t>Generalization</a:t>
            </a:r>
            <a:r>
              <a:rPr lang="en-US" sz="1500" b="0" i="0" dirty="0">
                <a:effectLst/>
                <a:latin typeface="Söhne"/>
              </a:rPr>
              <a:t>: Predictive power is closely related to the </a:t>
            </a:r>
            <a:r>
              <a:rPr lang="en-US" sz="1500" b="0" i="0" dirty="0">
                <a:solidFill>
                  <a:srgbClr val="FF0000"/>
                </a:solidFill>
                <a:effectLst/>
                <a:latin typeface="Söhne"/>
              </a:rPr>
              <a:t>model's ability to generalize</a:t>
            </a:r>
            <a:r>
              <a:rPr lang="en-US" sz="1500" b="0" i="0" dirty="0">
                <a:effectLst/>
                <a:latin typeface="Söhne"/>
              </a:rPr>
              <a:t>. A model with good predictive power should </a:t>
            </a:r>
            <a:r>
              <a:rPr lang="en-US" sz="1500" b="0" i="0" dirty="0">
                <a:solidFill>
                  <a:srgbClr val="FF0000"/>
                </a:solidFill>
                <a:effectLst/>
                <a:latin typeface="Söhne"/>
              </a:rPr>
              <a:t>perform well </a:t>
            </a:r>
            <a:r>
              <a:rPr lang="en-US" sz="1500" b="0" i="0" dirty="0">
                <a:effectLst/>
                <a:latin typeface="Söhne"/>
              </a:rPr>
              <a:t>not only on the data it was trained on but also on </a:t>
            </a:r>
            <a:r>
              <a:rPr lang="en-US" sz="1500" b="0" i="0" dirty="0">
                <a:solidFill>
                  <a:srgbClr val="FF0000"/>
                </a:solidFill>
                <a:effectLst/>
                <a:latin typeface="Söhne"/>
              </a:rPr>
              <a:t>new data that comes from the same distribution</a:t>
            </a:r>
            <a:r>
              <a:rPr lang="en-US" sz="1500" b="0" i="0" dirty="0">
                <a:effectLst/>
                <a:latin typeface="Söhne"/>
              </a:rPr>
              <a:t>.</a:t>
            </a:r>
          </a:p>
          <a:p>
            <a:pPr algn="l">
              <a:buFont typeface="+mj-lt"/>
              <a:buAutoNum type="arabicPeriod"/>
            </a:pPr>
            <a:r>
              <a:rPr lang="en-US" sz="1500" b="1" i="0" dirty="0">
                <a:effectLst/>
                <a:latin typeface="Söhne"/>
              </a:rPr>
              <a:t>Overfitting vs. Underfitting</a:t>
            </a:r>
            <a:r>
              <a:rPr lang="en-US" sz="1500" b="0" i="0" dirty="0">
                <a:effectLst/>
                <a:latin typeface="Söhne"/>
              </a:rPr>
              <a:t>:</a:t>
            </a:r>
          </a:p>
          <a:p>
            <a:pPr marL="742950" lvl="1" indent="-285750" algn="l">
              <a:buFont typeface="+mj-lt"/>
              <a:buAutoNum type="arabicPeriod"/>
            </a:pPr>
            <a:r>
              <a:rPr lang="en-US" sz="1500" b="1" i="0" dirty="0">
                <a:effectLst/>
                <a:latin typeface="Söhne"/>
              </a:rPr>
              <a:t>Overfitting</a:t>
            </a:r>
            <a:r>
              <a:rPr lang="en-US" sz="1500" b="0" i="0" dirty="0">
                <a:effectLst/>
                <a:latin typeface="Söhne"/>
              </a:rPr>
              <a:t>: A model with </a:t>
            </a:r>
            <a:r>
              <a:rPr lang="en-US" sz="1500" b="0" i="0" dirty="0">
                <a:solidFill>
                  <a:srgbClr val="FF0000"/>
                </a:solidFill>
                <a:effectLst/>
                <a:latin typeface="Söhne"/>
              </a:rPr>
              <a:t>low predictive power might be overfitting the training data</a:t>
            </a:r>
            <a:r>
              <a:rPr lang="en-US" sz="1500" b="0" i="0" dirty="0">
                <a:effectLst/>
                <a:latin typeface="Söhne"/>
              </a:rPr>
              <a:t>, capturing </a:t>
            </a:r>
            <a:r>
              <a:rPr lang="en-US" sz="1500" b="0" i="0" dirty="0">
                <a:solidFill>
                  <a:srgbClr val="FF0000"/>
                </a:solidFill>
                <a:effectLst/>
                <a:latin typeface="Söhne"/>
              </a:rPr>
              <a:t>noise</a:t>
            </a:r>
            <a:r>
              <a:rPr lang="en-US" sz="1500" b="0" i="0" dirty="0">
                <a:effectLst/>
                <a:latin typeface="Söhne"/>
              </a:rPr>
              <a:t> and </a:t>
            </a:r>
            <a:r>
              <a:rPr lang="en-US" sz="1500" b="0" i="0" dirty="0">
                <a:solidFill>
                  <a:srgbClr val="FF0000"/>
                </a:solidFill>
                <a:effectLst/>
                <a:latin typeface="Söhne"/>
              </a:rPr>
              <a:t>specific patterns that don't generalize </a:t>
            </a:r>
            <a:r>
              <a:rPr lang="en-US" sz="1500" b="0" i="0" dirty="0">
                <a:effectLst/>
                <a:latin typeface="Söhne"/>
              </a:rPr>
              <a:t>well.</a:t>
            </a:r>
          </a:p>
          <a:p>
            <a:pPr marL="742950" lvl="1" indent="-285750" algn="l">
              <a:buFont typeface="+mj-lt"/>
              <a:buAutoNum type="arabicPeriod"/>
            </a:pPr>
            <a:r>
              <a:rPr lang="en-US" sz="1500" b="1" i="0" dirty="0">
                <a:effectLst/>
                <a:latin typeface="Söhne"/>
              </a:rPr>
              <a:t>Underfitting</a:t>
            </a:r>
            <a:r>
              <a:rPr lang="en-US" sz="1500" b="0" i="0" dirty="0">
                <a:effectLst/>
                <a:latin typeface="Söhne"/>
              </a:rPr>
              <a:t>: Conversely, if a model is </a:t>
            </a:r>
            <a:r>
              <a:rPr lang="en-US" sz="1500" b="0" i="0" dirty="0">
                <a:solidFill>
                  <a:srgbClr val="FF0000"/>
                </a:solidFill>
                <a:effectLst/>
                <a:latin typeface="Söhne"/>
              </a:rPr>
              <a:t>too simple </a:t>
            </a:r>
            <a:r>
              <a:rPr lang="en-US" sz="1500" b="0" i="0" dirty="0">
                <a:effectLst/>
                <a:latin typeface="Söhne"/>
              </a:rPr>
              <a:t>and does </a:t>
            </a:r>
            <a:r>
              <a:rPr lang="en-US" sz="1500" b="0" i="0" dirty="0">
                <a:solidFill>
                  <a:srgbClr val="FF0000"/>
                </a:solidFill>
                <a:effectLst/>
                <a:latin typeface="Söhne"/>
              </a:rPr>
              <a:t>not capture the underlying patterns in the data </a:t>
            </a:r>
            <a:r>
              <a:rPr lang="en-US" sz="1500" b="0" i="0" dirty="0">
                <a:effectLst/>
                <a:latin typeface="Söhne"/>
              </a:rPr>
              <a:t>well enough, it might underfit and also show low predictive power.</a:t>
            </a:r>
          </a:p>
          <a:p>
            <a:pPr algn="l">
              <a:buFont typeface="+mj-lt"/>
              <a:buAutoNum type="arabicPeriod"/>
            </a:pPr>
            <a:r>
              <a:rPr lang="en-US" sz="1500" b="1" i="0" dirty="0">
                <a:effectLst/>
                <a:latin typeface="Söhne"/>
              </a:rPr>
              <a:t>Metrics for Evaluation</a:t>
            </a:r>
            <a:r>
              <a:rPr lang="en-US" sz="1500" b="0" i="0" dirty="0">
                <a:effectLst/>
                <a:latin typeface="Söhne"/>
              </a:rPr>
              <a:t>: Predictive power is often evaluated using metrics such </a:t>
            </a:r>
            <a:r>
              <a:rPr lang="en-US" sz="1500" b="1" i="0" dirty="0">
                <a:solidFill>
                  <a:srgbClr val="FF0000"/>
                </a:solidFill>
                <a:effectLst/>
                <a:latin typeface="Söhne"/>
              </a:rPr>
              <a:t>as accuracy, precision, recall, F1 score </a:t>
            </a:r>
            <a:r>
              <a:rPr lang="en-US" sz="1500" b="0" i="0" dirty="0">
                <a:effectLst/>
                <a:latin typeface="Söhne"/>
              </a:rPr>
              <a:t>for classification tasks, and </a:t>
            </a:r>
            <a:r>
              <a:rPr lang="en-US" sz="1500" b="1" i="0" dirty="0">
                <a:solidFill>
                  <a:srgbClr val="FF0000"/>
                </a:solidFill>
                <a:effectLst/>
                <a:latin typeface="Söhne"/>
              </a:rPr>
              <a:t>R-squared, Mean Squared Error (MSE), or Mean Absolute Error (MAE</a:t>
            </a:r>
            <a:r>
              <a:rPr lang="en-US" sz="1500" b="0" i="0" dirty="0">
                <a:effectLst/>
                <a:latin typeface="Söhne"/>
              </a:rPr>
              <a:t>) for regression tasks.</a:t>
            </a:r>
          </a:p>
          <a:p>
            <a:pPr algn="l">
              <a:buFont typeface="+mj-lt"/>
              <a:buAutoNum type="arabicPeriod"/>
            </a:pPr>
            <a:r>
              <a:rPr lang="en-US" sz="1500" b="1" i="0" dirty="0">
                <a:effectLst/>
                <a:latin typeface="Söhne"/>
              </a:rPr>
              <a:t>Importance in Different Fields</a:t>
            </a:r>
            <a:r>
              <a:rPr lang="en-US" sz="1500" b="0" i="0" dirty="0">
                <a:effectLst/>
                <a:latin typeface="Söhne"/>
              </a:rPr>
              <a:t>: High predictive power is especially crucial in fields like finance, healthcare, or any area where making accurate predictions is essential for decision-making.</a:t>
            </a:r>
          </a:p>
          <a:p>
            <a:pPr algn="l">
              <a:buFont typeface="+mj-lt"/>
              <a:buAutoNum type="arabicPeriod"/>
            </a:pPr>
            <a:r>
              <a:rPr lang="en-US" sz="1500" b="1" i="0" dirty="0">
                <a:effectLst/>
                <a:latin typeface="Söhne"/>
              </a:rPr>
              <a:t>Impact of Data Quality</a:t>
            </a:r>
            <a:r>
              <a:rPr lang="en-US" sz="1500" b="0" i="0" dirty="0">
                <a:effectLst/>
                <a:latin typeface="Söhne"/>
              </a:rPr>
              <a:t>: The </a:t>
            </a:r>
            <a:r>
              <a:rPr lang="en-US" sz="1500" b="0" i="0" dirty="0">
                <a:solidFill>
                  <a:srgbClr val="FF0000"/>
                </a:solidFill>
                <a:effectLst/>
                <a:latin typeface="Söhne"/>
              </a:rPr>
              <a:t>quality and relevance of the training data </a:t>
            </a:r>
            <a:r>
              <a:rPr lang="en-US" sz="1500" b="0" i="0" dirty="0">
                <a:effectLst/>
                <a:latin typeface="Söhne"/>
              </a:rPr>
              <a:t>greatly influence a model's predictive power. </a:t>
            </a:r>
            <a:r>
              <a:rPr lang="en-US" sz="1500" b="0" i="0" dirty="0">
                <a:solidFill>
                  <a:srgbClr val="FF0000"/>
                </a:solidFill>
                <a:effectLst/>
                <a:latin typeface="Söhne"/>
              </a:rPr>
              <a:t>Data that is representative of real-world scenarios </a:t>
            </a:r>
            <a:r>
              <a:rPr lang="en-US" sz="1500" b="0" i="0" dirty="0">
                <a:effectLst/>
                <a:latin typeface="Söhne"/>
              </a:rPr>
              <a:t>helps in building models with </a:t>
            </a:r>
            <a:r>
              <a:rPr lang="en-US" sz="1500" b="0" i="0" dirty="0">
                <a:solidFill>
                  <a:srgbClr val="FF0000"/>
                </a:solidFill>
                <a:effectLst/>
                <a:latin typeface="Söhne"/>
              </a:rPr>
              <a:t>higher predictive power</a:t>
            </a:r>
            <a:r>
              <a:rPr lang="en-US" sz="1500" b="0" i="0" dirty="0">
                <a:effectLst/>
                <a:latin typeface="Söhne"/>
              </a:rPr>
              <a:t>.</a:t>
            </a:r>
          </a:p>
          <a:p>
            <a:pPr algn="l">
              <a:buFont typeface="+mj-lt"/>
              <a:buAutoNum type="arabicPeriod"/>
            </a:pPr>
            <a:r>
              <a:rPr lang="en-US" sz="1500" b="1" i="0" dirty="0">
                <a:effectLst/>
                <a:latin typeface="Söhne"/>
              </a:rPr>
              <a:t>Model Complexity</a:t>
            </a:r>
            <a:r>
              <a:rPr lang="en-US" sz="1500" b="0" i="0" dirty="0">
                <a:effectLst/>
                <a:latin typeface="Söhne"/>
              </a:rPr>
              <a:t>: Finding the right level of model complexity is key. </a:t>
            </a:r>
            <a:r>
              <a:rPr lang="en-US" sz="1500" b="0" i="0" dirty="0">
                <a:solidFill>
                  <a:srgbClr val="FF0000"/>
                </a:solidFill>
                <a:effectLst/>
                <a:latin typeface="Söhne"/>
              </a:rPr>
              <a:t>Too complex models may overfit</a:t>
            </a:r>
            <a:r>
              <a:rPr lang="en-US" sz="1500" b="0" i="0" dirty="0">
                <a:effectLst/>
                <a:latin typeface="Söhne"/>
              </a:rPr>
              <a:t>, while too </a:t>
            </a:r>
            <a:r>
              <a:rPr lang="en-US" sz="1500" b="0" i="0" dirty="0">
                <a:solidFill>
                  <a:srgbClr val="FF0000"/>
                </a:solidFill>
                <a:effectLst/>
                <a:latin typeface="Söhne"/>
              </a:rPr>
              <a:t>simple models </a:t>
            </a:r>
            <a:r>
              <a:rPr lang="en-US" sz="1500" b="0" i="0" dirty="0">
                <a:effectLst/>
                <a:latin typeface="Söhne"/>
              </a:rPr>
              <a:t>might </a:t>
            </a:r>
            <a:r>
              <a:rPr lang="en-US" sz="1500" b="0" i="0" dirty="0">
                <a:solidFill>
                  <a:srgbClr val="FF0000"/>
                </a:solidFill>
                <a:effectLst/>
                <a:latin typeface="Söhne"/>
              </a:rPr>
              <a:t>fail to capture important patterns</a:t>
            </a:r>
            <a:r>
              <a:rPr lang="en-US" sz="1500" b="0" i="0" dirty="0">
                <a:effectLst/>
                <a:latin typeface="Söhne"/>
              </a:rPr>
              <a:t>, both leading to reduced predictive power.</a:t>
            </a:r>
          </a:p>
          <a:p>
            <a:pPr algn="l">
              <a:buFont typeface="+mj-lt"/>
              <a:buAutoNum type="arabicPeriod"/>
            </a:pPr>
            <a:r>
              <a:rPr lang="en-US" sz="1500" b="1" i="0" dirty="0">
                <a:effectLst/>
                <a:latin typeface="Söhne"/>
              </a:rPr>
              <a:t>Continuous Improvement</a:t>
            </a:r>
            <a:r>
              <a:rPr lang="en-US" sz="1500" b="0" i="0" dirty="0">
                <a:effectLst/>
                <a:latin typeface="Söhne"/>
              </a:rPr>
              <a:t>: Predictive models often need to be updated or retrained as new data becomes available, especially in rapidly changing environments, to maintain their predictive power.</a:t>
            </a:r>
          </a:p>
          <a:p>
            <a:pPr algn="l">
              <a:buFont typeface="+mj-lt"/>
              <a:buAutoNum type="arabicPeriod"/>
            </a:pPr>
            <a:r>
              <a:rPr lang="en-US" sz="1500" b="1" i="0" dirty="0">
                <a:effectLst/>
                <a:latin typeface="Söhne"/>
              </a:rPr>
              <a:t>Domain Knowledge</a:t>
            </a:r>
            <a:r>
              <a:rPr lang="en-US" sz="1500" b="0" i="0" dirty="0">
                <a:effectLst/>
                <a:latin typeface="Söhne"/>
              </a:rPr>
              <a:t>: Incorporating domain knowledge into model development can significantly enhance a model's predictive power by guiding the </a:t>
            </a:r>
            <a:r>
              <a:rPr lang="en-US" sz="1500" b="0" i="0" dirty="0">
                <a:solidFill>
                  <a:srgbClr val="FF0000"/>
                </a:solidFill>
                <a:effectLst/>
                <a:latin typeface="Söhne"/>
              </a:rPr>
              <a:t>selection of relevant features </a:t>
            </a:r>
            <a:r>
              <a:rPr lang="en-US" sz="1500" b="0" i="0" dirty="0">
                <a:effectLst/>
                <a:latin typeface="Söhne"/>
              </a:rPr>
              <a:t>and </a:t>
            </a:r>
            <a:r>
              <a:rPr lang="en-US" sz="1500" b="0" i="0" dirty="0">
                <a:solidFill>
                  <a:srgbClr val="FF0000"/>
                </a:solidFill>
                <a:effectLst/>
                <a:latin typeface="Söhne"/>
              </a:rPr>
              <a:t>appropriate model types</a:t>
            </a:r>
            <a:r>
              <a:rPr lang="en-US" sz="1500" b="0" i="0" dirty="0">
                <a:effectLst/>
                <a:latin typeface="Söhne"/>
              </a:rPr>
              <a:t>.</a:t>
            </a:r>
          </a:p>
          <a:p>
            <a:pPr algn="l">
              <a:buFont typeface="+mj-lt"/>
              <a:buAutoNum type="arabicPeriod"/>
            </a:pPr>
            <a:r>
              <a:rPr lang="en-US" sz="1500" b="1" i="0" dirty="0">
                <a:effectLst/>
                <a:latin typeface="Söhne"/>
              </a:rPr>
              <a:t>Testing on New Data</a:t>
            </a:r>
            <a:r>
              <a:rPr lang="en-US" sz="1500" b="0" i="0" dirty="0">
                <a:effectLst/>
                <a:latin typeface="Söhne"/>
              </a:rPr>
              <a:t>: Regularly testing the model on new data and comparing its predictions with actual outcomes is crucial to assess and maintain its predictive power over time.</a:t>
            </a:r>
          </a:p>
          <a:p>
            <a:pPr algn="l"/>
            <a:r>
              <a:rPr lang="en-US" sz="1500" b="0" i="0" dirty="0">
                <a:effectLst/>
                <a:latin typeface="Söhne"/>
              </a:rPr>
              <a:t>In summary, predictive power is a crucial aspect of evaluating any statistical model or machine learning algorithm, as it indicates the model's usefulness in making reliable predictions in real-world situations.</a:t>
            </a:r>
          </a:p>
        </p:txBody>
      </p:sp>
    </p:spTree>
    <p:extLst>
      <p:ext uri="{BB962C8B-B14F-4D97-AF65-F5344CB8AC3E}">
        <p14:creationId xmlns:p14="http://schemas.microsoft.com/office/powerpoint/2010/main" val="2885827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FD99C7-C1D4-4B4F-A464-A71F29886E0D}"/>
              </a:ext>
            </a:extLst>
          </p:cNvPr>
          <p:cNvSpPr txBox="1"/>
          <p:nvPr/>
        </p:nvSpPr>
        <p:spPr>
          <a:xfrm>
            <a:off x="138260" y="583133"/>
            <a:ext cx="11915480" cy="5612177"/>
          </a:xfrm>
          <a:prstGeom prst="rect">
            <a:avLst/>
          </a:prstGeom>
          <a:noFill/>
        </p:spPr>
        <p:txBody>
          <a:bodyPr wrap="square">
            <a:spAutoFit/>
          </a:bodyPr>
          <a:lstStyle/>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phrase "proportion of variance explained by" in the context of regression models, particularly with reference to R-squared (R²), refers to how much of the variability in the dependent variable can be accounted for by the independent variables in the model.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To understand this concept, let's consider a simple example: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Example Scenario: Imagine you are studying the relationship between the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hours of study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(independent variable) and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scores on a test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(dependent variable) for a group of students. Here, you want to know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how well the hours spent studying can explain the variation in test scores.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Without a Model: Suppose the test scores vary greatly. Some students score very high, others very low, and many in between. This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variability is the total variance in the test scores.</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Without considering study hours, we can only predict the test scores based on the average score. This prediction would likely be inaccurate for most students, as it doesn't consider any other factors like their study hours.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With a Regression Model: Now, you create a regression model where you use study hours to predict test scores.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After creating the model, you find that it has an R-squared value of 0.75. This means that 75% of the variance in the test scores is explained by the hours spent studying.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Interpretation :Proportion of Variance Explained (75% in this case): This tells us that 75% of the differences in test scores among the students (i.e., why some score higher or lower than others) can be explained by how many hours they spent studying. The model captures a significant part of the variability in test scores based on study hours.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Remaining Variance (25%): The other 25% of the variance could be due to other factors not included in the model (like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natural aptitude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quality of teaching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or even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test-taking skills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or it could be due to randomness and unmeasurable factors.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Conclusion: In summary, the "proportion of variance explained" provides a measure of how much better predictions can be made for the dependent variable (test scores) using the independent variable(s) (study hours) compared to not using them at all. The higher this proportion, the better the model is at predicting the dependent variable, given the independent 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90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A7BC4-1D92-4C55-925F-5082061AE5A6}"/>
              </a:ext>
            </a:extLst>
          </p:cNvPr>
          <p:cNvSpPr txBox="1"/>
          <p:nvPr/>
        </p:nvSpPr>
        <p:spPr>
          <a:xfrm>
            <a:off x="270235" y="178046"/>
            <a:ext cx="11651530" cy="6501908"/>
          </a:xfrm>
          <a:prstGeom prst="rect">
            <a:avLst/>
          </a:prstGeom>
          <a:noFill/>
        </p:spPr>
        <p:txBody>
          <a:bodyPr wrap="square">
            <a:spAutoFit/>
          </a:bodyPr>
          <a:lstStyle/>
          <a:p>
            <a:pPr marL="0" marR="0">
              <a:lnSpc>
                <a:spcPct val="107000"/>
              </a:lnSpc>
              <a:spcBef>
                <a:spcPts val="0"/>
              </a:spcBef>
              <a:spcAft>
                <a:spcPts val="0"/>
              </a:spcAft>
            </a:pP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BayesianRidge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is a regression algorithm that applies the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Bayesian approach to linear regression</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This means that it not only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finds the best values for the model parameters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but also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estimates the uncertainty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of these parameters. Here are some key aspects of Bayesian Ridge Regression: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Bayesian Framework: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Unlike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ordinary least squares (OLS) linear regression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that provides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point estimates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Bayesian Ridge Regression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estimates a probability distribution for the model parameters.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This approach offers a more comprehensive view of the data and model uncertainties.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latin typeface="Times New Roman" panose="02020603050405020304" pitchFamily="18" charset="0"/>
                <a:cs typeface="Times New Roman" panose="02020603050405020304" pitchFamily="18" charset="0"/>
              </a:rPr>
              <a:t>Regularization</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Bayesian Ridge Regression inherently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includes regularization</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similar to Ridge Regression. This regularization is controlled by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parameters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that determine the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distribution of the weights (coefficients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latin typeface="Times New Roman" panose="02020603050405020304" pitchFamily="18" charset="0"/>
                <a:cs typeface="Times New Roman" panose="02020603050405020304" pitchFamily="18" charset="0"/>
              </a:rPr>
              <a:t>Hyperparameters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It has hyperparameters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(alpha and lambda)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which are automatically adjusted during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model training.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These hyperparameters essentially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control the precision of the output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and the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distribution of the weights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respectively. In a Bayesian context, these are not set beforehand but are learned from the data.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latin typeface="Times New Roman" panose="02020603050405020304" pitchFamily="18" charset="0"/>
                <a:cs typeface="Times New Roman" panose="02020603050405020304" pitchFamily="18" charset="0"/>
              </a:rPr>
              <a:t>Estimating</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a:solidFill>
                  <a:schemeClr val="accent6">
                    <a:lumMod val="75000"/>
                  </a:schemeClr>
                </a:solidFill>
                <a:latin typeface="Times New Roman" panose="02020603050405020304" pitchFamily="18" charset="0"/>
                <a:cs typeface="Times New Roman" panose="02020603050405020304" pitchFamily="18" charset="0"/>
              </a:rPr>
              <a:t>Coefficients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The model estimates the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mean and variance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for each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coefficient</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providing insights into the certainty of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each feature’s importance.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This is particularly useful in scenarios where understanding the model’s certainty is as crucial as the predictions themselves.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latin typeface="Times New Roman" panose="02020603050405020304" pitchFamily="18" charset="0"/>
                <a:cs typeface="Times New Roman" panose="02020603050405020304" pitchFamily="18" charset="0"/>
              </a:rPr>
              <a:t>Handling</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a:solidFill>
                  <a:schemeClr val="accent6">
                    <a:lumMod val="75000"/>
                  </a:schemeClr>
                </a:solidFill>
                <a:latin typeface="Times New Roman" panose="02020603050405020304" pitchFamily="18" charset="0"/>
                <a:cs typeface="Times New Roman" panose="02020603050405020304" pitchFamily="18" charset="0"/>
              </a:rPr>
              <a:t>Overfitting</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The Bayesian approach helps in handling overfitting more effectively than traditional linear regression, particularly when dealing with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small datasets or datasets with high multicollinearity</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latin typeface="Times New Roman" panose="02020603050405020304" pitchFamily="18" charset="0"/>
                <a:cs typeface="Times New Roman" panose="02020603050405020304" pitchFamily="18" charset="0"/>
              </a:rPr>
              <a:t>Predictive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a:solidFill>
                  <a:schemeClr val="accent6">
                    <a:lumMod val="75000"/>
                  </a:schemeClr>
                </a:solidFill>
                <a:latin typeface="Times New Roman" panose="02020603050405020304" pitchFamily="18" charset="0"/>
                <a:cs typeface="Times New Roman" panose="02020603050405020304" pitchFamily="18" charset="0"/>
              </a:rPr>
              <a:t>Distribution</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Bayesian Ridge Regression doesn't just give point predictions (like OLS) but can provide the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predictive distribution (a distribution of possible outcomes)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for new data, which is useful for risk assessment.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latin typeface="Times New Roman" panose="02020603050405020304" pitchFamily="18" charset="0"/>
                <a:cs typeface="Times New Roman" panose="02020603050405020304" pitchFamily="18" charset="0"/>
              </a:rPr>
              <a:t>Computationally</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a:solidFill>
                  <a:schemeClr val="accent6">
                    <a:lumMod val="75000"/>
                  </a:schemeClr>
                </a:solidFill>
                <a:latin typeface="Times New Roman" panose="02020603050405020304" pitchFamily="18" charset="0"/>
                <a:cs typeface="Times New Roman" panose="02020603050405020304" pitchFamily="18" charset="0"/>
              </a:rPr>
              <a:t>Intensive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The Bayesian approach tends to be more computationally intensive than traditional linear regression due to the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calculations of posterior distributions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latin typeface="Times New Roman" panose="02020603050405020304" pitchFamily="18" charset="0"/>
                <a:cs typeface="Times New Roman" panose="02020603050405020304" pitchFamily="18" charset="0"/>
              </a:rPr>
              <a:t>Assumptions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Similar to linear regression, Bayesian Ridge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assumes a linear relationship between variables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independence of features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normally distributed error terms. </a:t>
            </a:r>
            <a:endParaRPr lang="en-US"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latin typeface="Times New Roman" panose="02020603050405020304" pitchFamily="18" charset="0"/>
                <a:cs typeface="Times New Roman" panose="02020603050405020304" pitchFamily="18" charset="0"/>
              </a:rPr>
              <a:t>Implementation</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It is implemented in various statistical and machine learning libraries, including scikit-learn in Python, which provides user-friendly access to this model.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b="1" dirty="0">
                <a:solidFill>
                  <a:schemeClr val="accent6">
                    <a:lumMod val="75000"/>
                  </a:schemeClr>
                </a:solidFill>
                <a:latin typeface="Times New Roman" panose="02020603050405020304" pitchFamily="18" charset="0"/>
                <a:cs typeface="Times New Roman" panose="02020603050405020304" pitchFamily="18" charset="0"/>
              </a:rPr>
              <a:t>Usage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a:solidFill>
                  <a:schemeClr val="accent6">
                    <a:lumMod val="75000"/>
                  </a:schemeClr>
                </a:solidFill>
                <a:latin typeface="Times New Roman" panose="02020603050405020304" pitchFamily="18" charset="0"/>
                <a:cs typeface="Times New Roman" panose="02020603050405020304" pitchFamily="18" charset="0"/>
              </a:rPr>
              <a:t>Scenarios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It's particularly useful in scenarios where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 the uncertainty in model parameters is important</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or where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data is limited</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5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overfitting is a concern</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Bayesian Ridge Regression can be a powerful alternative to standard linear regression, especially when you are interested in understanding the model's confidence in its predictions or when dealing with ill-posed problems.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163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2B2BF6-B9AA-4E7C-924B-80701DFA6992}"/>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Decision Tree</a:t>
            </a:r>
          </a:p>
        </p:txBody>
      </p:sp>
      <p:sp>
        <p:nvSpPr>
          <p:cNvPr id="7" name="TextBox 6">
            <a:extLst>
              <a:ext uri="{FF2B5EF4-FFF2-40B4-BE49-F238E27FC236}">
                <a16:creationId xmlns:a16="http://schemas.microsoft.com/office/drawing/2014/main" id="{9024EB29-06D2-4EA5-9EA7-1B6017EF8A3D}"/>
              </a:ext>
            </a:extLst>
          </p:cNvPr>
          <p:cNvSpPr txBox="1"/>
          <p:nvPr/>
        </p:nvSpPr>
        <p:spPr>
          <a:xfrm>
            <a:off x="0" y="982176"/>
            <a:ext cx="12191999" cy="5401479"/>
          </a:xfrm>
          <a:prstGeom prst="rect">
            <a:avLst/>
          </a:prstGeom>
          <a:noFill/>
        </p:spPr>
        <p:txBody>
          <a:bodyPr wrap="square">
            <a:spAutoFit/>
          </a:bodyPr>
          <a:lstStyle/>
          <a:p>
            <a:pPr algn="l"/>
            <a:r>
              <a:rPr lang="en-US" sz="1500" b="0" i="0" dirty="0">
                <a:effectLst/>
                <a:latin typeface="Söhne"/>
              </a:rPr>
              <a:t>Decision trees are a popular method in machine learning and statistics used for both </a:t>
            </a:r>
            <a:r>
              <a:rPr lang="en-US" sz="1500" b="0" i="0" dirty="0">
                <a:solidFill>
                  <a:srgbClr val="FF0000"/>
                </a:solidFill>
                <a:effectLst/>
                <a:latin typeface="Söhne"/>
              </a:rPr>
              <a:t>classification and regression </a:t>
            </a:r>
            <a:r>
              <a:rPr lang="en-US" sz="1500" b="0" i="0" dirty="0">
                <a:effectLst/>
                <a:latin typeface="Söhne"/>
              </a:rPr>
              <a:t>tasks. They </a:t>
            </a:r>
            <a:r>
              <a:rPr lang="en-US" sz="1500" b="0" i="0" dirty="0">
                <a:solidFill>
                  <a:srgbClr val="FF0000"/>
                </a:solidFill>
                <a:effectLst/>
                <a:latin typeface="Söhne"/>
              </a:rPr>
              <a:t>involve splitting the data into subsets based on the values of input variables</a:t>
            </a:r>
            <a:r>
              <a:rPr lang="en-US" sz="1500" b="0" i="0" dirty="0">
                <a:effectLst/>
                <a:latin typeface="Söhne"/>
              </a:rPr>
              <a:t>, making them particularly useful for handling </a:t>
            </a:r>
            <a:r>
              <a:rPr lang="en-US" sz="1500" b="0" i="0" dirty="0">
                <a:solidFill>
                  <a:srgbClr val="FF0000"/>
                </a:solidFill>
                <a:effectLst/>
                <a:latin typeface="Söhne"/>
              </a:rPr>
              <a:t>non-linear relationships </a:t>
            </a:r>
            <a:r>
              <a:rPr lang="en-US" sz="1500" b="0" i="0" dirty="0">
                <a:effectLst/>
                <a:latin typeface="Söhne"/>
              </a:rPr>
              <a:t>and interactions between variables. Here are some key aspects of decision trees:</a:t>
            </a:r>
          </a:p>
          <a:p>
            <a:pPr algn="l">
              <a:buFont typeface="+mj-lt"/>
              <a:buAutoNum type="arabicPeriod"/>
            </a:pPr>
            <a:r>
              <a:rPr lang="en-US" sz="1500" b="1" i="0" dirty="0">
                <a:effectLst/>
                <a:latin typeface="Söhne"/>
              </a:rPr>
              <a:t>Tree Structure</a:t>
            </a:r>
            <a:r>
              <a:rPr lang="en-US" sz="1500" b="0" i="0" dirty="0">
                <a:effectLst/>
                <a:latin typeface="Söhne"/>
              </a:rPr>
              <a:t>: A decision tree is a tree-like model of decisions. It consists of nodes, branches, and leaves. </a:t>
            </a:r>
            <a:r>
              <a:rPr lang="en-US" sz="1500" b="0" i="0" dirty="0">
                <a:solidFill>
                  <a:srgbClr val="FF0000"/>
                </a:solidFill>
                <a:effectLst/>
                <a:latin typeface="Söhne"/>
              </a:rPr>
              <a:t>Each internal node represents a test </a:t>
            </a:r>
            <a:r>
              <a:rPr lang="en-US" sz="1500" b="0" i="0" dirty="0">
                <a:effectLst/>
                <a:latin typeface="Söhne"/>
              </a:rPr>
              <a:t>on an </a:t>
            </a:r>
            <a:r>
              <a:rPr lang="en-US" sz="1500" b="0" i="0" dirty="0">
                <a:solidFill>
                  <a:srgbClr val="FF0000"/>
                </a:solidFill>
                <a:effectLst/>
                <a:latin typeface="Söhne"/>
              </a:rPr>
              <a:t>attribute</a:t>
            </a:r>
            <a:r>
              <a:rPr lang="en-US" sz="1500" b="0" i="0" dirty="0">
                <a:effectLst/>
                <a:latin typeface="Söhne"/>
              </a:rPr>
              <a:t>, each </a:t>
            </a:r>
            <a:r>
              <a:rPr lang="en-US" sz="1500" b="0" i="0" dirty="0">
                <a:solidFill>
                  <a:srgbClr val="FF0000"/>
                </a:solidFill>
                <a:effectLst/>
                <a:latin typeface="Söhne"/>
              </a:rPr>
              <a:t>branch represents the outcome of the test</a:t>
            </a:r>
            <a:r>
              <a:rPr lang="en-US" sz="1500" b="0" i="0" dirty="0">
                <a:effectLst/>
                <a:latin typeface="Söhne"/>
              </a:rPr>
              <a:t>, and each </a:t>
            </a:r>
            <a:r>
              <a:rPr lang="en-US" sz="1500" b="0" i="0" dirty="0">
                <a:solidFill>
                  <a:srgbClr val="FF0000"/>
                </a:solidFill>
                <a:effectLst/>
                <a:latin typeface="Söhne"/>
              </a:rPr>
              <a:t>leaf node represents a class label </a:t>
            </a:r>
            <a:r>
              <a:rPr lang="en-US" sz="1500" b="0" i="0" dirty="0">
                <a:effectLst/>
                <a:latin typeface="Söhne"/>
              </a:rPr>
              <a:t>(in classification) or a continuous value (in regression).</a:t>
            </a:r>
          </a:p>
          <a:p>
            <a:pPr algn="l">
              <a:buFont typeface="+mj-lt"/>
              <a:buAutoNum type="arabicPeriod"/>
            </a:pPr>
            <a:r>
              <a:rPr lang="en-US" sz="1500" b="1" i="0" dirty="0">
                <a:effectLst/>
                <a:latin typeface="Söhne"/>
              </a:rPr>
              <a:t>Simplicity and Interpretability</a:t>
            </a:r>
            <a:r>
              <a:rPr lang="en-US" sz="1500" b="0" i="0" dirty="0">
                <a:effectLst/>
                <a:latin typeface="Söhne"/>
              </a:rPr>
              <a:t>: One of the main advantages of decision trees is their simplicity and ease of interpretation. They can be </a:t>
            </a:r>
            <a:r>
              <a:rPr lang="en-US" sz="1500" b="0" i="0" dirty="0">
                <a:solidFill>
                  <a:srgbClr val="FF0000"/>
                </a:solidFill>
                <a:effectLst/>
                <a:latin typeface="Söhne"/>
              </a:rPr>
              <a:t>visualized</a:t>
            </a:r>
            <a:r>
              <a:rPr lang="en-US" sz="1500" b="0" i="0" dirty="0">
                <a:effectLst/>
                <a:latin typeface="Söhne"/>
              </a:rPr>
              <a:t>, which makes it easy to understand how the model makes predictions.</a:t>
            </a:r>
          </a:p>
          <a:p>
            <a:pPr algn="l">
              <a:buFont typeface="+mj-lt"/>
              <a:buAutoNum type="arabicPeriod"/>
            </a:pPr>
            <a:r>
              <a:rPr lang="en-US" sz="1500" b="1" i="0" dirty="0">
                <a:effectLst/>
                <a:latin typeface="Söhne"/>
              </a:rPr>
              <a:t>Handling Both Numerical and Categorical Data</a:t>
            </a:r>
            <a:r>
              <a:rPr lang="en-US" sz="1500" b="0" i="0" dirty="0">
                <a:effectLst/>
                <a:latin typeface="Söhne"/>
              </a:rPr>
              <a:t>: Decision trees can handle both types of data, although some preprocessing might be necessary for numerical data.</a:t>
            </a:r>
          </a:p>
          <a:p>
            <a:pPr algn="l">
              <a:buFont typeface="+mj-lt"/>
              <a:buAutoNum type="arabicPeriod"/>
            </a:pPr>
            <a:r>
              <a:rPr lang="en-US" sz="1500" b="1" i="0" dirty="0">
                <a:effectLst/>
                <a:latin typeface="Söhne"/>
              </a:rPr>
              <a:t>Non-Parametric Nature</a:t>
            </a:r>
            <a:r>
              <a:rPr lang="en-US" sz="1500" b="0" i="0" dirty="0">
                <a:effectLst/>
                <a:latin typeface="Söhne"/>
              </a:rPr>
              <a:t>: Decision trees are non-parametric, meaning they don't make any assumptions about the </a:t>
            </a:r>
            <a:r>
              <a:rPr lang="en-US" sz="1500" b="0" i="0" dirty="0">
                <a:solidFill>
                  <a:srgbClr val="FF0000"/>
                </a:solidFill>
                <a:effectLst/>
                <a:latin typeface="Söhne"/>
              </a:rPr>
              <a:t>distribution of the underlying data.</a:t>
            </a:r>
          </a:p>
          <a:p>
            <a:pPr algn="l">
              <a:buFont typeface="+mj-lt"/>
              <a:buAutoNum type="arabicPeriod"/>
            </a:pPr>
            <a:r>
              <a:rPr lang="en-US" sz="1500" b="1" i="0" dirty="0">
                <a:effectLst/>
                <a:latin typeface="Söhne"/>
              </a:rPr>
              <a:t>Pruning</a:t>
            </a:r>
            <a:r>
              <a:rPr lang="en-US" sz="1500" b="0" i="0" dirty="0">
                <a:effectLst/>
                <a:latin typeface="Söhne"/>
              </a:rPr>
              <a:t>: To prevent overfitting, decision trees can be pruned. </a:t>
            </a:r>
            <a:r>
              <a:rPr lang="en-US" sz="1500" b="0" i="0" dirty="0">
                <a:solidFill>
                  <a:srgbClr val="FF0000"/>
                </a:solidFill>
                <a:effectLst/>
                <a:latin typeface="Söhne"/>
              </a:rPr>
              <a:t>Pruning involves removing parts of the tree that do not provide power to classify instances</a:t>
            </a:r>
            <a:r>
              <a:rPr lang="en-US" sz="1500" b="0" i="0" dirty="0">
                <a:effectLst/>
                <a:latin typeface="Söhne"/>
              </a:rPr>
              <a:t>.</a:t>
            </a:r>
          </a:p>
          <a:p>
            <a:pPr algn="l">
              <a:buFont typeface="+mj-lt"/>
              <a:buAutoNum type="arabicPeriod"/>
            </a:pPr>
            <a:r>
              <a:rPr lang="en-US" sz="1500" b="1" i="0" dirty="0">
                <a:effectLst/>
                <a:latin typeface="Söhne"/>
              </a:rPr>
              <a:t>Variants and Improvements</a:t>
            </a:r>
            <a:r>
              <a:rPr lang="en-US" sz="1500" b="0" i="0" dirty="0">
                <a:effectLst/>
                <a:latin typeface="Söhne"/>
              </a:rPr>
              <a:t>: There are several variants and improvements of basic decision trees, such as Random Forests and Gradient Boosted Trees, which combine multiple trees to </a:t>
            </a:r>
            <a:r>
              <a:rPr lang="en-US" sz="1500" b="0" i="0" dirty="0">
                <a:solidFill>
                  <a:srgbClr val="FF0000"/>
                </a:solidFill>
                <a:effectLst/>
                <a:latin typeface="Söhne"/>
              </a:rPr>
              <a:t>improve predictive performance and reduce overfitting</a:t>
            </a:r>
            <a:r>
              <a:rPr lang="en-US" sz="1500" b="0" i="0" dirty="0">
                <a:effectLst/>
                <a:latin typeface="Söhne"/>
              </a:rPr>
              <a:t>.</a:t>
            </a:r>
          </a:p>
          <a:p>
            <a:pPr algn="l">
              <a:buFont typeface="+mj-lt"/>
              <a:buAutoNum type="arabicPeriod"/>
            </a:pPr>
            <a:r>
              <a:rPr lang="en-US" sz="1500" b="1" i="0" dirty="0">
                <a:effectLst/>
                <a:latin typeface="Söhne"/>
              </a:rPr>
              <a:t>Feature Importance</a:t>
            </a:r>
            <a:r>
              <a:rPr lang="en-US" sz="1500" b="0" i="0" dirty="0">
                <a:effectLst/>
                <a:latin typeface="Söhne"/>
              </a:rPr>
              <a:t>: Decision trees can provide insights into the importance of different features in the data. </a:t>
            </a:r>
            <a:r>
              <a:rPr lang="en-US" sz="1500" b="0" i="0" dirty="0">
                <a:solidFill>
                  <a:srgbClr val="FF0000"/>
                </a:solidFill>
                <a:effectLst/>
                <a:latin typeface="Söhne"/>
              </a:rPr>
              <a:t>Features used at the top of the tree contribute to the final prediction decision of a larger portion of the input samples.</a:t>
            </a:r>
          </a:p>
          <a:p>
            <a:pPr algn="l">
              <a:buFont typeface="+mj-lt"/>
              <a:buAutoNum type="arabicPeriod"/>
            </a:pPr>
            <a:r>
              <a:rPr lang="en-US" sz="1500" b="1" i="0" dirty="0">
                <a:effectLst/>
                <a:latin typeface="Söhne"/>
              </a:rPr>
              <a:t>Handling Missing Values</a:t>
            </a:r>
            <a:r>
              <a:rPr lang="en-US" sz="1500" b="0" i="0" dirty="0">
                <a:effectLst/>
                <a:latin typeface="Söhne"/>
              </a:rPr>
              <a:t>: </a:t>
            </a:r>
            <a:r>
              <a:rPr lang="en-US" sz="1500" b="0" i="0" dirty="0">
                <a:solidFill>
                  <a:srgbClr val="FF0000"/>
                </a:solidFill>
                <a:effectLst/>
                <a:latin typeface="Söhne"/>
              </a:rPr>
              <a:t>Some decision tree algorithms </a:t>
            </a:r>
            <a:r>
              <a:rPr lang="en-US" sz="1500" b="0" i="0" dirty="0">
                <a:effectLst/>
                <a:latin typeface="Söhne"/>
              </a:rPr>
              <a:t>can </a:t>
            </a:r>
            <a:r>
              <a:rPr lang="en-US" sz="1500" b="0" i="0" dirty="0">
                <a:solidFill>
                  <a:srgbClr val="FF0000"/>
                </a:solidFill>
                <a:effectLst/>
                <a:latin typeface="Söhne"/>
              </a:rPr>
              <a:t>handle missing data </a:t>
            </a:r>
            <a:r>
              <a:rPr lang="en-US" sz="1500" b="0" i="0" dirty="0">
                <a:effectLst/>
                <a:latin typeface="Söhne"/>
              </a:rPr>
              <a:t>by using strategies like </a:t>
            </a:r>
            <a:r>
              <a:rPr lang="en-US" sz="1500" b="0" i="0" dirty="0">
                <a:solidFill>
                  <a:srgbClr val="FF0000"/>
                </a:solidFill>
                <a:effectLst/>
                <a:latin typeface="Söhne"/>
              </a:rPr>
              <a:t>surrogate splits.</a:t>
            </a:r>
          </a:p>
          <a:p>
            <a:pPr algn="l">
              <a:buFont typeface="+mj-lt"/>
              <a:buAutoNum type="arabicPeriod"/>
            </a:pPr>
            <a:r>
              <a:rPr lang="en-US" sz="1500" b="1" i="0" dirty="0">
                <a:effectLst/>
                <a:latin typeface="Söhne"/>
              </a:rPr>
              <a:t>Splitting Criteria</a:t>
            </a:r>
            <a:r>
              <a:rPr lang="en-US" sz="1500" b="0" i="0" dirty="0">
                <a:effectLst/>
                <a:latin typeface="Söhne"/>
              </a:rPr>
              <a:t>: Different algorithms use different criteria for splitting nodes, such as </a:t>
            </a:r>
            <a:r>
              <a:rPr lang="en-US" sz="1500" b="0" i="0" dirty="0">
                <a:solidFill>
                  <a:srgbClr val="FF0000"/>
                </a:solidFill>
                <a:effectLst/>
                <a:latin typeface="Söhne"/>
              </a:rPr>
              <a:t>Gini impurity</a:t>
            </a:r>
            <a:r>
              <a:rPr lang="en-US" sz="1500" b="0" i="0" dirty="0">
                <a:effectLst/>
                <a:latin typeface="Söhne"/>
              </a:rPr>
              <a:t>, </a:t>
            </a:r>
            <a:r>
              <a:rPr lang="en-US" sz="1500" b="0" i="0" dirty="0">
                <a:solidFill>
                  <a:srgbClr val="FF0000"/>
                </a:solidFill>
                <a:effectLst/>
                <a:latin typeface="Söhne"/>
              </a:rPr>
              <a:t>entropy</a:t>
            </a:r>
            <a:r>
              <a:rPr lang="en-US" sz="1500" b="0" i="0" dirty="0">
                <a:effectLst/>
                <a:latin typeface="Söhne"/>
              </a:rPr>
              <a:t> in the case of classification trees, and </a:t>
            </a:r>
            <a:r>
              <a:rPr lang="en-US" sz="1500" b="0" i="0" dirty="0">
                <a:solidFill>
                  <a:srgbClr val="FF0000"/>
                </a:solidFill>
                <a:effectLst/>
                <a:latin typeface="Söhne"/>
              </a:rPr>
              <a:t>variance reduction </a:t>
            </a:r>
            <a:r>
              <a:rPr lang="en-US" sz="1500" b="0" i="0" dirty="0">
                <a:effectLst/>
                <a:latin typeface="Söhne"/>
              </a:rPr>
              <a:t>in the case of regression trees.</a:t>
            </a:r>
          </a:p>
          <a:p>
            <a:pPr algn="l">
              <a:buFont typeface="+mj-lt"/>
              <a:buAutoNum type="arabicPeriod"/>
            </a:pPr>
            <a:r>
              <a:rPr lang="en-US" sz="1500" b="1" i="0" dirty="0">
                <a:effectLst/>
                <a:latin typeface="Söhne"/>
              </a:rPr>
              <a:t>Susceptibility to Overfitting</a:t>
            </a:r>
            <a:r>
              <a:rPr lang="en-US" sz="1500" b="0" i="0" dirty="0">
                <a:effectLst/>
                <a:latin typeface="Söhne"/>
              </a:rPr>
              <a:t>: Decision trees can </a:t>
            </a:r>
            <a:r>
              <a:rPr lang="en-US" sz="1500" b="0" i="0" dirty="0">
                <a:solidFill>
                  <a:srgbClr val="FF0000"/>
                </a:solidFill>
                <a:effectLst/>
                <a:latin typeface="Söhne"/>
              </a:rPr>
              <a:t>easily overfit the training data</a:t>
            </a:r>
            <a:r>
              <a:rPr lang="en-US" sz="1500" b="0" i="0" dirty="0">
                <a:effectLst/>
                <a:latin typeface="Söhne"/>
              </a:rPr>
              <a:t>, especially if the tree is </a:t>
            </a:r>
            <a:r>
              <a:rPr lang="en-US" sz="1500" b="0" i="0" dirty="0">
                <a:solidFill>
                  <a:srgbClr val="FF0000"/>
                </a:solidFill>
                <a:effectLst/>
                <a:latin typeface="Söhne"/>
              </a:rPr>
              <a:t>allowed to grow too deep or complex</a:t>
            </a:r>
            <a:r>
              <a:rPr lang="en-US" sz="1500" b="0" i="0" dirty="0">
                <a:effectLst/>
                <a:latin typeface="Söhne"/>
              </a:rPr>
              <a:t>. Techniques </a:t>
            </a:r>
            <a:r>
              <a:rPr lang="en-US" sz="1500" b="0" i="0" dirty="0">
                <a:solidFill>
                  <a:srgbClr val="FF0000"/>
                </a:solidFill>
                <a:effectLst/>
                <a:latin typeface="Söhne"/>
              </a:rPr>
              <a:t>like pruning</a:t>
            </a:r>
            <a:r>
              <a:rPr lang="en-US" sz="1500" b="0" i="0" dirty="0">
                <a:effectLst/>
                <a:latin typeface="Söhne"/>
              </a:rPr>
              <a:t>, setting a </a:t>
            </a:r>
            <a:r>
              <a:rPr lang="en-US" sz="1500" b="0" i="0" dirty="0">
                <a:solidFill>
                  <a:srgbClr val="FF0000"/>
                </a:solidFill>
                <a:effectLst/>
                <a:latin typeface="Söhne"/>
              </a:rPr>
              <a:t>minimum number of samples per leaf</a:t>
            </a:r>
            <a:r>
              <a:rPr lang="en-US" sz="1500" b="0" i="0" dirty="0">
                <a:effectLst/>
                <a:latin typeface="Söhne"/>
              </a:rPr>
              <a:t>, or </a:t>
            </a:r>
            <a:r>
              <a:rPr lang="en-US" sz="1500" b="0" i="0" dirty="0">
                <a:solidFill>
                  <a:srgbClr val="FF0000"/>
                </a:solidFill>
                <a:effectLst/>
                <a:latin typeface="Söhne"/>
              </a:rPr>
              <a:t>limiting the depth of the tree</a:t>
            </a:r>
            <a:r>
              <a:rPr lang="en-US" sz="1500" b="0" i="0" dirty="0">
                <a:effectLst/>
                <a:latin typeface="Söhne"/>
              </a:rPr>
              <a:t>, are used to </a:t>
            </a:r>
            <a:r>
              <a:rPr lang="en-US" sz="1500" b="0" i="0" dirty="0">
                <a:solidFill>
                  <a:srgbClr val="FF0000"/>
                </a:solidFill>
                <a:effectLst/>
                <a:latin typeface="Söhne"/>
              </a:rPr>
              <a:t>prevent</a:t>
            </a:r>
            <a:r>
              <a:rPr lang="en-US" sz="1500" b="0" i="0" dirty="0">
                <a:effectLst/>
                <a:latin typeface="Söhne"/>
              </a:rPr>
              <a:t> this.</a:t>
            </a:r>
          </a:p>
          <a:p>
            <a:pPr algn="l"/>
            <a:r>
              <a:rPr lang="en-US" sz="1500" b="0" i="0" dirty="0">
                <a:effectLst/>
                <a:latin typeface="Söhne"/>
              </a:rPr>
              <a:t>Decision trees are widely used due to their interpretability, simplicity, and ability to model complex, non-linear relationships. They are a foundational component of more complex algorithms like Random Forests and Gradient Boosting Machines.</a:t>
            </a:r>
          </a:p>
        </p:txBody>
      </p:sp>
    </p:spTree>
    <p:extLst>
      <p:ext uri="{BB962C8B-B14F-4D97-AF65-F5344CB8AC3E}">
        <p14:creationId xmlns:p14="http://schemas.microsoft.com/office/powerpoint/2010/main" val="6660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F6E5E8-AED0-4C6F-B220-24E14C1A1669}"/>
              </a:ext>
            </a:extLst>
          </p:cNvPr>
          <p:cNvSpPr>
            <a:spLocks noChangeArrowheads="1"/>
          </p:cNvSpPr>
          <p:nvPr/>
        </p:nvSpPr>
        <p:spPr bwMode="auto">
          <a:xfrm>
            <a:off x="208961" y="1320149"/>
            <a:ext cx="11774078"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non-parametric nature of decision trees means that you don't need to know the distribution of the underlying data for the model to be effective. This is particularly beneficial because: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Söhne"/>
              </a:rPr>
              <a:t>Flexibility</a:t>
            </a:r>
            <a:r>
              <a:rPr kumimoji="0" lang="en-US" altLang="en-US" sz="1600" b="0" i="0" u="none" strike="noStrike" cap="none" normalizeH="0" baseline="0" dirty="0">
                <a:ln>
                  <a:noFill/>
                </a:ln>
                <a:solidFill>
                  <a:srgbClr val="000000"/>
                </a:solidFill>
                <a:effectLst/>
                <a:latin typeface="Söhne"/>
              </a:rPr>
              <a:t>: Non-parametric methods are flexible in </a:t>
            </a:r>
            <a:r>
              <a:rPr kumimoji="0" lang="en-US" altLang="en-US" sz="1600" b="0" i="0" u="none" strike="noStrike" cap="none" normalizeH="0" baseline="0" dirty="0">
                <a:ln>
                  <a:noFill/>
                </a:ln>
                <a:solidFill>
                  <a:srgbClr val="FF0000"/>
                </a:solidFill>
                <a:effectLst/>
                <a:latin typeface="Söhne"/>
              </a:rPr>
              <a:t>modeling different types of data</a:t>
            </a:r>
            <a:r>
              <a:rPr kumimoji="0" lang="en-US" altLang="en-US" sz="1600" b="0" i="0" u="none" strike="noStrike" cap="none" normalizeH="0" baseline="0" dirty="0">
                <a:ln>
                  <a:noFill/>
                </a:ln>
                <a:solidFill>
                  <a:srgbClr val="000000"/>
                </a:solidFill>
                <a:effectLst/>
                <a:latin typeface="Söhne"/>
              </a:rPr>
              <a:t>. They can adapt to </a:t>
            </a:r>
            <a:r>
              <a:rPr kumimoji="0" lang="en-US" altLang="en-US" sz="1600" b="0" i="0" u="none" strike="noStrike" cap="none" normalizeH="0" baseline="0" dirty="0">
                <a:ln>
                  <a:noFill/>
                </a:ln>
                <a:solidFill>
                  <a:srgbClr val="FF0000"/>
                </a:solidFill>
                <a:effectLst/>
                <a:latin typeface="Söhne"/>
              </a:rPr>
              <a:t>various data shapes </a:t>
            </a:r>
            <a:r>
              <a:rPr kumimoji="0" lang="en-US" altLang="en-US" sz="1600" b="0" i="0" u="none" strike="noStrike" cap="none" normalizeH="0" baseline="0" dirty="0">
                <a:ln>
                  <a:noFill/>
                </a:ln>
                <a:solidFill>
                  <a:srgbClr val="000000"/>
                </a:solidFill>
                <a:effectLst/>
                <a:latin typeface="Söhne"/>
              </a:rPr>
              <a:t>and structures without needing a predetermined form. If you don’t know the distribution of your data or if the data doesn’t fit traditional statistical distributions (like normal distribution), non-parametric models like decision trees can still be used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Söhne"/>
              </a:rPr>
              <a:t>No Distribution Assumptions</a:t>
            </a:r>
            <a:r>
              <a:rPr kumimoji="0" lang="en-US" altLang="en-US" sz="1600" b="0" i="0" u="none" strike="noStrike" cap="none" normalizeH="0" baseline="0" dirty="0">
                <a:ln>
                  <a:noFill/>
                </a:ln>
                <a:solidFill>
                  <a:srgbClr val="000000"/>
                </a:solidFill>
                <a:effectLst/>
                <a:latin typeface="Söhne"/>
              </a:rPr>
              <a:t>: Since non-parametric models do not make any assumptions about the data distribution, they are </a:t>
            </a:r>
            <a:r>
              <a:rPr kumimoji="0" lang="en-US" altLang="en-US" sz="1600" b="0" i="0" u="none" strike="noStrike" cap="none" normalizeH="0" baseline="0" dirty="0">
                <a:ln>
                  <a:noFill/>
                </a:ln>
                <a:solidFill>
                  <a:srgbClr val="FF0000"/>
                </a:solidFill>
                <a:effectLst/>
                <a:latin typeface="Söhne"/>
              </a:rPr>
              <a:t>less prone to errors stemming from incorrect distribution assumptions</a:t>
            </a:r>
            <a:r>
              <a:rPr kumimoji="0" lang="en-US" altLang="en-US" sz="1600" b="0" i="0" u="none" strike="noStrike" cap="none" normalizeH="0" baseline="0" dirty="0">
                <a:ln>
                  <a:noFill/>
                </a:ln>
                <a:solidFill>
                  <a:srgbClr val="000000"/>
                </a:solidFill>
                <a:effectLst/>
                <a:latin typeface="Söhne"/>
              </a:rPr>
              <a:t>. Parametric models, on the other hand, can be quite sensitive to these assumptions, and if the data does not actually fit the assumed distribution, the model’s predictions can be significantly off.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Söhne"/>
              </a:rPr>
              <a:t>Complex Relationships</a:t>
            </a:r>
            <a:r>
              <a:rPr kumimoji="0" lang="en-US" altLang="en-US" sz="1600" b="0" i="0" u="none" strike="noStrike" cap="none" normalizeH="0" baseline="0" dirty="0">
                <a:ln>
                  <a:noFill/>
                </a:ln>
                <a:solidFill>
                  <a:srgbClr val="000000"/>
                </a:solidFill>
                <a:effectLst/>
                <a:latin typeface="Söhne"/>
              </a:rPr>
              <a:t>: Decision trees can </a:t>
            </a:r>
            <a:r>
              <a:rPr kumimoji="0" lang="en-US" altLang="en-US" sz="1600" b="0" i="0" u="none" strike="noStrike" cap="none" normalizeH="0" baseline="0" dirty="0">
                <a:ln>
                  <a:noFill/>
                </a:ln>
                <a:solidFill>
                  <a:srgbClr val="FF0000"/>
                </a:solidFill>
                <a:effectLst/>
                <a:latin typeface="Söhne"/>
              </a:rPr>
              <a:t>model complex, nonlinear relationships</a:t>
            </a:r>
            <a:r>
              <a:rPr kumimoji="0" lang="en-US" altLang="en-US" sz="1600" b="0" i="0" u="none" strike="noStrike" cap="none" normalizeH="0" baseline="0" dirty="0">
                <a:ln>
                  <a:noFill/>
                </a:ln>
                <a:solidFill>
                  <a:srgbClr val="000000"/>
                </a:solidFill>
                <a:effectLst/>
                <a:latin typeface="Söhne"/>
              </a:rPr>
              <a:t> that parametric models might not be able to capture without transformation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Söhne"/>
              </a:rPr>
              <a:t>Outliers and Skewed Data</a:t>
            </a:r>
            <a:r>
              <a:rPr kumimoji="0" lang="en-US" altLang="en-US" sz="1600" b="0" i="0" u="none" strike="noStrike" cap="none" normalizeH="0" baseline="0" dirty="0">
                <a:ln>
                  <a:noFill/>
                </a:ln>
                <a:solidFill>
                  <a:srgbClr val="000000"/>
                </a:solidFill>
                <a:effectLst/>
                <a:latin typeface="Söhne"/>
              </a:rPr>
              <a:t>: Non-parametric models </a:t>
            </a:r>
            <a:r>
              <a:rPr kumimoji="0" lang="en-US" altLang="en-US" sz="1600" b="0" i="0" u="none" strike="noStrike" cap="none" normalizeH="0" baseline="0" dirty="0">
                <a:ln>
                  <a:noFill/>
                </a:ln>
                <a:solidFill>
                  <a:srgbClr val="FF0000"/>
                </a:solidFill>
                <a:effectLst/>
                <a:latin typeface="Söhne"/>
              </a:rPr>
              <a:t>can handle outliers and skewed data </a:t>
            </a:r>
            <a:r>
              <a:rPr kumimoji="0" lang="en-US" altLang="en-US" sz="1600" b="0" i="0" u="none" strike="noStrike" cap="none" normalizeH="0" baseline="0" dirty="0">
                <a:ln>
                  <a:noFill/>
                </a:ln>
                <a:solidFill>
                  <a:srgbClr val="000000"/>
                </a:solidFill>
                <a:effectLst/>
                <a:latin typeface="Söhne"/>
              </a:rPr>
              <a:t>better because </a:t>
            </a:r>
            <a:r>
              <a:rPr kumimoji="0" lang="en-US" altLang="en-US" sz="1600" b="0" i="0" u="none" strike="noStrike" cap="none" normalizeH="0" baseline="0" dirty="0">
                <a:ln>
                  <a:noFill/>
                </a:ln>
                <a:solidFill>
                  <a:srgbClr val="FF0000"/>
                </a:solidFill>
                <a:effectLst/>
                <a:latin typeface="Söhne"/>
              </a:rPr>
              <a:t>they don’t rely on the mean and variance of the data</a:t>
            </a:r>
            <a:r>
              <a:rPr kumimoji="0" lang="en-US" altLang="en-US" sz="1600" b="0" i="0" u="none" strike="noStrike" cap="none" normalizeH="0" baseline="0" dirty="0">
                <a:ln>
                  <a:noFill/>
                </a:ln>
                <a:solidFill>
                  <a:srgbClr val="000000"/>
                </a:solidFill>
                <a:effectLst/>
                <a:latin typeface="Söhne"/>
              </a:rPr>
              <a:t>, as many parametric models do.</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Söhne"/>
              </a:rPr>
              <a:t>Robustness</a:t>
            </a:r>
            <a:r>
              <a:rPr kumimoji="0" lang="en-US" altLang="en-US" sz="1600" b="0" i="0" u="none" strike="noStrike" cap="none" normalizeH="0" baseline="0" dirty="0">
                <a:ln>
                  <a:noFill/>
                </a:ln>
                <a:solidFill>
                  <a:srgbClr val="000000"/>
                </a:solidFill>
                <a:effectLst/>
                <a:latin typeface="Söhne"/>
              </a:rPr>
              <a:t>: Decision trees are generally more </a:t>
            </a:r>
            <a:r>
              <a:rPr kumimoji="0" lang="en-US" altLang="en-US" sz="1600" b="0" i="0" u="none" strike="noStrike" cap="none" normalizeH="0" baseline="0" dirty="0">
                <a:ln>
                  <a:noFill/>
                </a:ln>
                <a:solidFill>
                  <a:srgbClr val="FF0000"/>
                </a:solidFill>
                <a:effectLst/>
                <a:latin typeface="Söhne"/>
              </a:rPr>
              <a:t>robust to errors and noise in the data</a:t>
            </a:r>
            <a:r>
              <a:rPr kumimoji="0" lang="en-US" altLang="en-US" sz="1600" b="0" i="0" u="none" strike="noStrike" cap="none" normalizeH="0" baseline="0" dirty="0">
                <a:ln>
                  <a:noFill/>
                </a:ln>
                <a:solidFill>
                  <a:srgbClr val="000000"/>
                </a:solidFill>
                <a:effectLst/>
                <a:latin typeface="Söhne"/>
              </a:rPr>
              <a:t>. Since they make fewer assumptions, they can sometimes perform better in real-world scenarios where data often violates theoretical assumptions.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Söhne"/>
              </a:rPr>
              <a:t>Ease of Use</a:t>
            </a:r>
            <a:r>
              <a:rPr kumimoji="0" lang="en-US" altLang="en-US" sz="1600" b="0" i="0" u="none" strike="noStrike" cap="none" normalizeH="0" baseline="0" dirty="0">
                <a:ln>
                  <a:noFill/>
                </a:ln>
                <a:solidFill>
                  <a:srgbClr val="000000"/>
                </a:solidFill>
                <a:effectLst/>
                <a:latin typeface="Söhne"/>
              </a:rPr>
              <a:t>: They can be a good starting point for modeling since they require less data preparation and understanding of the data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In summary, the non-parametric nature of decision trees allows them to be used in a wide range of scenarios without the need for in-depth distributional analysis of the input data, making them versatile and widely applicable for many predictive modeling tasks.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Söhne"/>
              </a:rPr>
            </a:b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25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5CD0D8-3321-4A47-B2F5-50015A53EBDC}"/>
              </a:ext>
            </a:extLst>
          </p:cNvPr>
          <p:cNvSpPr txBox="1"/>
          <p:nvPr/>
        </p:nvSpPr>
        <p:spPr>
          <a:xfrm>
            <a:off x="212035" y="181150"/>
            <a:ext cx="11767930" cy="6463308"/>
          </a:xfrm>
          <a:prstGeom prst="rect">
            <a:avLst/>
          </a:prstGeom>
          <a:noFill/>
        </p:spPr>
        <p:txBody>
          <a:bodyPr wrap="square">
            <a:spAutoFit/>
          </a:bodyPr>
          <a:lstStyle/>
          <a:p>
            <a:pPr algn="l"/>
            <a:r>
              <a:rPr lang="en-US" b="0" i="0" dirty="0">
                <a:effectLst/>
                <a:latin typeface="Söhne"/>
              </a:rPr>
              <a:t>Entropy is a measure of the amount of </a:t>
            </a:r>
            <a:r>
              <a:rPr lang="en-US" b="0" i="0" dirty="0">
                <a:solidFill>
                  <a:srgbClr val="FF0000"/>
                </a:solidFill>
                <a:effectLst/>
                <a:latin typeface="Söhne"/>
              </a:rPr>
              <a:t>uncertainty or disorder </a:t>
            </a:r>
            <a:r>
              <a:rPr lang="en-US" b="0" i="0" dirty="0">
                <a:effectLst/>
                <a:latin typeface="Söhne"/>
              </a:rPr>
              <a:t>within </a:t>
            </a:r>
            <a:r>
              <a:rPr lang="en-US" b="0" i="0" dirty="0">
                <a:solidFill>
                  <a:srgbClr val="FF0000"/>
                </a:solidFill>
                <a:effectLst/>
                <a:latin typeface="Söhne"/>
              </a:rPr>
              <a:t>a set of classes</a:t>
            </a:r>
            <a:r>
              <a:rPr lang="en-US" b="0" i="0" dirty="0">
                <a:effectLst/>
                <a:latin typeface="Söhne"/>
              </a:rPr>
              <a:t>. In the context of decision trees, entropy is used to determine </a:t>
            </a:r>
            <a:r>
              <a:rPr lang="en-US" b="0" i="0" dirty="0">
                <a:solidFill>
                  <a:srgbClr val="FF0000"/>
                </a:solidFill>
                <a:effectLst/>
                <a:latin typeface="Söhne"/>
              </a:rPr>
              <a:t>how a node should be split</a:t>
            </a:r>
            <a:r>
              <a:rPr lang="en-US" b="0" i="0" dirty="0">
                <a:effectLst/>
                <a:latin typeface="Söhne"/>
              </a:rPr>
              <a:t>, that is, which </a:t>
            </a:r>
            <a:r>
              <a:rPr lang="en-US" b="0" i="0" dirty="0">
                <a:solidFill>
                  <a:srgbClr val="FF0000"/>
                </a:solidFill>
                <a:effectLst/>
                <a:latin typeface="Söhne"/>
              </a:rPr>
              <a:t>attribute should be used to split the data </a:t>
            </a:r>
            <a:r>
              <a:rPr lang="en-US" b="0" i="0" dirty="0">
                <a:effectLst/>
                <a:latin typeface="Söhne"/>
              </a:rPr>
              <a:t>to best separate the classes it contains.</a:t>
            </a:r>
          </a:p>
          <a:p>
            <a:pPr algn="l"/>
            <a:r>
              <a:rPr lang="en-US" b="0" i="0" dirty="0">
                <a:effectLst/>
                <a:latin typeface="Söhne"/>
              </a:rPr>
              <a:t>Here’s a detailed explanation of the two types of entropy you mentioned in the context of decision trees:</a:t>
            </a:r>
          </a:p>
          <a:p>
            <a:pPr algn="l">
              <a:buFont typeface="+mj-lt"/>
              <a:buAutoNum type="arabicPeriod"/>
            </a:pPr>
            <a:r>
              <a:rPr lang="en-US" b="1" i="0" dirty="0">
                <a:effectLst/>
                <a:latin typeface="Söhne"/>
              </a:rPr>
              <a:t>Entropy Using the Frequency Table of One Attribute:</a:t>
            </a:r>
            <a:endParaRPr lang="en-US" b="0" i="0" dirty="0">
              <a:effectLst/>
              <a:latin typeface="Söhne"/>
            </a:endParaRPr>
          </a:p>
          <a:p>
            <a:pPr algn="l">
              <a:buFont typeface="+mj-lt"/>
              <a:buAutoNum type="arabicPeriod"/>
            </a:pPr>
            <a:r>
              <a:rPr lang="en-US" b="0" i="0" dirty="0">
                <a:effectLst/>
                <a:latin typeface="Söhne"/>
              </a:rPr>
              <a:t>This type of entropy is calculated for a </a:t>
            </a:r>
            <a:r>
              <a:rPr lang="en-US" b="0" i="0" dirty="0">
                <a:solidFill>
                  <a:srgbClr val="FF0000"/>
                </a:solidFill>
                <a:effectLst/>
                <a:latin typeface="Söhne"/>
              </a:rPr>
              <a:t>single attribute </a:t>
            </a:r>
            <a:r>
              <a:rPr lang="en-US" b="0" i="0" dirty="0">
                <a:effectLst/>
                <a:latin typeface="Söhne"/>
              </a:rPr>
              <a:t>(or feature) in the dataset. The </a:t>
            </a:r>
            <a:r>
              <a:rPr lang="en-US" b="0" i="0" dirty="0">
                <a:solidFill>
                  <a:srgbClr val="FF0000"/>
                </a:solidFill>
                <a:effectLst/>
                <a:latin typeface="Söhne"/>
              </a:rPr>
              <a:t>frequency table for this attribute lists the frequency (or count) of each unique value of that attribute</a:t>
            </a:r>
            <a:r>
              <a:rPr lang="en-US" b="0" i="0" dirty="0">
                <a:effectLst/>
                <a:latin typeface="Söhne"/>
              </a:rPr>
              <a:t>. To calculate the entropy of the entire set for this attribute, you'd do the following:</a:t>
            </a:r>
          </a:p>
          <a:p>
            <a:pPr marL="742950" lvl="1" indent="-285750" algn="l">
              <a:buFont typeface="+mj-lt"/>
              <a:buAutoNum type="arabicPeriod"/>
            </a:pPr>
            <a:r>
              <a:rPr lang="en-US" b="0" i="0" dirty="0">
                <a:effectLst/>
                <a:latin typeface="Söhne"/>
              </a:rPr>
              <a:t>For each unique value </a:t>
            </a:r>
            <a:r>
              <a:rPr lang="en-US" b="0" i="1" dirty="0" err="1">
                <a:effectLst/>
                <a:latin typeface="KaTeX_Math"/>
              </a:rPr>
              <a:t>i</a:t>
            </a:r>
            <a:r>
              <a:rPr lang="en-US" b="0" i="0" dirty="0">
                <a:effectLst/>
                <a:latin typeface="Söhne"/>
              </a:rPr>
              <a:t> of the attribute, you calculate the </a:t>
            </a:r>
            <a:r>
              <a:rPr lang="en-US" b="0" i="0" dirty="0">
                <a:solidFill>
                  <a:srgbClr val="FF0000"/>
                </a:solidFill>
                <a:effectLst/>
                <a:latin typeface="Söhne"/>
              </a:rPr>
              <a:t>proportion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of the set falling into that category</a:t>
            </a:r>
            <a:r>
              <a:rPr lang="en-US" b="0" i="0" dirty="0">
                <a:effectLst/>
                <a:latin typeface="Söhne"/>
              </a:rPr>
              <a:t>.</a:t>
            </a:r>
          </a:p>
          <a:p>
            <a:pPr marL="742950" lvl="1" indent="-285750" algn="l">
              <a:buFont typeface="+mj-lt"/>
              <a:buAutoNum type="arabicPeriod"/>
            </a:pPr>
            <a:r>
              <a:rPr lang="en-US" b="0" i="0" dirty="0">
                <a:effectLst/>
                <a:latin typeface="Söhne"/>
              </a:rPr>
              <a:t>Then, you calculate the entropy as the </a:t>
            </a:r>
            <a:r>
              <a:rPr lang="en-US" b="0" i="0" dirty="0">
                <a:solidFill>
                  <a:srgbClr val="FF0000"/>
                </a:solidFill>
                <a:effectLst/>
                <a:latin typeface="Söhne"/>
              </a:rPr>
              <a:t>sum of the negative product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and the logarithm base 2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t>
            </a:r>
            <a:r>
              <a:rPr lang="en-US" b="0" i="0" dirty="0">
                <a:effectLst/>
                <a:latin typeface="Söhne"/>
              </a:rPr>
              <a:t>for all categories </a:t>
            </a:r>
            <a:r>
              <a:rPr lang="en-US" b="0" i="1" dirty="0">
                <a:effectLst/>
                <a:latin typeface="KaTeX_Math"/>
              </a:rPr>
              <a:t>c</a:t>
            </a:r>
            <a:r>
              <a:rPr lang="en-US" b="0" i="0" dirty="0">
                <a:effectLst/>
                <a:latin typeface="Söhne"/>
              </a:rPr>
              <a:t> of the attribute.</a:t>
            </a:r>
            <a:endParaRPr lang="en-US" dirty="0">
              <a:latin typeface="Söhne"/>
            </a:endParaRPr>
          </a:p>
          <a:p>
            <a:pPr lvl="1" algn="l"/>
            <a:r>
              <a:rPr lang="en-US" b="0" i="0" dirty="0">
                <a:solidFill>
                  <a:srgbClr val="0F0F0F"/>
                </a:solidFill>
                <a:effectLst/>
                <a:latin typeface="Söhne"/>
              </a:rPr>
              <a:t>Mathematically, it’s given as:</a:t>
            </a:r>
          </a:p>
          <a:p>
            <a:pPr lvl="1" algn="l"/>
            <a:endParaRPr lang="en-US" dirty="0">
              <a:solidFill>
                <a:srgbClr val="0F0F0F"/>
              </a:solidFill>
              <a:latin typeface="Söhne"/>
            </a:endParaRPr>
          </a:p>
          <a:p>
            <a:pPr lvl="1" algn="l"/>
            <a:endParaRPr lang="en-US" b="0" i="0" dirty="0">
              <a:solidFill>
                <a:srgbClr val="0F0F0F"/>
              </a:solidFill>
              <a:effectLst/>
              <a:latin typeface="Söhne"/>
            </a:endParaRPr>
          </a:p>
          <a:p>
            <a:pPr lvl="1" algn="l"/>
            <a:endParaRPr lang="en-US" dirty="0">
              <a:solidFill>
                <a:srgbClr val="0F0F0F"/>
              </a:solidFill>
              <a:latin typeface="Söhne"/>
            </a:endParaRPr>
          </a:p>
          <a:p>
            <a:pPr algn="l">
              <a:buFont typeface="+mj-lt"/>
              <a:buAutoNum type="arabicPeriod"/>
            </a:pPr>
            <a:r>
              <a:rPr lang="en-US" b="0" i="0" dirty="0">
                <a:effectLst/>
                <a:latin typeface="Söhne"/>
              </a:rPr>
              <a:t>The result is a non-negative value that reflects the disorder: </a:t>
            </a:r>
            <a:r>
              <a:rPr lang="en-US" b="0" i="0" dirty="0">
                <a:solidFill>
                  <a:srgbClr val="FF0000"/>
                </a:solidFill>
                <a:effectLst/>
                <a:latin typeface="Söhne"/>
              </a:rPr>
              <a:t>0 indicates no disorder </a:t>
            </a:r>
            <a:r>
              <a:rPr lang="en-US" b="0" i="0" dirty="0">
                <a:effectLst/>
                <a:latin typeface="Söhne"/>
              </a:rPr>
              <a:t>(perfect homogeneity), while higher values indicate higher disorder. In a binary classification, the </a:t>
            </a:r>
            <a:r>
              <a:rPr lang="en-US" b="0" i="0" dirty="0">
                <a:solidFill>
                  <a:srgbClr val="FF0000"/>
                </a:solidFill>
                <a:effectLst/>
                <a:latin typeface="Söhne"/>
              </a:rPr>
              <a:t>maximum entropy is 1, which indicates that the data is equally divided between the two classes.</a:t>
            </a:r>
          </a:p>
          <a:p>
            <a:pPr algn="l">
              <a:buFont typeface="+mj-lt"/>
              <a:buAutoNum type="arabicPeriod"/>
            </a:pPr>
            <a:r>
              <a:rPr lang="en-US" b="1" i="0" dirty="0">
                <a:effectLst/>
                <a:latin typeface="Söhne"/>
              </a:rPr>
              <a:t>Entropy Using the Frequency Table of Two Attributes:</a:t>
            </a:r>
            <a:endParaRPr lang="en-US" b="0" i="0" dirty="0">
              <a:effectLst/>
              <a:latin typeface="Söhne"/>
            </a:endParaRPr>
          </a:p>
          <a:p>
            <a:pPr algn="l"/>
            <a:r>
              <a:rPr lang="en-US" b="0" i="0" dirty="0">
                <a:solidFill>
                  <a:srgbClr val="0F0F0F"/>
                </a:solidFill>
                <a:effectLst/>
                <a:latin typeface="Söhne"/>
              </a:rPr>
              <a:t>This is a bit more complex. Here, you’re looking at how the </a:t>
            </a:r>
            <a:r>
              <a:rPr lang="en-US" b="0" i="0" dirty="0">
                <a:solidFill>
                  <a:srgbClr val="FF0000"/>
                </a:solidFill>
                <a:effectLst/>
                <a:latin typeface="Söhne"/>
              </a:rPr>
              <a:t>entropy of the system changes when you choose a particular attribute to split the data.</a:t>
            </a:r>
            <a:r>
              <a:rPr lang="en-US" b="0" i="0" dirty="0">
                <a:solidFill>
                  <a:srgbClr val="0F0F0F"/>
                </a:solidFill>
                <a:effectLst/>
                <a:latin typeface="Söhne"/>
              </a:rPr>
              <a:t> The frequency table now involves two attributes: the </a:t>
            </a:r>
            <a:r>
              <a:rPr lang="en-US" b="0" i="0" dirty="0">
                <a:solidFill>
                  <a:srgbClr val="FF0000"/>
                </a:solidFill>
                <a:effectLst/>
                <a:latin typeface="Söhne"/>
              </a:rPr>
              <a:t>attribute you’re considering for the split</a:t>
            </a:r>
            <a:r>
              <a:rPr lang="en-US" b="0" i="0" dirty="0">
                <a:solidFill>
                  <a:srgbClr val="0F0F0F"/>
                </a:solidFill>
                <a:effectLst/>
                <a:latin typeface="Söhne"/>
              </a:rPr>
              <a:t> and the </a:t>
            </a:r>
            <a:r>
              <a:rPr lang="en-US" b="0" i="0" dirty="0">
                <a:solidFill>
                  <a:srgbClr val="FF0000"/>
                </a:solidFill>
                <a:effectLst/>
                <a:latin typeface="Söhne"/>
              </a:rPr>
              <a:t>target attribute you’re trying to predict</a:t>
            </a:r>
            <a:r>
              <a:rPr lang="en-US" b="0" i="0" dirty="0">
                <a:solidFill>
                  <a:srgbClr val="0F0F0F"/>
                </a:solidFill>
                <a:effectLst/>
                <a:latin typeface="Söhne"/>
              </a:rPr>
              <a:t>.</a:t>
            </a:r>
          </a:p>
          <a:p>
            <a:pPr lvl="1" algn="l"/>
            <a:endParaRPr lang="en-US" dirty="0">
              <a:latin typeface="Söhne"/>
            </a:endParaRPr>
          </a:p>
        </p:txBody>
      </p:sp>
      <p:pic>
        <p:nvPicPr>
          <p:cNvPr id="6" name="Picture 5">
            <a:extLst>
              <a:ext uri="{FF2B5EF4-FFF2-40B4-BE49-F238E27FC236}">
                <a16:creationId xmlns:a16="http://schemas.microsoft.com/office/drawing/2014/main" id="{19E3B9CE-E0A9-4DB4-9B0A-92AADCD03FEF}"/>
              </a:ext>
            </a:extLst>
          </p:cNvPr>
          <p:cNvPicPr>
            <a:picLocks noChangeAspect="1"/>
          </p:cNvPicPr>
          <p:nvPr/>
        </p:nvPicPr>
        <p:blipFill>
          <a:blip r:embed="rId2"/>
          <a:stretch>
            <a:fillRect/>
          </a:stretch>
        </p:blipFill>
        <p:spPr>
          <a:xfrm>
            <a:off x="918748" y="3548476"/>
            <a:ext cx="5305425" cy="695325"/>
          </a:xfrm>
          <a:prstGeom prst="rect">
            <a:avLst/>
          </a:prstGeom>
        </p:spPr>
      </p:pic>
    </p:spTree>
    <p:extLst>
      <p:ext uri="{BB962C8B-B14F-4D97-AF65-F5344CB8AC3E}">
        <p14:creationId xmlns:p14="http://schemas.microsoft.com/office/powerpoint/2010/main" val="12103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1EEBF-25A2-4D27-8238-E6ADF7622DF1}"/>
              </a:ext>
            </a:extLst>
          </p:cNvPr>
          <p:cNvSpPr txBox="1"/>
          <p:nvPr/>
        </p:nvSpPr>
        <p:spPr>
          <a:xfrm>
            <a:off x="268357" y="259140"/>
            <a:ext cx="11837504" cy="5355312"/>
          </a:xfrm>
          <a:prstGeom prst="rect">
            <a:avLst/>
          </a:prstGeom>
          <a:noFill/>
        </p:spPr>
        <p:txBody>
          <a:bodyPr wrap="square">
            <a:spAutoFit/>
          </a:bodyPr>
          <a:lstStyle/>
          <a:p>
            <a:pPr algn="l"/>
            <a:r>
              <a:rPr lang="en-US" b="0" i="0" dirty="0">
                <a:solidFill>
                  <a:srgbClr val="0F0F0F"/>
                </a:solidFill>
                <a:effectLst/>
                <a:latin typeface="Söhne"/>
              </a:rPr>
              <a:t>For each value </a:t>
            </a:r>
            <a:r>
              <a:rPr lang="en-US" b="0" i="1" dirty="0">
                <a:solidFill>
                  <a:srgbClr val="0F0F0F"/>
                </a:solidFill>
                <a:effectLst/>
                <a:latin typeface="KaTeX_Math"/>
              </a:rPr>
              <a:t>X</a:t>
            </a:r>
            <a:r>
              <a:rPr lang="en-US" b="0" i="0" dirty="0">
                <a:solidFill>
                  <a:srgbClr val="0F0F0F"/>
                </a:solidFill>
                <a:effectLst/>
                <a:latin typeface="Söhne"/>
              </a:rPr>
              <a:t> of the attribute you’re considering for the split, you calculate:</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proportion </a:t>
            </a:r>
            <a:r>
              <a:rPr lang="en-US" b="0" i="1" dirty="0">
                <a:solidFill>
                  <a:srgbClr val="FF0000"/>
                </a:solidFill>
                <a:effectLst/>
                <a:latin typeface="KaTeX_Math"/>
              </a:rPr>
              <a:t>P</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that falls into each category </a:t>
            </a:r>
            <a:r>
              <a:rPr lang="en-US" b="0" i="1" dirty="0">
                <a:solidFill>
                  <a:srgbClr val="FF0000"/>
                </a:solidFill>
                <a:effectLst/>
                <a:latin typeface="KaTeX_Math"/>
              </a:rPr>
              <a:t>c</a:t>
            </a:r>
            <a:r>
              <a:rPr lang="en-US" b="0" i="0" dirty="0">
                <a:solidFill>
                  <a:srgbClr val="0F0F0F"/>
                </a:solidFill>
                <a:effectLst/>
                <a:latin typeface="Söhne"/>
              </a:rPr>
              <a:t>.</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entropy </a:t>
            </a:r>
            <a:r>
              <a:rPr lang="en-US" b="0" i="1" dirty="0">
                <a:solidFill>
                  <a:srgbClr val="FF0000"/>
                </a:solidFill>
                <a:effectLst/>
                <a:latin typeface="KaTeX_Math"/>
              </a:rPr>
              <a:t>E</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a:t>
            </a:r>
            <a:r>
              <a:rPr lang="en-US" b="0" i="0" dirty="0">
                <a:solidFill>
                  <a:srgbClr val="0F0F0F"/>
                </a:solidFill>
                <a:effectLst/>
                <a:latin typeface="Söhne"/>
              </a:rPr>
              <a:t>in </a:t>
            </a:r>
            <a:r>
              <a:rPr lang="en-US" b="0" i="0" dirty="0">
                <a:solidFill>
                  <a:srgbClr val="FF0000"/>
                </a:solidFill>
                <a:effectLst/>
                <a:latin typeface="Söhne"/>
              </a:rPr>
              <a:t>category </a:t>
            </a:r>
            <a:r>
              <a:rPr lang="en-US" b="0" i="1" dirty="0">
                <a:solidFill>
                  <a:srgbClr val="FF0000"/>
                </a:solidFill>
                <a:effectLst/>
                <a:latin typeface="KaTeX_Math"/>
              </a:rPr>
              <a:t>c</a:t>
            </a:r>
            <a:r>
              <a:rPr lang="en-US" b="0" i="0" dirty="0">
                <a:solidFill>
                  <a:srgbClr val="FF0000"/>
                </a:solidFill>
                <a:effectLst/>
                <a:latin typeface="Söhne"/>
              </a:rPr>
              <a:t>, </a:t>
            </a:r>
            <a:r>
              <a:rPr lang="en-US" b="0" i="0" dirty="0">
                <a:solidFill>
                  <a:srgbClr val="0F0F0F"/>
                </a:solidFill>
                <a:effectLst/>
                <a:latin typeface="Söhne"/>
              </a:rPr>
              <a:t>using the formula for entropy mentioned above.</a:t>
            </a:r>
          </a:p>
          <a:p>
            <a:pPr algn="l"/>
            <a:r>
              <a:rPr lang="en-US" b="0" i="0" dirty="0">
                <a:solidFill>
                  <a:srgbClr val="0F0F0F"/>
                </a:solidFill>
                <a:effectLst/>
                <a:latin typeface="Söhne"/>
              </a:rPr>
              <a:t>Then, you </a:t>
            </a:r>
            <a:r>
              <a:rPr lang="en-US" b="0" i="0" dirty="0">
                <a:solidFill>
                  <a:srgbClr val="FF0000"/>
                </a:solidFill>
                <a:effectLst/>
                <a:latin typeface="Söhne"/>
              </a:rPr>
              <a:t>weigh the entropy of each category </a:t>
            </a:r>
            <a:r>
              <a:rPr lang="en-US" b="0" i="0" dirty="0">
                <a:solidFill>
                  <a:srgbClr val="0F0F0F"/>
                </a:solidFill>
                <a:effectLst/>
                <a:latin typeface="Söhne"/>
              </a:rPr>
              <a:t>by its </a:t>
            </a:r>
            <a:r>
              <a:rPr lang="en-US" b="0" i="0" dirty="0">
                <a:solidFill>
                  <a:srgbClr val="FF0000"/>
                </a:solidFill>
                <a:effectLst/>
                <a:latin typeface="Söhne"/>
              </a:rPr>
              <a:t>proportion in the entire set </a:t>
            </a:r>
            <a:r>
              <a:rPr lang="en-US" b="0" i="0" dirty="0">
                <a:solidFill>
                  <a:srgbClr val="0F0F0F"/>
                </a:solidFill>
                <a:effectLst/>
                <a:latin typeface="Söhne"/>
              </a:rPr>
              <a:t>to get the expected entropy for the split on that attribute. The formula for this expected entropy (also known as the conditional entropy) is:</a:t>
            </a:r>
          </a:p>
          <a:p>
            <a:pPr algn="l"/>
            <a:endParaRPr lang="en-US" dirty="0">
              <a:solidFill>
                <a:srgbClr val="0F0F0F"/>
              </a:solidFill>
              <a:latin typeface="Söhne"/>
            </a:endParaRPr>
          </a:p>
          <a:p>
            <a:pPr algn="l"/>
            <a:endParaRPr lang="en-US" b="0" i="0" dirty="0">
              <a:solidFill>
                <a:srgbClr val="0F0F0F"/>
              </a:solidFill>
              <a:effectLst/>
              <a:latin typeface="Söhne"/>
            </a:endParaRPr>
          </a:p>
          <a:p>
            <a:pPr algn="l"/>
            <a:endParaRPr lang="en-US" dirty="0">
              <a:solidFill>
                <a:srgbClr val="0F0F0F"/>
              </a:solidFill>
              <a:latin typeface="Söhne"/>
            </a:endParaRPr>
          </a:p>
          <a:p>
            <a:pPr algn="l">
              <a:buFont typeface="+mj-lt"/>
              <a:buAutoNum type="arabicPeriod"/>
            </a:pPr>
            <a:r>
              <a:rPr lang="en-US" b="0" i="0" dirty="0">
                <a:effectLst/>
                <a:latin typeface="Söhne"/>
              </a:rPr>
              <a:t>This gives you the </a:t>
            </a:r>
            <a:r>
              <a:rPr lang="en-US" b="0" i="0" dirty="0">
                <a:solidFill>
                  <a:srgbClr val="FF0000"/>
                </a:solidFill>
                <a:effectLst/>
                <a:latin typeface="Söhne"/>
              </a:rPr>
              <a:t>average entropy after the data is split according to the attribute </a:t>
            </a:r>
            <a:r>
              <a:rPr lang="en-US" b="0" i="1" dirty="0">
                <a:solidFill>
                  <a:srgbClr val="FF0000"/>
                </a:solidFill>
                <a:effectLst/>
                <a:latin typeface="KaTeX_Math"/>
              </a:rPr>
              <a:t>X</a:t>
            </a:r>
            <a:r>
              <a:rPr lang="en-US" b="0" i="0" dirty="0">
                <a:effectLst/>
                <a:latin typeface="Söhne"/>
              </a:rPr>
              <a:t>.</a:t>
            </a:r>
          </a:p>
          <a:p>
            <a:pPr algn="l"/>
            <a:r>
              <a:rPr lang="en-US" b="0" i="0" dirty="0">
                <a:effectLst/>
                <a:latin typeface="Söhne"/>
              </a:rPr>
              <a:t>The </a:t>
            </a:r>
            <a:r>
              <a:rPr lang="en-US" b="0" i="0" dirty="0">
                <a:solidFill>
                  <a:srgbClr val="FF0000"/>
                </a:solidFill>
                <a:effectLst/>
                <a:latin typeface="Söhne"/>
              </a:rPr>
              <a:t>ID3 algorithm uses these entropy calculations to choose the attribute that best splits the dataset at each node in the tree</a:t>
            </a:r>
            <a:r>
              <a:rPr lang="en-US" b="0" i="0" dirty="0">
                <a:effectLst/>
                <a:latin typeface="Söhne"/>
              </a:rPr>
              <a:t>. Specifically, it selects the attribute with the </a:t>
            </a:r>
            <a:r>
              <a:rPr lang="en-US" b="0" i="0" dirty="0">
                <a:solidFill>
                  <a:srgbClr val="FF0000"/>
                </a:solidFill>
                <a:effectLst/>
                <a:latin typeface="Söhne"/>
              </a:rPr>
              <a:t>highest Information Gain</a:t>
            </a:r>
            <a:r>
              <a:rPr lang="en-US" b="0" i="0" dirty="0">
                <a:effectLst/>
                <a:latin typeface="Söhne"/>
              </a:rPr>
              <a:t>, which is the </a:t>
            </a:r>
            <a:r>
              <a:rPr lang="en-US" b="0" i="0" dirty="0">
                <a:solidFill>
                  <a:srgbClr val="FF0000"/>
                </a:solidFill>
                <a:effectLst/>
                <a:latin typeface="Söhne"/>
              </a:rPr>
              <a:t>difference between the current entropy and the expected entropy after the split.</a:t>
            </a:r>
          </a:p>
          <a:p>
            <a:pPr algn="l"/>
            <a:r>
              <a:rPr lang="en-US" b="0" i="0" dirty="0">
                <a:effectLst/>
                <a:latin typeface="Söhne"/>
              </a:rPr>
              <a:t>The algorithm proceeds in a </a:t>
            </a:r>
            <a:r>
              <a:rPr lang="en-US" b="0" i="0" dirty="0">
                <a:solidFill>
                  <a:srgbClr val="FF0000"/>
                </a:solidFill>
                <a:effectLst/>
                <a:latin typeface="Söhne"/>
              </a:rPr>
              <a:t>top-down manner, selecting the best attribute and splitting the dataset, then recursively applying the same process to each subset. </a:t>
            </a:r>
            <a:r>
              <a:rPr lang="en-US" b="0" i="0" dirty="0">
                <a:effectLst/>
                <a:latin typeface="Söhne"/>
              </a:rPr>
              <a:t>It does this </a:t>
            </a:r>
            <a:r>
              <a:rPr lang="en-US" b="0" i="0" dirty="0">
                <a:solidFill>
                  <a:srgbClr val="FF0000"/>
                </a:solidFill>
                <a:effectLst/>
                <a:latin typeface="Söhne"/>
              </a:rPr>
              <a:t>without backtracking, meaning it doesn’t revisit or revise decisions once they’re made</a:t>
            </a:r>
            <a:r>
              <a:rPr lang="en-US" b="0" i="0" dirty="0">
                <a:effectLst/>
                <a:latin typeface="Söhne"/>
              </a:rPr>
              <a:t>. The process stops when the samples are </a:t>
            </a:r>
            <a:r>
              <a:rPr lang="en-US" b="0" i="0" dirty="0">
                <a:solidFill>
                  <a:srgbClr val="FF0000"/>
                </a:solidFill>
                <a:effectLst/>
                <a:latin typeface="Söhne"/>
              </a:rPr>
              <a:t>completely homogeneous or when no further information gain is possible, resulting in the creation of a leaf node.</a:t>
            </a:r>
          </a:p>
          <a:p>
            <a:pPr algn="l"/>
            <a:endParaRPr lang="en-US" b="0" i="0" dirty="0">
              <a:solidFill>
                <a:srgbClr val="0F0F0F"/>
              </a:solidFill>
              <a:effectLst/>
              <a:latin typeface="Söhne"/>
            </a:endParaRPr>
          </a:p>
          <a:p>
            <a:pPr algn="l"/>
            <a:endParaRPr lang="en-US" b="0" i="0" dirty="0">
              <a:solidFill>
                <a:srgbClr val="0F0F0F"/>
              </a:solidFill>
              <a:effectLst/>
              <a:latin typeface="Söhne"/>
            </a:endParaRPr>
          </a:p>
          <a:p>
            <a:pPr lvl="1" algn="l"/>
            <a:endParaRPr lang="en-US" b="0" i="0" dirty="0">
              <a:solidFill>
                <a:srgbClr val="0F0F0F"/>
              </a:solidFill>
              <a:effectLst/>
              <a:latin typeface="Söhne"/>
            </a:endParaRPr>
          </a:p>
        </p:txBody>
      </p:sp>
      <p:pic>
        <p:nvPicPr>
          <p:cNvPr id="5" name="Picture 4">
            <a:extLst>
              <a:ext uri="{FF2B5EF4-FFF2-40B4-BE49-F238E27FC236}">
                <a16:creationId xmlns:a16="http://schemas.microsoft.com/office/drawing/2014/main" id="{CDA4A4B3-09EF-4CBE-8398-5824FBEACFCF}"/>
              </a:ext>
            </a:extLst>
          </p:cNvPr>
          <p:cNvPicPr>
            <a:picLocks noChangeAspect="1"/>
          </p:cNvPicPr>
          <p:nvPr/>
        </p:nvPicPr>
        <p:blipFill>
          <a:blip r:embed="rId2"/>
          <a:stretch>
            <a:fillRect/>
          </a:stretch>
        </p:blipFill>
        <p:spPr>
          <a:xfrm>
            <a:off x="519734" y="1680865"/>
            <a:ext cx="4095750" cy="609600"/>
          </a:xfrm>
          <a:prstGeom prst="rect">
            <a:avLst/>
          </a:prstGeom>
        </p:spPr>
      </p:pic>
    </p:spTree>
    <p:extLst>
      <p:ext uri="{BB962C8B-B14F-4D97-AF65-F5344CB8AC3E}">
        <p14:creationId xmlns:p14="http://schemas.microsoft.com/office/powerpoint/2010/main" val="88158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CA903-88D4-408B-A507-505314526196}"/>
              </a:ext>
            </a:extLst>
          </p:cNvPr>
          <p:cNvSpPr txBox="1"/>
          <p:nvPr/>
        </p:nvSpPr>
        <p:spPr>
          <a:xfrm>
            <a:off x="134333" y="0"/>
            <a:ext cx="6094428" cy="567143"/>
          </a:xfrm>
          <a:prstGeom prst="rect">
            <a:avLst/>
          </a:prstGeom>
          <a:noFill/>
        </p:spPr>
        <p:txBody>
          <a:bodyPr wrap="square">
            <a:spAutoFit/>
          </a:bodyPr>
          <a:lstStyle/>
          <a:p>
            <a:pPr marL="0" marR="0">
              <a:lnSpc>
                <a:spcPct val="200000"/>
              </a:lnSpc>
              <a:spcBef>
                <a:spcPts val="0"/>
              </a:spcBef>
              <a:spcAft>
                <a:spcPts val="800"/>
              </a:spcAft>
            </a:pPr>
            <a:r>
              <a:rPr lang="en-US" sz="1800" b="1" dirty="0">
                <a:effectLst/>
                <a:latin typeface="Georgia" panose="02040502050405020303" pitchFamily="18" charset="0"/>
                <a:ea typeface="Calibri" panose="020F0502020204030204" pitchFamily="34" charset="0"/>
                <a:cs typeface="Times New Roman" panose="02020603050405020304" pitchFamily="18" charset="0"/>
              </a:rPr>
              <a:t>Metrices to measure the 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EC05BB0-026F-4C13-8723-0640CB3079ED}"/>
              </a:ext>
            </a:extLst>
          </p:cNvPr>
          <p:cNvSpPr txBox="1"/>
          <p:nvPr/>
        </p:nvSpPr>
        <p:spPr>
          <a:xfrm>
            <a:off x="260808" y="567143"/>
            <a:ext cx="11670383" cy="6186309"/>
          </a:xfrm>
          <a:prstGeom prst="rect">
            <a:avLst/>
          </a:prstGeom>
          <a:noFill/>
        </p:spPr>
        <p:txBody>
          <a:bodyPr wrap="square">
            <a:spAutoFit/>
          </a:bodyPr>
          <a:lstStyle/>
          <a:p>
            <a:pPr algn="l"/>
            <a:r>
              <a:rPr lang="en-US" b="0" i="0" dirty="0">
                <a:effectLst/>
                <a:latin typeface="Söhne"/>
              </a:rPr>
              <a:t>The formulas you've provided are for </a:t>
            </a:r>
            <a:r>
              <a:rPr lang="en-US" b="0" i="0" dirty="0">
                <a:solidFill>
                  <a:srgbClr val="FF0000"/>
                </a:solidFill>
                <a:effectLst/>
                <a:latin typeface="Söhne"/>
              </a:rPr>
              <a:t>evaluating the performance </a:t>
            </a:r>
            <a:r>
              <a:rPr lang="en-US" b="0" i="0" dirty="0">
                <a:effectLst/>
                <a:latin typeface="Söhne"/>
              </a:rPr>
              <a:t>of machine learning models, particularly regression models. Let's break down each one:</a:t>
            </a:r>
          </a:p>
          <a:p>
            <a:pPr algn="l">
              <a:buFont typeface="+mj-lt"/>
              <a:buAutoNum type="arabicPeriod"/>
            </a:pPr>
            <a:r>
              <a:rPr lang="en-US" b="1" i="0" dirty="0">
                <a:effectLst/>
                <a:latin typeface="Söhne"/>
              </a:rPr>
              <a:t>Mean Squared Error (MSE)</a:t>
            </a:r>
            <a:r>
              <a:rPr lang="en-US" b="0" i="0" dirty="0">
                <a:effectLst/>
                <a:latin typeface="Söhne"/>
              </a:rPr>
              <a:t>: Measures the average of the squares of the errors, that is, the </a:t>
            </a:r>
            <a:r>
              <a:rPr lang="en-US" b="0" i="0" dirty="0">
                <a:solidFill>
                  <a:srgbClr val="FF0000"/>
                </a:solidFill>
                <a:effectLst/>
                <a:latin typeface="Söhne"/>
              </a:rPr>
              <a:t>average squared difference between the estimated values and the actual value</a:t>
            </a:r>
            <a:r>
              <a:rPr lang="en-US" b="0" i="0" dirty="0">
                <a:effectLst/>
                <a:latin typeface="Söhne"/>
              </a:rPr>
              <a:t>.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Here, </a:t>
            </a:r>
            <a:r>
              <a:rPr lang="en-US" b="0" i="1" dirty="0" err="1">
                <a:effectLst/>
                <a:latin typeface="KaTeX_Math"/>
              </a:rPr>
              <a:t>fθ</a:t>
            </a:r>
            <a:r>
              <a:rPr lang="en-US" b="0" i="0" dirty="0">
                <a:effectLst/>
                <a:latin typeface="KaTeX_Main"/>
              </a:rPr>
              <a:t>​(</a:t>
            </a:r>
            <a:r>
              <a:rPr lang="en-US" b="0" i="1" dirty="0" err="1">
                <a:effectLst/>
                <a:latin typeface="KaTeX_Math"/>
              </a:rPr>
              <a:t>x</a:t>
            </a:r>
            <a:r>
              <a:rPr lang="en-US" b="0" i="0" dirty="0" err="1">
                <a:effectLst/>
                <a:latin typeface="KaTeX_Main"/>
              </a:rPr>
              <a:t>ˉ</a:t>
            </a:r>
            <a:r>
              <a:rPr lang="en-US" b="0" i="1" dirty="0" err="1">
                <a:effectLst/>
                <a:latin typeface="KaTeX_Math"/>
              </a:rPr>
              <a:t>i</a:t>
            </a:r>
            <a:r>
              <a:rPr lang="en-US" b="0" i="0" dirty="0">
                <a:effectLst/>
                <a:latin typeface="KaTeX_Main"/>
              </a:rPr>
              <a:t>​)</a:t>
            </a:r>
            <a:r>
              <a:rPr lang="en-US" b="0" i="0" dirty="0">
                <a:effectLst/>
                <a:latin typeface="Söhne"/>
              </a:rPr>
              <a:t> is the prediction from the model, </a:t>
            </a:r>
            <a:r>
              <a:rPr lang="en-US" b="0" i="1" dirty="0" err="1">
                <a:effectLst/>
                <a:latin typeface="KaTeX_Math"/>
              </a:rPr>
              <a:t>yi</a:t>
            </a:r>
            <a:r>
              <a:rPr lang="en-US" b="0" i="0" dirty="0">
                <a:effectLst/>
                <a:latin typeface="KaTeX_Main"/>
              </a:rPr>
              <a:t>​</a:t>
            </a:r>
            <a:r>
              <a:rPr lang="en-US" b="0" i="0" dirty="0">
                <a:effectLst/>
                <a:latin typeface="Söhne"/>
              </a:rPr>
              <a:t> is the actual value, and </a:t>
            </a:r>
            <a:r>
              <a:rPr lang="en-US" b="0" i="1" dirty="0">
                <a:effectLst/>
                <a:latin typeface="KaTeX_Math"/>
              </a:rPr>
              <a:t>n</a:t>
            </a:r>
            <a:r>
              <a:rPr lang="en-US" b="0" i="0" dirty="0">
                <a:effectLst/>
                <a:latin typeface="Söhne"/>
              </a:rPr>
              <a:t> is the number of observations. MSE is sensitive to outliers as it squares the errors.</a:t>
            </a:r>
          </a:p>
          <a:p>
            <a:pPr algn="l"/>
            <a:r>
              <a:rPr lang="en-US" dirty="0">
                <a:latin typeface="Söhne"/>
              </a:rPr>
              <a:t>2)</a:t>
            </a:r>
            <a:r>
              <a:rPr lang="en-US" b="1" i="0" dirty="0">
                <a:effectLst/>
                <a:latin typeface="Söhne"/>
              </a:rPr>
              <a:t>Mean Absolute Error (MAE)</a:t>
            </a:r>
            <a:r>
              <a:rPr lang="en-US" b="0" i="0" dirty="0">
                <a:effectLst/>
                <a:latin typeface="Söhne"/>
              </a:rPr>
              <a:t>: Measures the average of the absolute differences </a:t>
            </a:r>
            <a:r>
              <a:rPr lang="en-US" b="0" i="0" dirty="0" err="1">
                <a:effectLst/>
                <a:latin typeface="Söhne"/>
              </a:rPr>
              <a:t>betwee.n</a:t>
            </a:r>
            <a:r>
              <a:rPr lang="en-US" b="0" i="0" dirty="0">
                <a:effectLst/>
                <a:latin typeface="Söhne"/>
              </a:rPr>
              <a:t> predicted values and observed values.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    MAE provides a linear score that does not overly penalize large deviations unlike MSE.</a:t>
            </a:r>
          </a:p>
          <a:p>
            <a:pPr algn="l">
              <a:buFont typeface="+mj-lt"/>
              <a:buAutoNum type="arabicPeriod"/>
            </a:pPr>
            <a:r>
              <a:rPr lang="en-US" b="1" i="0" dirty="0">
                <a:effectLst/>
                <a:latin typeface="Söhne"/>
              </a:rPr>
              <a:t>Root Mean Squared Error (RMSE)</a:t>
            </a:r>
            <a:r>
              <a:rPr lang="en-US" b="0" i="0" dirty="0">
                <a:effectLst/>
                <a:latin typeface="Söhne"/>
              </a:rPr>
              <a:t>: It's the square root of the mean of the squared differences between prediction and actual observation. The formula is:</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RMSE is similar to MSE but the square root makes it more interpretable in the units of the output variable.</a:t>
            </a:r>
          </a:p>
          <a:p>
            <a:pPr algn="l">
              <a:buFont typeface="+mj-lt"/>
              <a:buAutoNum type="arabicPeriod"/>
            </a:pPr>
            <a:r>
              <a:rPr lang="en-US" b="1" i="0" dirty="0">
                <a:effectLst/>
                <a:latin typeface="Söhne"/>
              </a:rPr>
              <a:t>Mean Absolute Percentage Error (MAPE)</a:t>
            </a:r>
            <a:r>
              <a:rPr lang="en-US" b="0" i="0" dirty="0">
                <a:effectLst/>
                <a:latin typeface="Söhne"/>
              </a:rPr>
              <a:t>: It measures the size of the error in percentage terms, It's calculated as:</a:t>
            </a:r>
          </a:p>
          <a:p>
            <a:pPr algn="l">
              <a:buFont typeface="+mj-lt"/>
              <a:buAutoNum type="arabicPeriod"/>
            </a:pPr>
            <a:endParaRPr lang="en-US" b="0" i="0" dirty="0">
              <a:effectLst/>
              <a:latin typeface="Söhne"/>
            </a:endParaRPr>
          </a:p>
          <a:p>
            <a:pPr algn="l">
              <a:buFont typeface="+mj-lt"/>
              <a:buAutoNum type="arabicPeriod"/>
            </a:pPr>
            <a:endParaRPr lang="en-US" b="0" i="0" dirty="0">
              <a:effectLst/>
              <a:latin typeface="Söhne"/>
            </a:endParaRPr>
          </a:p>
          <a:p>
            <a:pPr algn="l"/>
            <a:r>
              <a:rPr lang="en-US" dirty="0">
                <a:latin typeface="Söhne"/>
              </a:rPr>
              <a:t> </a:t>
            </a:r>
            <a:endParaRPr lang="en-US" b="0" i="0" dirty="0">
              <a:effectLst/>
              <a:latin typeface="Söhne"/>
            </a:endParaRPr>
          </a:p>
        </p:txBody>
      </p:sp>
      <p:pic>
        <p:nvPicPr>
          <p:cNvPr id="6" name="Picture 5">
            <a:extLst>
              <a:ext uri="{FF2B5EF4-FFF2-40B4-BE49-F238E27FC236}">
                <a16:creationId xmlns:a16="http://schemas.microsoft.com/office/drawing/2014/main" id="{9D6C42DD-006C-4519-B675-AFA7C7B6650E}"/>
              </a:ext>
            </a:extLst>
          </p:cNvPr>
          <p:cNvPicPr/>
          <p:nvPr/>
        </p:nvPicPr>
        <p:blipFill>
          <a:blip r:embed="rId2"/>
          <a:stretch>
            <a:fillRect/>
          </a:stretch>
        </p:blipFill>
        <p:spPr>
          <a:xfrm>
            <a:off x="1059526" y="1767472"/>
            <a:ext cx="2569210" cy="330200"/>
          </a:xfrm>
          <a:prstGeom prst="rect">
            <a:avLst/>
          </a:prstGeom>
        </p:spPr>
      </p:pic>
      <p:pic>
        <p:nvPicPr>
          <p:cNvPr id="8" name="Picture 7">
            <a:extLst>
              <a:ext uri="{FF2B5EF4-FFF2-40B4-BE49-F238E27FC236}">
                <a16:creationId xmlns:a16="http://schemas.microsoft.com/office/drawing/2014/main" id="{B5912D5B-16F7-4768-B899-10F89E88A88A}"/>
              </a:ext>
            </a:extLst>
          </p:cNvPr>
          <p:cNvPicPr>
            <a:picLocks noChangeAspect="1"/>
          </p:cNvPicPr>
          <p:nvPr/>
        </p:nvPicPr>
        <p:blipFill>
          <a:blip r:embed="rId3"/>
          <a:stretch>
            <a:fillRect/>
          </a:stretch>
        </p:blipFill>
        <p:spPr>
          <a:xfrm>
            <a:off x="4341534" y="3300606"/>
            <a:ext cx="3038475" cy="457200"/>
          </a:xfrm>
          <a:prstGeom prst="rect">
            <a:avLst/>
          </a:prstGeom>
        </p:spPr>
      </p:pic>
      <p:pic>
        <p:nvPicPr>
          <p:cNvPr id="10" name="Picture 9">
            <a:extLst>
              <a:ext uri="{FF2B5EF4-FFF2-40B4-BE49-F238E27FC236}">
                <a16:creationId xmlns:a16="http://schemas.microsoft.com/office/drawing/2014/main" id="{5F586AA1-7CAC-48F0-9F37-779F76B14372}"/>
              </a:ext>
            </a:extLst>
          </p:cNvPr>
          <p:cNvPicPr>
            <a:picLocks noChangeAspect="1"/>
          </p:cNvPicPr>
          <p:nvPr/>
        </p:nvPicPr>
        <p:blipFill>
          <a:blip r:embed="rId4"/>
          <a:stretch>
            <a:fillRect/>
          </a:stretch>
        </p:blipFill>
        <p:spPr>
          <a:xfrm>
            <a:off x="893484" y="4760329"/>
            <a:ext cx="3448050" cy="533400"/>
          </a:xfrm>
          <a:prstGeom prst="rect">
            <a:avLst/>
          </a:prstGeom>
        </p:spPr>
      </p:pic>
      <p:pic>
        <p:nvPicPr>
          <p:cNvPr id="12" name="Picture 11">
            <a:extLst>
              <a:ext uri="{FF2B5EF4-FFF2-40B4-BE49-F238E27FC236}">
                <a16:creationId xmlns:a16="http://schemas.microsoft.com/office/drawing/2014/main" id="{3616B08F-E2A2-4C5C-B285-697E63EE570C}"/>
              </a:ext>
            </a:extLst>
          </p:cNvPr>
          <p:cNvPicPr>
            <a:picLocks noChangeAspect="1"/>
          </p:cNvPicPr>
          <p:nvPr/>
        </p:nvPicPr>
        <p:blipFill>
          <a:blip r:embed="rId5"/>
          <a:stretch>
            <a:fillRect/>
          </a:stretch>
        </p:blipFill>
        <p:spPr>
          <a:xfrm>
            <a:off x="429263" y="5860872"/>
            <a:ext cx="2981325" cy="523875"/>
          </a:xfrm>
          <a:prstGeom prst="rect">
            <a:avLst/>
          </a:prstGeom>
        </p:spPr>
      </p:pic>
    </p:spTree>
    <p:extLst>
      <p:ext uri="{BB962C8B-B14F-4D97-AF65-F5344CB8AC3E}">
        <p14:creationId xmlns:p14="http://schemas.microsoft.com/office/powerpoint/2010/main" val="210503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6F1493-B7F2-4E1B-B6EA-881A8AC934C5}"/>
              </a:ext>
            </a:extLst>
          </p:cNvPr>
          <p:cNvSpPr txBox="1"/>
          <p:nvPr/>
        </p:nvSpPr>
        <p:spPr>
          <a:xfrm>
            <a:off x="339364" y="292231"/>
            <a:ext cx="11425287" cy="3693319"/>
          </a:xfrm>
          <a:prstGeom prst="rect">
            <a:avLst/>
          </a:prstGeom>
          <a:noFill/>
        </p:spPr>
        <p:txBody>
          <a:bodyPr wrap="square">
            <a:spAutoFit/>
          </a:bodyPr>
          <a:lstStyle/>
          <a:p>
            <a:r>
              <a:rPr lang="en-US" b="0" i="0" dirty="0">
                <a:solidFill>
                  <a:srgbClr val="0F0F0F"/>
                </a:solidFill>
                <a:effectLst/>
                <a:latin typeface="Söhne"/>
              </a:rPr>
              <a:t>MAPE is particularly useful when you want to express the accuracy as a percentage, which can be more intuitive.</a:t>
            </a:r>
          </a:p>
          <a:p>
            <a:endParaRPr lang="en-US" dirty="0">
              <a:solidFill>
                <a:srgbClr val="0F0F0F"/>
              </a:solidFill>
              <a:latin typeface="Söhne"/>
            </a:endParaRPr>
          </a:p>
          <a:p>
            <a:r>
              <a:rPr lang="en-US" b="0" i="0" dirty="0">
                <a:solidFill>
                  <a:srgbClr val="0F0F0F"/>
                </a:solidFill>
                <a:effectLst/>
                <a:latin typeface="Söhne"/>
              </a:rPr>
              <a:t>These metrics are commonly used to evaluate and compare the performance of different models. Lower values of MSE, MAE, RMSE, and MAPE indicate a better fit of the model to the data. Each metric has its own advantages and can be selected based on the specific requirements of the problem and the data distribution</a:t>
            </a:r>
          </a:p>
          <a:p>
            <a:endParaRPr lang="en-US" dirty="0">
              <a:solidFill>
                <a:srgbClr val="0F0F0F"/>
              </a:solidFill>
              <a:latin typeface="Söhne"/>
            </a:endParaRPr>
          </a:p>
          <a:p>
            <a:r>
              <a:rPr lang="en-US" b="0" i="0" dirty="0">
                <a:solidFill>
                  <a:srgbClr val="0F0F0F"/>
                </a:solidFill>
                <a:effectLst/>
                <a:latin typeface="Söhne"/>
              </a:rPr>
              <a:t>For example, if large errors are particularly undesirable in your application, MSE or RMSE would be more appropriate because they penalize large errors more heavily. On the other hand, if all errors are to be weighted equally, MAE would be the metric to use</a:t>
            </a:r>
          </a:p>
          <a:p>
            <a:endParaRPr lang="en-US" dirty="0">
              <a:solidFill>
                <a:srgbClr val="0F0F0F"/>
              </a:solidFill>
              <a:latin typeface="Söhne"/>
            </a:endParaRPr>
          </a:p>
          <a:p>
            <a:r>
              <a:rPr lang="en-US" b="0" i="0" dirty="0">
                <a:solidFill>
                  <a:srgbClr val="0F0F0F"/>
                </a:solidFill>
                <a:effectLst/>
                <a:latin typeface="Söhne"/>
              </a:rPr>
              <a:t>To calculate these metrics, you typically use a set of predictions from the model and the actual values of the target variable. These calculations are often supported by statistical software and libraries in programming languages used for data science, like python’s </a:t>
            </a:r>
            <a:r>
              <a:rPr lang="en-US" b="0" i="0" dirty="0" err="1">
                <a:solidFill>
                  <a:srgbClr val="0F0F0F"/>
                </a:solidFill>
                <a:effectLst/>
                <a:latin typeface="Söhne"/>
              </a:rPr>
              <a:t>sklearn</a:t>
            </a:r>
            <a:r>
              <a:rPr lang="en-US" b="0" i="0" dirty="0">
                <a:solidFill>
                  <a:srgbClr val="0F0F0F"/>
                </a:solidFill>
                <a:effectLst/>
                <a:latin typeface="Söhne"/>
              </a:rPr>
              <a:t> library</a:t>
            </a:r>
            <a:endParaRPr lang="en-US" dirty="0"/>
          </a:p>
        </p:txBody>
      </p:sp>
    </p:spTree>
    <p:extLst>
      <p:ext uri="{BB962C8B-B14F-4D97-AF65-F5344CB8AC3E}">
        <p14:creationId xmlns:p14="http://schemas.microsoft.com/office/powerpoint/2010/main" val="415448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1743E-86D7-4495-B68A-1795F86CCEA4}"/>
              </a:ext>
            </a:extLst>
          </p:cNvPr>
          <p:cNvSpPr txBox="1"/>
          <p:nvPr/>
        </p:nvSpPr>
        <p:spPr>
          <a:xfrm>
            <a:off x="0" y="103569"/>
            <a:ext cx="6097656" cy="369332"/>
          </a:xfrm>
          <a:prstGeom prst="rect">
            <a:avLst/>
          </a:prstGeom>
          <a:noFill/>
        </p:spPr>
        <p:txBody>
          <a:bodyPr wrap="square">
            <a:spAutoFit/>
          </a:bodyPr>
          <a:lstStyle/>
          <a:p>
            <a:r>
              <a:rPr lang="en-US" b="0" i="0" dirty="0" err="1">
                <a:solidFill>
                  <a:srgbClr val="0F0F0F"/>
                </a:solidFill>
                <a:effectLst/>
                <a:latin typeface="Söhne"/>
              </a:rPr>
              <a:t>GradientBoostingRegressor</a:t>
            </a:r>
            <a:endParaRPr lang="en-US" b="0" i="0" dirty="0">
              <a:solidFill>
                <a:srgbClr val="0F0F0F"/>
              </a:solidFill>
              <a:effectLst/>
              <a:latin typeface="Söhne"/>
            </a:endParaRPr>
          </a:p>
        </p:txBody>
      </p:sp>
      <p:sp>
        <p:nvSpPr>
          <p:cNvPr id="8" name="Rectangle 5">
            <a:extLst>
              <a:ext uri="{FF2B5EF4-FFF2-40B4-BE49-F238E27FC236}">
                <a16:creationId xmlns:a16="http://schemas.microsoft.com/office/drawing/2014/main" id="{455AF9A7-7CEE-4813-A1A0-3F2323D19C14}"/>
              </a:ext>
            </a:extLst>
          </p:cNvPr>
          <p:cNvSpPr>
            <a:spLocks noChangeArrowheads="1"/>
          </p:cNvSpPr>
          <p:nvPr/>
        </p:nvSpPr>
        <p:spPr bwMode="auto">
          <a:xfrm>
            <a:off x="144670" y="424955"/>
            <a:ext cx="11603382" cy="643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Söhne"/>
              </a:rPr>
              <a:t>is part of ensemble machine learning algorithms, specifically a member of the gradient boosting family. Here's a detailed explanation of its key features and how it works: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It is based on the principle of </a:t>
            </a:r>
            <a:r>
              <a:rPr kumimoji="0" lang="en-US" altLang="en-US" sz="1400" b="0" i="0" u="none" strike="noStrike" cap="none" normalizeH="0" baseline="0" dirty="0">
                <a:ln>
                  <a:noFill/>
                </a:ln>
                <a:solidFill>
                  <a:srgbClr val="FF0000"/>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where </a:t>
            </a:r>
            <a:r>
              <a:rPr kumimoji="0" lang="en-US" altLang="en-US" sz="1400" b="0" i="0" u="none" strike="noStrike" cap="none" normalizeH="0" baseline="0" dirty="0">
                <a:ln>
                  <a:noFill/>
                </a:ln>
                <a:solidFill>
                  <a:srgbClr val="FF0000"/>
                </a:solidFill>
                <a:effectLst/>
                <a:latin typeface="Söhne"/>
              </a:rPr>
              <a:t>multiple weak prediction models (typically decision trees) are combined </a:t>
            </a:r>
            <a:r>
              <a:rPr kumimoji="0" lang="en-US" altLang="en-US" sz="1400" b="0" i="0" u="none" strike="noStrike" cap="none" normalizeH="0" baseline="0" dirty="0">
                <a:ln>
                  <a:noFill/>
                </a:ln>
                <a:solidFill>
                  <a:schemeClr val="tx1"/>
                </a:solidFill>
                <a:effectLst/>
                <a:latin typeface="Söhne"/>
              </a:rPr>
              <a:t>to produce a more robust and accurate model.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Gradient Boosting Framework</a:t>
            </a:r>
            <a:r>
              <a:rPr kumimoji="0" lang="en-US" altLang="en-US" sz="1400" b="0" i="0" u="none" strike="noStrike" cap="none" normalizeH="0" baseline="0" dirty="0">
                <a:ln>
                  <a:noFill/>
                </a:ln>
                <a:solidFill>
                  <a:schemeClr val="tx1"/>
                </a:solidFill>
                <a:effectLst/>
                <a:latin typeface="Söhne"/>
              </a:rPr>
              <a:t>: It constructs the model in a </a:t>
            </a:r>
            <a:r>
              <a:rPr kumimoji="0" lang="en-US" altLang="en-US" sz="1400" b="0" i="0" u="none" strike="noStrike" cap="none" normalizeH="0" baseline="0" dirty="0">
                <a:ln>
                  <a:noFill/>
                </a:ln>
                <a:solidFill>
                  <a:srgbClr val="FF0000"/>
                </a:solidFill>
                <a:effectLst/>
                <a:latin typeface="Söhne"/>
              </a:rPr>
              <a:t>stage-wise fashion</a:t>
            </a:r>
            <a:r>
              <a:rPr kumimoji="0" lang="en-US" altLang="en-US" sz="1400" b="0" i="0" u="none" strike="noStrike" cap="none" normalizeH="0" baseline="0" dirty="0">
                <a:ln>
                  <a:noFill/>
                </a:ln>
                <a:solidFill>
                  <a:schemeClr val="tx1"/>
                </a:solidFill>
                <a:effectLst/>
                <a:latin typeface="Söhne"/>
              </a:rPr>
              <a:t>, with each new model being trained to correct the errors of the previous ones. Gradient Boosting </a:t>
            </a:r>
            <a:r>
              <a:rPr kumimoji="0" lang="en-US" altLang="en-US" sz="1400" b="0" i="0" u="none" strike="noStrike" cap="none" normalizeH="0" baseline="0" dirty="0">
                <a:ln>
                  <a:noFill/>
                </a:ln>
                <a:solidFill>
                  <a:srgbClr val="FF0000"/>
                </a:solidFill>
                <a:effectLst/>
                <a:latin typeface="Söhne"/>
              </a:rPr>
              <a:t>optimizes a loss function</a:t>
            </a:r>
            <a:r>
              <a:rPr kumimoji="0" lang="en-US" altLang="en-US" sz="1400" b="0" i="0" u="none" strike="noStrike" cap="none" normalizeH="0" baseline="0" dirty="0">
                <a:ln>
                  <a:noFill/>
                </a:ln>
                <a:solidFill>
                  <a:schemeClr val="tx1"/>
                </a:solidFill>
                <a:effectLst/>
                <a:latin typeface="Söhne"/>
              </a:rPr>
              <a:t>, and the "gradient" part refers to the fact that the algorithm uses </a:t>
            </a:r>
            <a:r>
              <a:rPr kumimoji="0" lang="en-US" altLang="en-US" sz="1400" b="0" i="0" u="none" strike="noStrike" cap="none" normalizeH="0" baseline="0" dirty="0">
                <a:ln>
                  <a:noFill/>
                </a:ln>
                <a:solidFill>
                  <a:srgbClr val="FF0000"/>
                </a:solidFill>
                <a:effectLst/>
                <a:latin typeface="Söhne"/>
              </a:rPr>
              <a:t>gradient descent to minimize this loss.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Decision Trees as Base Learners</a:t>
            </a:r>
            <a:r>
              <a:rPr kumimoji="0" lang="en-US" altLang="en-US" sz="1400" b="0" i="0" u="none" strike="noStrike" cap="none" normalizeH="0" baseline="0" dirty="0">
                <a:ln>
                  <a:noFill/>
                </a:ln>
                <a:solidFill>
                  <a:schemeClr val="tx1"/>
                </a:solidFill>
                <a:effectLst/>
                <a:latin typeface="Söhne"/>
              </a:rPr>
              <a:t>: The base learners in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are decision trees. These are generally shallow trees, which are trees with just a few levels. These shallow trees are weak learners but when combined into an ensemble, they can model complex decision boundaries.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Loss Function Optimization</a:t>
            </a:r>
            <a:r>
              <a:rPr kumimoji="0" lang="en-US" altLang="en-US" sz="1400" b="0" i="0" u="none" strike="noStrike" cap="none" normalizeH="0" baseline="0" dirty="0">
                <a:ln>
                  <a:noFill/>
                </a:ln>
                <a:solidFill>
                  <a:schemeClr val="tx1"/>
                </a:solidFill>
                <a:effectLst/>
                <a:latin typeface="Söhne"/>
              </a:rPr>
              <a:t>: The algorithm uses a </a:t>
            </a:r>
            <a:r>
              <a:rPr kumimoji="0" lang="en-US" altLang="en-US" sz="1400" b="0" i="0" u="none" strike="noStrike" cap="none" normalizeH="0" baseline="0" dirty="0">
                <a:ln>
                  <a:noFill/>
                </a:ln>
                <a:solidFill>
                  <a:srgbClr val="FF0000"/>
                </a:solidFill>
                <a:effectLst/>
                <a:latin typeface="Söhne"/>
              </a:rPr>
              <a:t>differentiable loss function</a:t>
            </a:r>
            <a:r>
              <a:rPr kumimoji="0" lang="en-US" altLang="en-US" sz="1400" b="0" i="0" u="none" strike="noStrike" cap="none" normalizeH="0" baseline="0" dirty="0">
                <a:ln>
                  <a:noFill/>
                </a:ln>
                <a:solidFill>
                  <a:schemeClr val="tx1"/>
                </a:solidFill>
                <a:effectLst/>
                <a:latin typeface="Söhne"/>
              </a:rPr>
              <a:t>, which can be any function that measures the </a:t>
            </a:r>
            <a:r>
              <a:rPr kumimoji="0" lang="en-US" altLang="en-US" sz="1400" b="0" i="0" u="none" strike="noStrike" cap="none" normalizeH="0" baseline="0" dirty="0">
                <a:ln>
                  <a:noFill/>
                </a:ln>
                <a:solidFill>
                  <a:srgbClr val="FF0000"/>
                </a:solidFill>
                <a:effectLst/>
                <a:latin typeface="Söhne"/>
              </a:rPr>
              <a:t>difference between the predicted and actual values. </a:t>
            </a:r>
            <a:r>
              <a:rPr kumimoji="0" lang="en-US" altLang="en-US" sz="1400" b="0" i="0" u="none" strike="noStrike" cap="none" normalizeH="0" baseline="0" dirty="0">
                <a:ln>
                  <a:noFill/>
                </a:ln>
                <a:solidFill>
                  <a:schemeClr val="tx1"/>
                </a:solidFill>
                <a:effectLst/>
                <a:latin typeface="Söhne"/>
              </a:rPr>
              <a:t>For regression tasks, it often uses </a:t>
            </a:r>
            <a:r>
              <a:rPr kumimoji="0" lang="en-US" altLang="en-US" sz="1400" b="0" i="0" u="none" strike="noStrike" cap="none" normalizeH="0" baseline="0" dirty="0">
                <a:ln>
                  <a:noFill/>
                </a:ln>
                <a:solidFill>
                  <a:srgbClr val="FF0000"/>
                </a:solidFill>
                <a:effectLst/>
                <a:latin typeface="Söhne"/>
              </a:rPr>
              <a:t>mean squared error or mean absolute error.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Sequential Learning</a:t>
            </a:r>
            <a:r>
              <a:rPr kumimoji="0" lang="en-US" altLang="en-US" sz="1400" b="0" i="0" u="none" strike="noStrike" cap="none" normalizeH="0" baseline="0" dirty="0">
                <a:ln>
                  <a:noFill/>
                </a:ln>
                <a:solidFill>
                  <a:schemeClr val="tx1"/>
                </a:solidFill>
                <a:effectLst/>
                <a:latin typeface="Söhne"/>
              </a:rPr>
              <a:t>: Each </a:t>
            </a:r>
            <a:r>
              <a:rPr kumimoji="0" lang="en-US" altLang="en-US" sz="1400" b="0" i="0" u="none" strike="noStrike" cap="none" normalizeH="0" baseline="0" dirty="0">
                <a:ln>
                  <a:noFill/>
                </a:ln>
                <a:solidFill>
                  <a:srgbClr val="FF0000"/>
                </a:solidFill>
                <a:effectLst/>
                <a:latin typeface="Söhne"/>
              </a:rPr>
              <a:t>new tree is fitted on the negative gradient of the loss function</a:t>
            </a:r>
            <a:r>
              <a:rPr kumimoji="0" lang="en-US" altLang="en-US" sz="1400" b="0" i="0" u="none" strike="noStrike" cap="none" normalizeH="0" baseline="0" dirty="0">
                <a:ln>
                  <a:noFill/>
                </a:ln>
                <a:solidFill>
                  <a:schemeClr val="tx1"/>
                </a:solidFill>
                <a:effectLst/>
                <a:latin typeface="Söhne"/>
              </a:rPr>
              <a:t>, which is akin to the residual error made by the previous trees. The idea is </a:t>
            </a:r>
            <a:r>
              <a:rPr kumimoji="0" lang="en-US" altLang="en-US" sz="1400" b="0" i="0" u="none" strike="noStrike" cap="none" normalizeH="0" baseline="0" dirty="0">
                <a:ln>
                  <a:noFill/>
                </a:ln>
                <a:solidFill>
                  <a:srgbClr val="FF0000"/>
                </a:solidFill>
                <a:effectLst/>
                <a:latin typeface="Söhne"/>
              </a:rPr>
              <a:t>to take the step in the direction that most rapidly decreases the 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Regularization</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has several mechanisms to regularize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Tree Constraints</a:t>
            </a:r>
            <a:r>
              <a:rPr kumimoji="0" lang="en-US" altLang="en-US" sz="1400" b="0" i="0" u="none" strike="noStrike" cap="none" normalizeH="0" baseline="0" dirty="0">
                <a:ln>
                  <a:noFill/>
                </a:ln>
                <a:solidFill>
                  <a:schemeClr val="tx1"/>
                </a:solidFill>
                <a:effectLst/>
                <a:latin typeface="Söhne"/>
              </a:rPr>
              <a:t>: Such as the </a:t>
            </a:r>
            <a:r>
              <a:rPr kumimoji="0" lang="en-US" altLang="en-US" sz="1400" b="0" i="0" u="none" strike="noStrike" cap="none" normalizeH="0" baseline="0" dirty="0">
                <a:ln>
                  <a:noFill/>
                </a:ln>
                <a:solidFill>
                  <a:srgbClr val="FF0000"/>
                </a:solidFill>
                <a:effectLst/>
                <a:latin typeface="Söhne"/>
              </a:rPr>
              <a:t>depth of the trees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minimum number of samples required to make a split</a:t>
            </a:r>
            <a:r>
              <a:rPr kumimoji="0" lang="en-US" altLang="en-US" sz="1400" b="0" i="0" u="none" strike="noStrike" cap="none" normalizeH="0" baseline="0" dirty="0">
                <a:ln>
                  <a:noFill/>
                </a:ln>
                <a:solidFill>
                  <a:schemeClr val="tx1"/>
                </a:solidFill>
                <a:effectLst/>
                <a:latin typeface="Söhne"/>
              </a:rPr>
              <a:t>, and </a:t>
            </a:r>
            <a:r>
              <a:rPr kumimoji="0" lang="en-US" altLang="en-US" sz="1400" b="0" i="0" u="none" strike="noStrike" cap="none" normalizeH="0" baseline="0" dirty="0">
                <a:ln>
                  <a:noFill/>
                </a:ln>
                <a:solidFill>
                  <a:srgbClr val="FF0000"/>
                </a:solidFill>
                <a:effectLst/>
                <a:latin typeface="Söhne"/>
              </a:rPr>
              <a:t>the minimum number of samples required at a leaf node.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Learning Rate</a:t>
            </a:r>
            <a:r>
              <a:rPr kumimoji="0" lang="en-US" altLang="en-US" sz="1400" b="0" i="0" u="none" strike="noStrike" cap="none" normalizeH="0" baseline="0" dirty="0">
                <a:ln>
                  <a:noFill/>
                </a:ln>
                <a:solidFill>
                  <a:schemeClr val="tx1"/>
                </a:solidFill>
                <a:effectLst/>
                <a:latin typeface="Söhne"/>
              </a:rPr>
              <a:t>: By </a:t>
            </a:r>
            <a:r>
              <a:rPr kumimoji="0" lang="en-US" altLang="en-US" sz="1400" b="0" i="0" u="none" strike="noStrike" cap="none" normalizeH="0" baseline="0" dirty="0">
                <a:ln>
                  <a:noFill/>
                </a:ln>
                <a:solidFill>
                  <a:srgbClr val="FF0000"/>
                </a:solidFill>
                <a:effectLst/>
                <a:latin typeface="Söhne"/>
              </a:rPr>
              <a:t>scaling the contribution of each tree by a factor between 0 and 1</a:t>
            </a:r>
            <a:r>
              <a:rPr kumimoji="0" lang="en-US" altLang="en-US" sz="1400" b="0" i="0" u="none" strike="noStrike" cap="none" normalizeH="0" baseline="0" dirty="0">
                <a:ln>
                  <a:noFill/>
                </a:ln>
                <a:solidFill>
                  <a:schemeClr val="tx1"/>
                </a:solidFill>
                <a:effectLst/>
                <a:latin typeface="Söhne"/>
              </a:rPr>
              <a:t>, you can </a:t>
            </a:r>
            <a:r>
              <a:rPr kumimoji="0" lang="en-US" altLang="en-US" sz="1400" b="0" i="0" u="none" strike="noStrike" cap="none" normalizeH="0" baseline="0" dirty="0">
                <a:ln>
                  <a:noFill/>
                </a:ln>
                <a:solidFill>
                  <a:srgbClr val="FF0000"/>
                </a:solidFill>
                <a:effectLst/>
                <a:latin typeface="Söhne"/>
              </a:rPr>
              <a:t>slow down the learning </a:t>
            </a:r>
            <a:r>
              <a:rPr kumimoji="0" lang="en-US" altLang="en-US" sz="1400" b="0" i="0" u="none" strike="noStrike" cap="none" normalizeH="0" baseline="0" dirty="0">
                <a:ln>
                  <a:noFill/>
                </a:ln>
                <a:solidFill>
                  <a:schemeClr val="tx1"/>
                </a:solidFill>
                <a:effectLst/>
                <a:latin typeface="Söhne"/>
              </a:rPr>
              <a:t>in the model and provide better generalization.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Subsampling</a:t>
            </a:r>
            <a:r>
              <a:rPr kumimoji="0" lang="en-US" altLang="en-US" sz="1400" b="0" i="0" u="none" strike="noStrike" cap="none" normalizeH="0" baseline="0" dirty="0">
                <a:ln>
                  <a:noFill/>
                </a:ln>
                <a:solidFill>
                  <a:schemeClr val="tx1"/>
                </a:solidFill>
                <a:effectLst/>
                <a:latin typeface="Söhne"/>
              </a:rPr>
              <a:t>: It can </a:t>
            </a:r>
            <a:r>
              <a:rPr kumimoji="0" lang="en-US" altLang="en-US" sz="1400" b="0" i="0" u="none" strike="noStrike" cap="none" normalizeH="0" baseline="0" dirty="0">
                <a:ln>
                  <a:noFill/>
                </a:ln>
                <a:solidFill>
                  <a:srgbClr val="FF0000"/>
                </a:solidFill>
                <a:effectLst/>
                <a:latin typeface="Söhne"/>
              </a:rPr>
              <a:t>train each tree on a random subset of the data </a:t>
            </a:r>
            <a:r>
              <a:rPr kumimoji="0" lang="en-US" altLang="en-US" sz="1400" b="0" i="0" u="none" strike="noStrike" cap="none" normalizeH="0" baseline="0" dirty="0">
                <a:ln>
                  <a:noFill/>
                </a:ln>
                <a:solidFill>
                  <a:schemeClr val="tx1"/>
                </a:solidFill>
                <a:effectLst/>
                <a:latin typeface="Söhne"/>
              </a:rPr>
              <a:t>to </a:t>
            </a:r>
            <a:r>
              <a:rPr kumimoji="0" lang="en-US" altLang="en-US" sz="1400" b="0" i="0" u="none" strike="noStrike" cap="none" normalizeH="0" baseline="0" dirty="0">
                <a:ln>
                  <a:noFill/>
                </a:ln>
                <a:solidFill>
                  <a:srgbClr val="FF0000"/>
                </a:solidFill>
                <a:effectLst/>
                <a:latin typeface="Söhne"/>
              </a:rPr>
              <a:t>increase robustness to noise and reduce variance</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Prediction</a:t>
            </a:r>
            <a:r>
              <a:rPr kumimoji="0" lang="en-US" altLang="en-US" sz="1400" b="0" i="0" u="none" strike="noStrike" cap="none" normalizeH="0" baseline="0" dirty="0">
                <a:ln>
                  <a:noFill/>
                </a:ln>
                <a:solidFill>
                  <a:schemeClr val="tx1"/>
                </a:solidFill>
                <a:effectLst/>
                <a:latin typeface="Söhne"/>
              </a:rPr>
              <a:t>: Once trained, predictions are made </a:t>
            </a:r>
            <a:r>
              <a:rPr kumimoji="0" lang="en-US" altLang="en-US" sz="1400" b="0" i="0" u="none" strike="noStrike" cap="none" normalizeH="0" baseline="0" dirty="0">
                <a:ln>
                  <a:noFill/>
                </a:ln>
                <a:solidFill>
                  <a:srgbClr val="FF0000"/>
                </a:solidFill>
                <a:effectLst/>
                <a:latin typeface="Söhne"/>
              </a:rPr>
              <a:t>by aggregating the predictions of the individual trees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Important hyperparameters that can be tuned include the </a:t>
            </a:r>
            <a:r>
              <a:rPr kumimoji="0" lang="en-US" altLang="en-US" sz="1400" b="0" i="0" u="none" strike="noStrike" cap="none" normalizeH="0" baseline="0" dirty="0">
                <a:ln>
                  <a:noFill/>
                </a:ln>
                <a:solidFill>
                  <a:srgbClr val="FF0000"/>
                </a:solidFill>
                <a:effectLst/>
                <a:latin typeface="Söhne"/>
              </a:rPr>
              <a:t>number of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depth of the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learning rate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learning_rate</a:t>
            </a:r>
            <a:r>
              <a:rPr kumimoji="0" lang="en-US" altLang="en-US" sz="1400" b="0" i="0" u="none" strike="noStrike" cap="none" normalizeH="0" baseline="0" dirty="0">
                <a:ln>
                  <a:noFill/>
                </a:ln>
                <a:solidFill>
                  <a:schemeClr val="tx1"/>
                </a:solidFill>
                <a:effectLst/>
                <a:latin typeface="Söhne"/>
              </a:rPr>
              <a:t>), and the </a:t>
            </a:r>
            <a:r>
              <a:rPr kumimoji="0" lang="en-US" altLang="en-US" sz="1400" b="0" i="0" u="none" strike="noStrike" cap="none" normalizeH="0" baseline="0" dirty="0">
                <a:ln>
                  <a:noFill/>
                </a:ln>
                <a:solidFill>
                  <a:srgbClr val="FF0000"/>
                </a:solidFill>
                <a:effectLst/>
                <a:latin typeface="Söhne"/>
              </a:rPr>
              <a:t>loss function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a:ln>
                  <a:noFill/>
                </a:ln>
                <a:solidFill>
                  <a:schemeClr val="tx1"/>
                </a:solidFill>
                <a:effectLst/>
                <a:latin typeface="Söhne Mono"/>
              </a:rPr>
              <a:t>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Robustness to Overfitting</a:t>
            </a:r>
            <a:r>
              <a:rPr kumimoji="0" lang="en-US" altLang="en-US" sz="1400" b="0" i="0" u="none" strike="noStrike" cap="none" normalizeH="0" baseline="0" dirty="0">
                <a:ln>
                  <a:noFill/>
                </a:ln>
                <a:solidFill>
                  <a:schemeClr val="tx1"/>
                </a:solidFill>
                <a:effectLst/>
                <a:latin typeface="Söhne"/>
              </a:rPr>
              <a:t>: Although gradient boosting machines can overfit if the number of trees is too large, they are generally more </a:t>
            </a:r>
            <a:r>
              <a:rPr kumimoji="0" lang="en-US" altLang="en-US" sz="1400" b="0" i="0" u="none" strike="noStrike" cap="none" normalizeH="0" baseline="0" dirty="0">
                <a:ln>
                  <a:noFill/>
                </a:ln>
                <a:solidFill>
                  <a:srgbClr val="FF0000"/>
                </a:solidFill>
                <a:effectLst/>
                <a:latin typeface="Söhne"/>
              </a:rPr>
              <a:t>robust to overfitting </a:t>
            </a:r>
            <a:r>
              <a:rPr kumimoji="0" lang="en-US" altLang="en-US" sz="1400" b="0" i="0" u="none" strike="noStrike" cap="none" normalizeH="0" baseline="0" dirty="0">
                <a:ln>
                  <a:noFill/>
                </a:ln>
                <a:solidFill>
                  <a:schemeClr val="tx1"/>
                </a:solidFill>
                <a:effectLst/>
                <a:latin typeface="Söhne"/>
              </a:rPr>
              <a:t>compared to individual decision trees, especially when regularization techniques are used.</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Similar to other tree-based methods,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can provide insights into the importance of </a:t>
            </a:r>
            <a:r>
              <a:rPr kumimoji="0" lang="en-US" altLang="en-US" sz="1400" b="0" i="0" u="none" strike="noStrike" cap="none" normalizeH="0" baseline="0" dirty="0">
                <a:ln>
                  <a:noFill/>
                </a:ln>
                <a:solidFill>
                  <a:srgbClr val="FF0000"/>
                </a:solidFill>
                <a:effectLst/>
                <a:latin typeface="Söhne"/>
              </a:rPr>
              <a:t>different features in making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GradientBoostingRegressor</a:t>
            </a:r>
            <a:r>
              <a:rPr kumimoji="0" lang="en-US" altLang="en-US" sz="1400" b="0" i="0" u="none" strike="noStrike" cap="none" normalizeH="0" baseline="0" dirty="0">
                <a:ln>
                  <a:noFill/>
                </a:ln>
                <a:solidFill>
                  <a:schemeClr val="tx1"/>
                </a:solidFill>
                <a:effectLst/>
                <a:latin typeface="Söhne"/>
              </a:rPr>
              <a:t> is a powerful tool for regression tasks and can work well on a wide range of problems. However, it requires careful tuning of hyperparameters and can be more computationally expensive to train than simpler models due to the sequential nature of boosting. It is implemented in the </a:t>
            </a:r>
            <a:r>
              <a:rPr kumimoji="0" lang="en-US" altLang="en-US" sz="1400" b="1" i="0" u="none" strike="noStrike" cap="none" normalizeH="0" baseline="0" dirty="0">
                <a:ln>
                  <a:noFill/>
                </a:ln>
                <a:solidFill>
                  <a:schemeClr val="tx1"/>
                </a:solidFill>
                <a:effectLst/>
                <a:latin typeface="Söhne Mono"/>
              </a:rPr>
              <a:t>scikit-learn</a:t>
            </a:r>
            <a:r>
              <a:rPr kumimoji="0" lang="en-US" altLang="en-US" sz="1400" b="0" i="0" u="none" strike="noStrike" cap="none" normalizeH="0" baseline="0" dirty="0">
                <a:ln>
                  <a:noFill/>
                </a:ln>
                <a:solidFill>
                  <a:schemeClr val="tx1"/>
                </a:solidFill>
                <a:effectLst/>
                <a:latin typeface="Söhne"/>
              </a:rPr>
              <a:t> library in Python, which provides a user-friendly interface to utilize this algorithm effectively.</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5074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EB0C3-D588-48F5-B6C4-3B46373F6166}"/>
              </a:ext>
            </a:extLst>
          </p:cNvPr>
          <p:cNvSpPr txBox="1"/>
          <p:nvPr/>
        </p:nvSpPr>
        <p:spPr>
          <a:xfrm>
            <a:off x="285750" y="233426"/>
            <a:ext cx="11690901" cy="646331"/>
          </a:xfrm>
          <a:prstGeom prst="rect">
            <a:avLst/>
          </a:prstGeom>
          <a:noFill/>
        </p:spPr>
        <p:txBody>
          <a:bodyPr wrap="square">
            <a:spAutoFit/>
          </a:bodyPr>
          <a:lstStyle/>
          <a:p>
            <a:r>
              <a:rPr lang="en-US" dirty="0"/>
              <a:t>The 'loss' parameter of </a:t>
            </a:r>
            <a:r>
              <a:rPr lang="en-US" dirty="0" err="1"/>
              <a:t>GradientBoostingRegressor</a:t>
            </a:r>
            <a:r>
              <a:rPr lang="en-US" dirty="0"/>
              <a:t> must be a str among {'</a:t>
            </a:r>
            <a:r>
              <a:rPr lang="en-US" dirty="0" err="1"/>
              <a:t>absolute_error</a:t>
            </a:r>
            <a:r>
              <a:rPr lang="en-US" dirty="0"/>
              <a:t>', 'quantile', '</a:t>
            </a:r>
            <a:r>
              <a:rPr lang="en-US" dirty="0" err="1"/>
              <a:t>squared_error</a:t>
            </a:r>
            <a:r>
              <a:rPr lang="en-US" dirty="0"/>
              <a:t>', '</a:t>
            </a:r>
            <a:r>
              <a:rPr lang="en-US" dirty="0" err="1"/>
              <a:t>huber</a:t>
            </a:r>
            <a:r>
              <a:rPr lang="en-US" dirty="0"/>
              <a:t>'}</a:t>
            </a:r>
          </a:p>
        </p:txBody>
      </p:sp>
    </p:spTree>
    <p:extLst>
      <p:ext uri="{BB962C8B-B14F-4D97-AF65-F5344CB8AC3E}">
        <p14:creationId xmlns:p14="http://schemas.microsoft.com/office/powerpoint/2010/main" val="303194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1401</TotalTime>
  <Words>6721</Words>
  <Application>Microsoft Office PowerPoint</Application>
  <PresentationFormat>Widescreen</PresentationFormat>
  <Paragraphs>205</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-apple-system</vt:lpstr>
      <vt:lpstr>Arial</vt:lpstr>
      <vt:lpstr>Calibri</vt:lpstr>
      <vt:lpstr>Calibri Light</vt:lpstr>
      <vt:lpstr>Georgia</vt:lpstr>
      <vt:lpstr>KaTeX_Main</vt:lpstr>
      <vt:lpstr>KaTeX_Math</vt:lpstr>
      <vt:lpstr>Söhne</vt:lpstr>
      <vt:lpstr>Söhne Mono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156</cp:revision>
  <dcterms:created xsi:type="dcterms:W3CDTF">2023-04-18T14:49:17Z</dcterms:created>
  <dcterms:modified xsi:type="dcterms:W3CDTF">2023-11-21T01:34:59Z</dcterms:modified>
</cp:coreProperties>
</file>