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026"/>
    <a:srgbClr val="B5304C"/>
    <a:srgbClr val="D35936"/>
    <a:srgbClr val="BB261A"/>
    <a:srgbClr val="45958A"/>
    <a:srgbClr val="21546E"/>
    <a:srgbClr val="FFFEED"/>
    <a:srgbClr val="C5147D"/>
    <a:srgbClr val="FBAE62"/>
    <a:srgbClr val="F36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1684-B55F-4022-9C54-478B7E271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7C6B9-AF2E-4260-9E7C-8FCF799A6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E3B6-0B4B-4EE8-B88C-805BED39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03EC-3BE5-4F48-9B8E-17B17564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0201-3CF8-4D7E-B1D7-7AC95B94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821-2D5A-41C7-8C09-CBE3A047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CDAEA-FFD1-42B1-B110-B44A3C52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A1F8-563C-45E7-92C8-20FCD59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7BF1-3630-40E8-8512-CC21B65F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82B4-DE14-439D-AE61-F187FF4F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7FED0-2ABC-454D-8AAB-24A30F77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DE77-ABA3-4A3A-A079-C4CBC18C4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EFBD-3D98-452D-AD87-909D7A5D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672A-8AD5-4B29-BCF4-FA2FBCD8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789E-95A9-4971-A417-473CAC15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5CDA-E586-4E39-8ECB-D1EFFCC7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4601-D7E9-4990-B172-452364CC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F822-B4EC-40F5-B57F-65A51B69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6981-F22B-4835-8253-762CF125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22D6-BDBD-4BE6-8D1D-2F299FA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0F2B-D475-495C-A145-0915207A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A735-D718-42CD-9468-9D41F482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3B27-0389-49EC-A18C-3F7C9828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B574-886F-4D5F-B7B6-4CDB554C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9057-4A33-4068-BC79-3FDE528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B479-4C78-42AA-8BAA-47A4996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841-B34A-4B56-B89E-4410451A4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B37A-E23A-4C70-A40D-29C328C4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2035-D445-4E9D-96C3-C640F6E5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04D5-1D53-4E70-976F-91806EC8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53CA-3FF7-427D-9BCE-38F78080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67B3-CD83-4CFF-B440-6C7C4208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0DCC-3442-43C8-B506-A742189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80580-FB43-454E-9DEE-5904E03B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8FA81-06F1-42DB-94E0-60255DE4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F1664-1A6E-497C-AAD8-B0E07E219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7ECF1-FB3A-4019-9CE0-756DEAD7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2C38D-37FE-419C-9033-27A5B5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40A23-C6A3-4919-969A-5923B90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33F5-6F14-4431-A6B4-45FD6E7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E0A13-AC17-4A22-99F7-79B9141B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82655-86B4-4F33-B744-F52812D5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CFF25-B6C5-416F-B819-DD543C60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F2C3-47BD-4846-80A7-754A1F55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DEB4-CD0E-4444-8B41-7290549D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2F202-6DB2-49E4-A5BC-DBF4978D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B006-9ECE-4A85-B8CD-FF87A304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742-0F83-4AA7-91A0-E88262B6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B395F-D257-44A8-B482-1E231114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1FE94-3EA2-4A2A-8FB1-B4407D62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CA46C-80D7-4729-A193-8FF3F5A5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4C60A-0D71-47B7-964B-C59ADDF3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59A4-0FCD-47AE-A240-93EA88D4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9C2CA-8782-4077-B5FE-65F09372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A09BA-0F4F-4B6A-9C99-F598A37D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12AE-25DC-4F26-BD31-0841C50B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D2B6-74A8-4C70-A235-8D560DA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47A1-7FCC-49C1-B3F1-11D2F7B6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C1AE1-E798-4220-8048-048E383F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7CD0-53DE-4D93-B2B5-4455821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C45-240A-4600-A3AF-5831210C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E9B5-6039-4F90-B9CD-3F2F36427E4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3687-5548-4137-9AD3-FC8DC183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66EE-D4A5-44A3-927E-AA60A18F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E016F8-915B-4F69-9E38-9E36F14FE534}"/>
              </a:ext>
            </a:extLst>
          </p:cNvPr>
          <p:cNvSpPr/>
          <p:nvPr/>
        </p:nvSpPr>
        <p:spPr>
          <a:xfrm>
            <a:off x="131976" y="113122"/>
            <a:ext cx="10558020" cy="8646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b="1" dirty="0" err="1">
                <a:latin typeface="-apple-system"/>
              </a:rPr>
              <a:t>XGBoost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b="1" dirty="0">
                <a:latin typeface="-apple-system"/>
              </a:rPr>
              <a:t>Regressor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89AF6-CA31-4C72-B1FF-6D90E38C6307}"/>
              </a:ext>
            </a:extLst>
          </p:cNvPr>
          <p:cNvSpPr txBox="1"/>
          <p:nvPr/>
        </p:nvSpPr>
        <p:spPr>
          <a:xfrm>
            <a:off x="131976" y="977774"/>
            <a:ext cx="119280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(Extreme Gradient Boosting) Regressor is a powerful and efficient implementation of the gradient boosting framework. It's widely used in machine learning for regression tasks, where the goal is to predict a continuous target variable. </a:t>
            </a:r>
            <a:r>
              <a:rPr lang="en-US" b="1" i="0" dirty="0">
                <a:effectLst/>
                <a:latin typeface="Söhne"/>
              </a:rPr>
              <a:t>Gradient Boosting Framework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employs a gradient boosting framework, which builds an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ensemble</a:t>
            </a:r>
            <a:r>
              <a:rPr lang="en-US" b="0" i="0" dirty="0">
                <a:effectLst/>
                <a:latin typeface="Söhne"/>
              </a:rPr>
              <a:t> of weak prediction models, typically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decision trees</a:t>
            </a:r>
            <a:r>
              <a:rPr lang="en-US" b="0" i="0" dirty="0">
                <a:effectLst/>
                <a:latin typeface="Söhne"/>
              </a:rPr>
              <a:t>, in a sequential manner. Each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new model is trained to correct the errors made by the previous ones.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Handling of Missing Values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can automatically handle missing values, which is a significant advantage over many other algorithms.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Regularization</a:t>
            </a:r>
            <a:r>
              <a:rPr lang="en-US" b="0" i="0" dirty="0">
                <a:effectLst/>
                <a:latin typeface="Söhne"/>
              </a:rPr>
              <a:t>: It includes L1 (Lasso regression) and L2 (Ridge regression) regularization which helps in preventing overfitting.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Flexibility</a:t>
            </a:r>
            <a:r>
              <a:rPr lang="en-US" b="0" i="0" dirty="0">
                <a:effectLst/>
                <a:latin typeface="Söhne"/>
              </a:rPr>
              <a:t>: It allows users to define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custom optimization objectives </a:t>
            </a:r>
            <a:r>
              <a:rPr lang="en-US" b="0" i="0" dirty="0">
                <a:effectLst/>
                <a:latin typeface="Söhne"/>
              </a:rPr>
              <a:t>and evaluation criteria, adding a layer of flexibility not found in many other algorithms.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Scalability and Efficiency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is designed for computational efficiency and scalability. It uses a technique called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‘tree pruning’, which reduces complexity and improves speed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Cross-validation Capability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has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an in-built </a:t>
            </a:r>
            <a:r>
              <a:rPr lang="en-US" b="0" i="0" dirty="0">
                <a:effectLst/>
                <a:latin typeface="Söhne"/>
              </a:rPr>
              <a:t>routine to perform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cross-validation at each iteration </a:t>
            </a:r>
            <a:r>
              <a:rPr lang="en-US" b="0" i="0" dirty="0">
                <a:effectLst/>
                <a:latin typeface="Söhne"/>
              </a:rPr>
              <a:t>of the boosting process, allowing it to get a reliable estimate of the model's performance.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Handling Sparse Data</a:t>
            </a:r>
            <a:r>
              <a:rPr lang="en-US" b="0" i="0" dirty="0">
                <a:effectLst/>
                <a:latin typeface="Söhne"/>
              </a:rPr>
              <a:t>: It is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optimized for sparse data </a:t>
            </a:r>
            <a:r>
              <a:rPr lang="en-US" b="0" i="0" dirty="0">
                <a:effectLst/>
                <a:latin typeface="Söhne"/>
              </a:rPr>
              <a:t>and can handle different types of sparsity patterns in the data efficiently.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Hyperparameter Tuning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provides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several hyperparameters like learning rate, number of trees, depth of trees, </a:t>
            </a:r>
            <a:r>
              <a:rPr lang="en-US" b="0" i="0" dirty="0">
                <a:effectLst/>
                <a:latin typeface="Söhne"/>
              </a:rPr>
              <a:t>which can be fine-tuned for better performance.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XGBoost</a:t>
            </a:r>
            <a:r>
              <a:rPr lang="en-US" b="0" i="0" dirty="0">
                <a:effectLst/>
                <a:latin typeface="Söhne"/>
              </a:rPr>
              <a:t> Regressor is particularly popular in data science competitions like those on Kaggle, due to its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performance and speed</a:t>
            </a:r>
            <a:r>
              <a:rPr lang="en-US" b="0" i="0" dirty="0">
                <a:effectLst/>
                <a:latin typeface="Söhne"/>
              </a:rPr>
              <a:t>, especially on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structured or tabular data</a:t>
            </a:r>
            <a:r>
              <a:rPr lang="en-US" b="0" i="0" dirty="0">
                <a:effectLst/>
                <a:latin typeface="Söhne"/>
              </a:rPr>
              <a:t>. It's a versatile tool that can be applied to a wide range of regression problems.</a:t>
            </a:r>
          </a:p>
        </p:txBody>
      </p:sp>
    </p:spTree>
    <p:extLst>
      <p:ext uri="{BB962C8B-B14F-4D97-AF65-F5344CB8AC3E}">
        <p14:creationId xmlns:p14="http://schemas.microsoft.com/office/powerpoint/2010/main" val="284279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2B2BF6-B9AA-4E7C-924B-80701DFA6992}"/>
              </a:ext>
            </a:extLst>
          </p:cNvPr>
          <p:cNvSpPr/>
          <p:nvPr/>
        </p:nvSpPr>
        <p:spPr>
          <a:xfrm>
            <a:off x="131976" y="113122"/>
            <a:ext cx="10558020" cy="8646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b="1" dirty="0">
                <a:latin typeface="-apple-system"/>
              </a:rPr>
              <a:t>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4EB29-06D2-4EA5-9EA7-1B6017EF8A3D}"/>
              </a:ext>
            </a:extLst>
          </p:cNvPr>
          <p:cNvSpPr txBox="1"/>
          <p:nvPr/>
        </p:nvSpPr>
        <p:spPr>
          <a:xfrm>
            <a:off x="0" y="982176"/>
            <a:ext cx="1219199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0" i="0" dirty="0">
                <a:effectLst/>
                <a:latin typeface="Söhne"/>
              </a:rPr>
              <a:t>Decision trees are a popular method in machine learning and statistics used for both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Söhne"/>
              </a:rPr>
              <a:t>classification and regression </a:t>
            </a:r>
            <a:r>
              <a:rPr lang="en-US" sz="1500" b="0" i="0" dirty="0">
                <a:effectLst/>
                <a:latin typeface="Söhne"/>
              </a:rPr>
              <a:t>tasks. They involve splitting the data into subsets based on the values of input variables, making them particularly useful for handling non-linear relationships and interactions between variables. Here are some key aspects of decision trees: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Tree Structure</a:t>
            </a:r>
            <a:r>
              <a:rPr lang="en-US" sz="1500" b="0" i="0" dirty="0">
                <a:effectLst/>
                <a:latin typeface="Söhne"/>
              </a:rPr>
              <a:t>: A decision tree is a tree-like model of decisions. It consists of nodes, branches, and leaves. Each internal node represents a test on an attribute, each branch represents the outcome of the test, and each leaf node represents a class label (in classification) or a continuous value (in regression).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Simplicity and Interpretability</a:t>
            </a:r>
            <a:r>
              <a:rPr lang="en-US" sz="1500" b="0" i="0" dirty="0">
                <a:effectLst/>
                <a:latin typeface="Söhne"/>
              </a:rPr>
              <a:t>: One of the main advantages of decision trees is their simplicity and ease of interpretation. They can be visualized, which makes it easy to understand how the model makes predictions.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Handling Both Numerical and Categorical Data</a:t>
            </a:r>
            <a:r>
              <a:rPr lang="en-US" sz="1500" b="0" i="0" dirty="0">
                <a:effectLst/>
                <a:latin typeface="Söhne"/>
              </a:rPr>
              <a:t>: Decision trees can handle both types of data, although some preprocessing might be necessary for numerical data.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Non-Parametric Nature</a:t>
            </a:r>
            <a:r>
              <a:rPr lang="en-US" sz="1500" b="0" i="0" dirty="0">
                <a:effectLst/>
                <a:latin typeface="Söhne"/>
              </a:rPr>
              <a:t>: Decision trees are non-parametric, meaning they don't make any assumptions about the distribution of the underlying data.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Pruning</a:t>
            </a:r>
            <a:r>
              <a:rPr lang="en-US" sz="1500" b="0" i="0" dirty="0">
                <a:effectLst/>
                <a:latin typeface="Söhne"/>
              </a:rPr>
              <a:t>: To prevent overfitting, decision trees can be pruned. Pruning involves removing parts of the tree that do not provide power to classify instances.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Variants and Improvements</a:t>
            </a:r>
            <a:r>
              <a:rPr lang="en-US" sz="1500" b="0" i="0" dirty="0">
                <a:effectLst/>
                <a:latin typeface="Söhne"/>
              </a:rPr>
              <a:t>: There are several variants and improvements of basic decision trees, such as Random Forests and Gradient Boosted Trees, which combine multiple trees to improve predictive performance and reduce overfitting.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Feature Importance</a:t>
            </a:r>
            <a:r>
              <a:rPr lang="en-US" sz="1500" b="0" i="0" dirty="0">
                <a:effectLst/>
                <a:latin typeface="Söhne"/>
              </a:rPr>
              <a:t>: Decision trees can provide insights into the importance of different features in the data. Features used at the top of the tree contribute to the final prediction decision of a larger portion of the input samples.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Handling Missing Values</a:t>
            </a:r>
            <a:r>
              <a:rPr lang="en-US" sz="1500" b="0" i="0" dirty="0">
                <a:effectLst/>
                <a:latin typeface="Söhne"/>
              </a:rPr>
              <a:t>: Some decision tree algorithms can handle missing data by using strategies like surrogate splits.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Splitting Criteria</a:t>
            </a:r>
            <a:r>
              <a:rPr lang="en-US" sz="1500" b="0" i="0" dirty="0">
                <a:effectLst/>
                <a:latin typeface="Söhne"/>
              </a:rPr>
              <a:t>: Different algorithms use different criteria for splitting nodes, such as Gini impurity, entropy in the case of classification trees, and variance reduction in the case of regression trees.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effectLst/>
                <a:latin typeface="Söhne"/>
              </a:rPr>
              <a:t>Susceptibility to Overfitting</a:t>
            </a:r>
            <a:r>
              <a:rPr lang="en-US" sz="1500" b="0" i="0" dirty="0">
                <a:effectLst/>
                <a:latin typeface="Söhne"/>
              </a:rPr>
              <a:t>: Decision trees can easily overfit the training data, especially if the tree is allowed to grow too deep or complex. Techniques like pruning, setting a minimum number of samples per leaf, or limiting the depth of the tree, are used to prevent this.</a:t>
            </a:r>
          </a:p>
          <a:p>
            <a:pPr algn="l"/>
            <a:r>
              <a:rPr lang="en-US" sz="1500" b="0" i="0" dirty="0">
                <a:effectLst/>
                <a:latin typeface="Söhne"/>
              </a:rPr>
              <a:t>Decision trees are widely used due to their interpretability, simplicity, and ability to model complex, non-linear relationships. They are a foundational component of more complex algorithms like Random Forests and Gradient Boosting Machines.</a:t>
            </a:r>
          </a:p>
        </p:txBody>
      </p:sp>
    </p:spTree>
    <p:extLst>
      <p:ext uri="{BB962C8B-B14F-4D97-AF65-F5344CB8AC3E}">
        <p14:creationId xmlns:p14="http://schemas.microsoft.com/office/powerpoint/2010/main" val="66602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765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Uzma</dc:creator>
  <cp:lastModifiedBy>Saira Faiz</cp:lastModifiedBy>
  <cp:revision>99</cp:revision>
  <dcterms:created xsi:type="dcterms:W3CDTF">2023-04-18T14:49:17Z</dcterms:created>
  <dcterms:modified xsi:type="dcterms:W3CDTF">2023-11-19T15:40:44Z</dcterms:modified>
</cp:coreProperties>
</file>