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6" r:id="rId3"/>
    <p:sldId id="258" r:id="rId4"/>
    <p:sldId id="261" r:id="rId5"/>
    <p:sldId id="267" r:id="rId6"/>
    <p:sldId id="259" r:id="rId7"/>
    <p:sldId id="264" r:id="rId8"/>
    <p:sldId id="260" r:id="rId9"/>
    <p:sldId id="266"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5107C-1E96-47B6-B33A-3BBE1C9869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05648C-111C-4112-9870-281DC8A70A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9E84F7-6654-4216-915F-1DBE33A203ED}"/>
              </a:ext>
            </a:extLst>
          </p:cNvPr>
          <p:cNvSpPr>
            <a:spLocks noGrp="1"/>
          </p:cNvSpPr>
          <p:nvPr>
            <p:ph type="dt" sz="half" idx="10"/>
          </p:nvPr>
        </p:nvSpPr>
        <p:spPr/>
        <p:txBody>
          <a:bodyPr/>
          <a:lstStyle/>
          <a:p>
            <a:fld id="{7D1B385B-B654-4327-A7B6-4DD285ACC721}" type="datetimeFigureOut">
              <a:rPr lang="en-US" smtClean="0"/>
              <a:t>11/10/2024</a:t>
            </a:fld>
            <a:endParaRPr lang="en-US"/>
          </a:p>
        </p:txBody>
      </p:sp>
      <p:sp>
        <p:nvSpPr>
          <p:cNvPr id="5" name="Footer Placeholder 4">
            <a:extLst>
              <a:ext uri="{FF2B5EF4-FFF2-40B4-BE49-F238E27FC236}">
                <a16:creationId xmlns:a16="http://schemas.microsoft.com/office/drawing/2014/main" id="{B17F4E2F-84A7-4A1E-AE3C-3819B85B82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BE198E-C516-4094-9946-BA399739FE84}"/>
              </a:ext>
            </a:extLst>
          </p:cNvPr>
          <p:cNvSpPr>
            <a:spLocks noGrp="1"/>
          </p:cNvSpPr>
          <p:nvPr>
            <p:ph type="sldNum" sz="quarter" idx="12"/>
          </p:nvPr>
        </p:nvSpPr>
        <p:spPr/>
        <p:txBody>
          <a:bodyPr/>
          <a:lstStyle/>
          <a:p>
            <a:fld id="{1E855E63-3D13-4667-AD63-792FDBD0F233}" type="slidenum">
              <a:rPr lang="en-US" smtClean="0"/>
              <a:t>‹#›</a:t>
            </a:fld>
            <a:endParaRPr lang="en-US"/>
          </a:p>
        </p:txBody>
      </p:sp>
    </p:spTree>
    <p:extLst>
      <p:ext uri="{BB962C8B-B14F-4D97-AF65-F5344CB8AC3E}">
        <p14:creationId xmlns:p14="http://schemas.microsoft.com/office/powerpoint/2010/main" val="2046539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C10E9-FA65-427D-859F-20A134A92C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47D48B-4050-46FF-A38A-02889A96F1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166154-D259-48EF-9C48-9BB0991FB3FD}"/>
              </a:ext>
            </a:extLst>
          </p:cNvPr>
          <p:cNvSpPr>
            <a:spLocks noGrp="1"/>
          </p:cNvSpPr>
          <p:nvPr>
            <p:ph type="dt" sz="half" idx="10"/>
          </p:nvPr>
        </p:nvSpPr>
        <p:spPr/>
        <p:txBody>
          <a:bodyPr/>
          <a:lstStyle/>
          <a:p>
            <a:fld id="{7D1B385B-B654-4327-A7B6-4DD285ACC721}" type="datetimeFigureOut">
              <a:rPr lang="en-US" smtClean="0"/>
              <a:t>11/10/2024</a:t>
            </a:fld>
            <a:endParaRPr lang="en-US"/>
          </a:p>
        </p:txBody>
      </p:sp>
      <p:sp>
        <p:nvSpPr>
          <p:cNvPr id="5" name="Footer Placeholder 4">
            <a:extLst>
              <a:ext uri="{FF2B5EF4-FFF2-40B4-BE49-F238E27FC236}">
                <a16:creationId xmlns:a16="http://schemas.microsoft.com/office/drawing/2014/main" id="{3F11DA44-18B3-4F70-B218-1C2F9B5EB3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766E72-5642-42AC-AF32-9D4D2DD3EB4E}"/>
              </a:ext>
            </a:extLst>
          </p:cNvPr>
          <p:cNvSpPr>
            <a:spLocks noGrp="1"/>
          </p:cNvSpPr>
          <p:nvPr>
            <p:ph type="sldNum" sz="quarter" idx="12"/>
          </p:nvPr>
        </p:nvSpPr>
        <p:spPr/>
        <p:txBody>
          <a:bodyPr/>
          <a:lstStyle/>
          <a:p>
            <a:fld id="{1E855E63-3D13-4667-AD63-792FDBD0F233}" type="slidenum">
              <a:rPr lang="en-US" smtClean="0"/>
              <a:t>‹#›</a:t>
            </a:fld>
            <a:endParaRPr lang="en-US"/>
          </a:p>
        </p:txBody>
      </p:sp>
    </p:spTree>
    <p:extLst>
      <p:ext uri="{BB962C8B-B14F-4D97-AF65-F5344CB8AC3E}">
        <p14:creationId xmlns:p14="http://schemas.microsoft.com/office/powerpoint/2010/main" val="328208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A7EBE2-2545-455F-841B-60DEC88988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CD9D80-C0F2-4F33-A3FF-23ED5C0DF3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987FF2-5A23-4F6B-B664-63E7CE0CDFF7}"/>
              </a:ext>
            </a:extLst>
          </p:cNvPr>
          <p:cNvSpPr>
            <a:spLocks noGrp="1"/>
          </p:cNvSpPr>
          <p:nvPr>
            <p:ph type="dt" sz="half" idx="10"/>
          </p:nvPr>
        </p:nvSpPr>
        <p:spPr/>
        <p:txBody>
          <a:bodyPr/>
          <a:lstStyle/>
          <a:p>
            <a:fld id="{7D1B385B-B654-4327-A7B6-4DD285ACC721}" type="datetimeFigureOut">
              <a:rPr lang="en-US" smtClean="0"/>
              <a:t>11/10/2024</a:t>
            </a:fld>
            <a:endParaRPr lang="en-US"/>
          </a:p>
        </p:txBody>
      </p:sp>
      <p:sp>
        <p:nvSpPr>
          <p:cNvPr id="5" name="Footer Placeholder 4">
            <a:extLst>
              <a:ext uri="{FF2B5EF4-FFF2-40B4-BE49-F238E27FC236}">
                <a16:creationId xmlns:a16="http://schemas.microsoft.com/office/drawing/2014/main" id="{D7853DE0-AF40-4309-9807-B9D0C1137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2B59D4-85D2-4E9F-B119-96D21379E699}"/>
              </a:ext>
            </a:extLst>
          </p:cNvPr>
          <p:cNvSpPr>
            <a:spLocks noGrp="1"/>
          </p:cNvSpPr>
          <p:nvPr>
            <p:ph type="sldNum" sz="quarter" idx="12"/>
          </p:nvPr>
        </p:nvSpPr>
        <p:spPr/>
        <p:txBody>
          <a:bodyPr/>
          <a:lstStyle/>
          <a:p>
            <a:fld id="{1E855E63-3D13-4667-AD63-792FDBD0F233}" type="slidenum">
              <a:rPr lang="en-US" smtClean="0"/>
              <a:t>‹#›</a:t>
            </a:fld>
            <a:endParaRPr lang="en-US"/>
          </a:p>
        </p:txBody>
      </p:sp>
    </p:spTree>
    <p:extLst>
      <p:ext uri="{BB962C8B-B14F-4D97-AF65-F5344CB8AC3E}">
        <p14:creationId xmlns:p14="http://schemas.microsoft.com/office/powerpoint/2010/main" val="3574002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25C48-AC85-42D8-9911-DF0839B93B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B5E34-421B-47B1-B5E8-8B691E4799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29AB1D-4B62-4EBF-A51F-2B048DFCCE86}"/>
              </a:ext>
            </a:extLst>
          </p:cNvPr>
          <p:cNvSpPr>
            <a:spLocks noGrp="1"/>
          </p:cNvSpPr>
          <p:nvPr>
            <p:ph type="dt" sz="half" idx="10"/>
          </p:nvPr>
        </p:nvSpPr>
        <p:spPr/>
        <p:txBody>
          <a:bodyPr/>
          <a:lstStyle/>
          <a:p>
            <a:fld id="{7D1B385B-B654-4327-A7B6-4DD285ACC721}" type="datetimeFigureOut">
              <a:rPr lang="en-US" smtClean="0"/>
              <a:t>11/10/2024</a:t>
            </a:fld>
            <a:endParaRPr lang="en-US"/>
          </a:p>
        </p:txBody>
      </p:sp>
      <p:sp>
        <p:nvSpPr>
          <p:cNvPr id="5" name="Footer Placeholder 4">
            <a:extLst>
              <a:ext uri="{FF2B5EF4-FFF2-40B4-BE49-F238E27FC236}">
                <a16:creationId xmlns:a16="http://schemas.microsoft.com/office/drawing/2014/main" id="{820A920A-E2A4-4063-944A-55762444EB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4397A7-E0F0-43EB-A545-CAF3EF704FB5}"/>
              </a:ext>
            </a:extLst>
          </p:cNvPr>
          <p:cNvSpPr>
            <a:spLocks noGrp="1"/>
          </p:cNvSpPr>
          <p:nvPr>
            <p:ph type="sldNum" sz="quarter" idx="12"/>
          </p:nvPr>
        </p:nvSpPr>
        <p:spPr/>
        <p:txBody>
          <a:bodyPr/>
          <a:lstStyle/>
          <a:p>
            <a:fld id="{1E855E63-3D13-4667-AD63-792FDBD0F233}" type="slidenum">
              <a:rPr lang="en-US" smtClean="0"/>
              <a:t>‹#›</a:t>
            </a:fld>
            <a:endParaRPr lang="en-US"/>
          </a:p>
        </p:txBody>
      </p:sp>
    </p:spTree>
    <p:extLst>
      <p:ext uri="{BB962C8B-B14F-4D97-AF65-F5344CB8AC3E}">
        <p14:creationId xmlns:p14="http://schemas.microsoft.com/office/powerpoint/2010/main" val="1787338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366D1-F234-46CC-B06D-81086DB5F4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746A7E-8247-486E-8042-8307D1CCB1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1CFBCC-EEDC-48BF-B2EF-FE8B4BF4AD45}"/>
              </a:ext>
            </a:extLst>
          </p:cNvPr>
          <p:cNvSpPr>
            <a:spLocks noGrp="1"/>
          </p:cNvSpPr>
          <p:nvPr>
            <p:ph type="dt" sz="half" idx="10"/>
          </p:nvPr>
        </p:nvSpPr>
        <p:spPr/>
        <p:txBody>
          <a:bodyPr/>
          <a:lstStyle/>
          <a:p>
            <a:fld id="{7D1B385B-B654-4327-A7B6-4DD285ACC721}" type="datetimeFigureOut">
              <a:rPr lang="en-US" smtClean="0"/>
              <a:t>11/10/2024</a:t>
            </a:fld>
            <a:endParaRPr lang="en-US"/>
          </a:p>
        </p:txBody>
      </p:sp>
      <p:sp>
        <p:nvSpPr>
          <p:cNvPr id="5" name="Footer Placeholder 4">
            <a:extLst>
              <a:ext uri="{FF2B5EF4-FFF2-40B4-BE49-F238E27FC236}">
                <a16:creationId xmlns:a16="http://schemas.microsoft.com/office/drawing/2014/main" id="{8589F1C5-F91A-407B-9222-820E22DE51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9270C-E2C4-4FC7-B5E7-71D8A9548CE8}"/>
              </a:ext>
            </a:extLst>
          </p:cNvPr>
          <p:cNvSpPr>
            <a:spLocks noGrp="1"/>
          </p:cNvSpPr>
          <p:nvPr>
            <p:ph type="sldNum" sz="quarter" idx="12"/>
          </p:nvPr>
        </p:nvSpPr>
        <p:spPr/>
        <p:txBody>
          <a:bodyPr/>
          <a:lstStyle/>
          <a:p>
            <a:fld id="{1E855E63-3D13-4667-AD63-792FDBD0F233}" type="slidenum">
              <a:rPr lang="en-US" smtClean="0"/>
              <a:t>‹#›</a:t>
            </a:fld>
            <a:endParaRPr lang="en-US"/>
          </a:p>
        </p:txBody>
      </p:sp>
    </p:spTree>
    <p:extLst>
      <p:ext uri="{BB962C8B-B14F-4D97-AF65-F5344CB8AC3E}">
        <p14:creationId xmlns:p14="http://schemas.microsoft.com/office/powerpoint/2010/main" val="2514543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7E239-9B15-456B-8228-EBF716433B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3F9C27-09A9-42E6-BD02-1A83E8029A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AF5035-29E6-4B74-BEAB-2BCD322278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F9FA8B-9701-446B-88F9-60AF80FD06DC}"/>
              </a:ext>
            </a:extLst>
          </p:cNvPr>
          <p:cNvSpPr>
            <a:spLocks noGrp="1"/>
          </p:cNvSpPr>
          <p:nvPr>
            <p:ph type="dt" sz="half" idx="10"/>
          </p:nvPr>
        </p:nvSpPr>
        <p:spPr/>
        <p:txBody>
          <a:bodyPr/>
          <a:lstStyle/>
          <a:p>
            <a:fld id="{7D1B385B-B654-4327-A7B6-4DD285ACC721}" type="datetimeFigureOut">
              <a:rPr lang="en-US" smtClean="0"/>
              <a:t>11/10/2024</a:t>
            </a:fld>
            <a:endParaRPr lang="en-US"/>
          </a:p>
        </p:txBody>
      </p:sp>
      <p:sp>
        <p:nvSpPr>
          <p:cNvPr id="6" name="Footer Placeholder 5">
            <a:extLst>
              <a:ext uri="{FF2B5EF4-FFF2-40B4-BE49-F238E27FC236}">
                <a16:creationId xmlns:a16="http://schemas.microsoft.com/office/drawing/2014/main" id="{C57703C4-4714-4E3E-8B20-AC5EA91CF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289D9E-916B-42CF-947F-EE2E1E409354}"/>
              </a:ext>
            </a:extLst>
          </p:cNvPr>
          <p:cNvSpPr>
            <a:spLocks noGrp="1"/>
          </p:cNvSpPr>
          <p:nvPr>
            <p:ph type="sldNum" sz="quarter" idx="12"/>
          </p:nvPr>
        </p:nvSpPr>
        <p:spPr/>
        <p:txBody>
          <a:bodyPr/>
          <a:lstStyle/>
          <a:p>
            <a:fld id="{1E855E63-3D13-4667-AD63-792FDBD0F233}" type="slidenum">
              <a:rPr lang="en-US" smtClean="0"/>
              <a:t>‹#›</a:t>
            </a:fld>
            <a:endParaRPr lang="en-US"/>
          </a:p>
        </p:txBody>
      </p:sp>
    </p:spTree>
    <p:extLst>
      <p:ext uri="{BB962C8B-B14F-4D97-AF65-F5344CB8AC3E}">
        <p14:creationId xmlns:p14="http://schemas.microsoft.com/office/powerpoint/2010/main" val="3284672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D94F5-CD25-46CA-B941-4971FB68AA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1A3884-56A4-42DA-8042-2CAA9FDF22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F14DFD-A764-484C-B741-A4F996BB4B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CE0950-99B4-44F0-A925-285F2CE146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4E19F4-A231-4FD5-B843-A13EF6047C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71FF9C-3938-4493-BF34-9093029BE8BC}"/>
              </a:ext>
            </a:extLst>
          </p:cNvPr>
          <p:cNvSpPr>
            <a:spLocks noGrp="1"/>
          </p:cNvSpPr>
          <p:nvPr>
            <p:ph type="dt" sz="half" idx="10"/>
          </p:nvPr>
        </p:nvSpPr>
        <p:spPr/>
        <p:txBody>
          <a:bodyPr/>
          <a:lstStyle/>
          <a:p>
            <a:fld id="{7D1B385B-B654-4327-A7B6-4DD285ACC721}" type="datetimeFigureOut">
              <a:rPr lang="en-US" smtClean="0"/>
              <a:t>11/10/2024</a:t>
            </a:fld>
            <a:endParaRPr lang="en-US"/>
          </a:p>
        </p:txBody>
      </p:sp>
      <p:sp>
        <p:nvSpPr>
          <p:cNvPr id="8" name="Footer Placeholder 7">
            <a:extLst>
              <a:ext uri="{FF2B5EF4-FFF2-40B4-BE49-F238E27FC236}">
                <a16:creationId xmlns:a16="http://schemas.microsoft.com/office/drawing/2014/main" id="{1528DCED-89C6-43C6-A838-7302DA5DBE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45175F-7046-4073-BD06-445F79B0044F}"/>
              </a:ext>
            </a:extLst>
          </p:cNvPr>
          <p:cNvSpPr>
            <a:spLocks noGrp="1"/>
          </p:cNvSpPr>
          <p:nvPr>
            <p:ph type="sldNum" sz="quarter" idx="12"/>
          </p:nvPr>
        </p:nvSpPr>
        <p:spPr/>
        <p:txBody>
          <a:bodyPr/>
          <a:lstStyle/>
          <a:p>
            <a:fld id="{1E855E63-3D13-4667-AD63-792FDBD0F233}" type="slidenum">
              <a:rPr lang="en-US" smtClean="0"/>
              <a:t>‹#›</a:t>
            </a:fld>
            <a:endParaRPr lang="en-US"/>
          </a:p>
        </p:txBody>
      </p:sp>
    </p:spTree>
    <p:extLst>
      <p:ext uri="{BB962C8B-B14F-4D97-AF65-F5344CB8AC3E}">
        <p14:creationId xmlns:p14="http://schemas.microsoft.com/office/powerpoint/2010/main" val="3676807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65964-16B9-466B-B547-CD95CF6913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D19A23-D0F1-48C0-83FB-C805727277A5}"/>
              </a:ext>
            </a:extLst>
          </p:cNvPr>
          <p:cNvSpPr>
            <a:spLocks noGrp="1"/>
          </p:cNvSpPr>
          <p:nvPr>
            <p:ph type="dt" sz="half" idx="10"/>
          </p:nvPr>
        </p:nvSpPr>
        <p:spPr/>
        <p:txBody>
          <a:bodyPr/>
          <a:lstStyle/>
          <a:p>
            <a:fld id="{7D1B385B-B654-4327-A7B6-4DD285ACC721}" type="datetimeFigureOut">
              <a:rPr lang="en-US" smtClean="0"/>
              <a:t>11/10/2024</a:t>
            </a:fld>
            <a:endParaRPr lang="en-US"/>
          </a:p>
        </p:txBody>
      </p:sp>
      <p:sp>
        <p:nvSpPr>
          <p:cNvPr id="4" name="Footer Placeholder 3">
            <a:extLst>
              <a:ext uri="{FF2B5EF4-FFF2-40B4-BE49-F238E27FC236}">
                <a16:creationId xmlns:a16="http://schemas.microsoft.com/office/drawing/2014/main" id="{549F7ACD-9AAF-49B3-AA4E-4B21A7978C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1A544F-5A44-448D-A76A-BB33ED4EE0D0}"/>
              </a:ext>
            </a:extLst>
          </p:cNvPr>
          <p:cNvSpPr>
            <a:spLocks noGrp="1"/>
          </p:cNvSpPr>
          <p:nvPr>
            <p:ph type="sldNum" sz="quarter" idx="12"/>
          </p:nvPr>
        </p:nvSpPr>
        <p:spPr/>
        <p:txBody>
          <a:bodyPr/>
          <a:lstStyle/>
          <a:p>
            <a:fld id="{1E855E63-3D13-4667-AD63-792FDBD0F233}" type="slidenum">
              <a:rPr lang="en-US" smtClean="0"/>
              <a:t>‹#›</a:t>
            </a:fld>
            <a:endParaRPr lang="en-US"/>
          </a:p>
        </p:txBody>
      </p:sp>
    </p:spTree>
    <p:extLst>
      <p:ext uri="{BB962C8B-B14F-4D97-AF65-F5344CB8AC3E}">
        <p14:creationId xmlns:p14="http://schemas.microsoft.com/office/powerpoint/2010/main" val="2146104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BDB777-5306-4875-B41D-EB0F60933431}"/>
              </a:ext>
            </a:extLst>
          </p:cNvPr>
          <p:cNvSpPr>
            <a:spLocks noGrp="1"/>
          </p:cNvSpPr>
          <p:nvPr>
            <p:ph type="dt" sz="half" idx="10"/>
          </p:nvPr>
        </p:nvSpPr>
        <p:spPr/>
        <p:txBody>
          <a:bodyPr/>
          <a:lstStyle/>
          <a:p>
            <a:fld id="{7D1B385B-B654-4327-A7B6-4DD285ACC721}" type="datetimeFigureOut">
              <a:rPr lang="en-US" smtClean="0"/>
              <a:t>11/10/2024</a:t>
            </a:fld>
            <a:endParaRPr lang="en-US"/>
          </a:p>
        </p:txBody>
      </p:sp>
      <p:sp>
        <p:nvSpPr>
          <p:cNvPr id="3" name="Footer Placeholder 2">
            <a:extLst>
              <a:ext uri="{FF2B5EF4-FFF2-40B4-BE49-F238E27FC236}">
                <a16:creationId xmlns:a16="http://schemas.microsoft.com/office/drawing/2014/main" id="{4306F0CE-F46B-4A25-AB6B-CDBE98A3FD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BE26E5-0E51-4483-8B2D-BC77660D239F}"/>
              </a:ext>
            </a:extLst>
          </p:cNvPr>
          <p:cNvSpPr>
            <a:spLocks noGrp="1"/>
          </p:cNvSpPr>
          <p:nvPr>
            <p:ph type="sldNum" sz="quarter" idx="12"/>
          </p:nvPr>
        </p:nvSpPr>
        <p:spPr/>
        <p:txBody>
          <a:bodyPr/>
          <a:lstStyle/>
          <a:p>
            <a:fld id="{1E855E63-3D13-4667-AD63-792FDBD0F233}" type="slidenum">
              <a:rPr lang="en-US" smtClean="0"/>
              <a:t>‹#›</a:t>
            </a:fld>
            <a:endParaRPr lang="en-US"/>
          </a:p>
        </p:txBody>
      </p:sp>
    </p:spTree>
    <p:extLst>
      <p:ext uri="{BB962C8B-B14F-4D97-AF65-F5344CB8AC3E}">
        <p14:creationId xmlns:p14="http://schemas.microsoft.com/office/powerpoint/2010/main" val="2898176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B7083-E9D3-4F16-B250-3B4621836A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E8A214-224A-4EA0-AC55-A8226423AB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3C344D-78C7-475C-A711-B029E46E4F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0068BD-9189-4026-B18F-286198E852B8}"/>
              </a:ext>
            </a:extLst>
          </p:cNvPr>
          <p:cNvSpPr>
            <a:spLocks noGrp="1"/>
          </p:cNvSpPr>
          <p:nvPr>
            <p:ph type="dt" sz="half" idx="10"/>
          </p:nvPr>
        </p:nvSpPr>
        <p:spPr/>
        <p:txBody>
          <a:bodyPr/>
          <a:lstStyle/>
          <a:p>
            <a:fld id="{7D1B385B-B654-4327-A7B6-4DD285ACC721}" type="datetimeFigureOut">
              <a:rPr lang="en-US" smtClean="0"/>
              <a:t>11/10/2024</a:t>
            </a:fld>
            <a:endParaRPr lang="en-US"/>
          </a:p>
        </p:txBody>
      </p:sp>
      <p:sp>
        <p:nvSpPr>
          <p:cNvPr id="6" name="Footer Placeholder 5">
            <a:extLst>
              <a:ext uri="{FF2B5EF4-FFF2-40B4-BE49-F238E27FC236}">
                <a16:creationId xmlns:a16="http://schemas.microsoft.com/office/drawing/2014/main" id="{793ECFDC-DDB0-489C-B591-7F52DD32B9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2ADAEF-C209-441F-AAAC-7FE3BA59BFEB}"/>
              </a:ext>
            </a:extLst>
          </p:cNvPr>
          <p:cNvSpPr>
            <a:spLocks noGrp="1"/>
          </p:cNvSpPr>
          <p:nvPr>
            <p:ph type="sldNum" sz="quarter" idx="12"/>
          </p:nvPr>
        </p:nvSpPr>
        <p:spPr/>
        <p:txBody>
          <a:bodyPr/>
          <a:lstStyle/>
          <a:p>
            <a:fld id="{1E855E63-3D13-4667-AD63-792FDBD0F233}" type="slidenum">
              <a:rPr lang="en-US" smtClean="0"/>
              <a:t>‹#›</a:t>
            </a:fld>
            <a:endParaRPr lang="en-US"/>
          </a:p>
        </p:txBody>
      </p:sp>
    </p:spTree>
    <p:extLst>
      <p:ext uri="{BB962C8B-B14F-4D97-AF65-F5344CB8AC3E}">
        <p14:creationId xmlns:p14="http://schemas.microsoft.com/office/powerpoint/2010/main" val="3659901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654A7-3E57-45A5-87F5-A0A48A17E4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495A48-6A59-414C-B8BE-0BAE9007EE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197E11-EE71-4B1B-89AC-229C6B3D46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E71FBF-5A3F-4E12-9A36-CABAF4EC7375}"/>
              </a:ext>
            </a:extLst>
          </p:cNvPr>
          <p:cNvSpPr>
            <a:spLocks noGrp="1"/>
          </p:cNvSpPr>
          <p:nvPr>
            <p:ph type="dt" sz="half" idx="10"/>
          </p:nvPr>
        </p:nvSpPr>
        <p:spPr/>
        <p:txBody>
          <a:bodyPr/>
          <a:lstStyle/>
          <a:p>
            <a:fld id="{7D1B385B-B654-4327-A7B6-4DD285ACC721}" type="datetimeFigureOut">
              <a:rPr lang="en-US" smtClean="0"/>
              <a:t>11/10/2024</a:t>
            </a:fld>
            <a:endParaRPr lang="en-US"/>
          </a:p>
        </p:txBody>
      </p:sp>
      <p:sp>
        <p:nvSpPr>
          <p:cNvPr id="6" name="Footer Placeholder 5">
            <a:extLst>
              <a:ext uri="{FF2B5EF4-FFF2-40B4-BE49-F238E27FC236}">
                <a16:creationId xmlns:a16="http://schemas.microsoft.com/office/drawing/2014/main" id="{52EDFC95-2925-4574-9134-257AFEBBB2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44EEBA-C765-4CFA-8FDA-D684470F7CD5}"/>
              </a:ext>
            </a:extLst>
          </p:cNvPr>
          <p:cNvSpPr>
            <a:spLocks noGrp="1"/>
          </p:cNvSpPr>
          <p:nvPr>
            <p:ph type="sldNum" sz="quarter" idx="12"/>
          </p:nvPr>
        </p:nvSpPr>
        <p:spPr/>
        <p:txBody>
          <a:bodyPr/>
          <a:lstStyle/>
          <a:p>
            <a:fld id="{1E855E63-3D13-4667-AD63-792FDBD0F233}" type="slidenum">
              <a:rPr lang="en-US" smtClean="0"/>
              <a:t>‹#›</a:t>
            </a:fld>
            <a:endParaRPr lang="en-US"/>
          </a:p>
        </p:txBody>
      </p:sp>
    </p:spTree>
    <p:extLst>
      <p:ext uri="{BB962C8B-B14F-4D97-AF65-F5344CB8AC3E}">
        <p14:creationId xmlns:p14="http://schemas.microsoft.com/office/powerpoint/2010/main" val="3836784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C7E3A2-FA7D-4C5C-AA8E-4A7AD62F8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B7DDD0-39C6-4309-96D6-6589B5DB2C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D5518-7D40-417B-8061-3D2604AFF6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1B385B-B654-4327-A7B6-4DD285ACC721}" type="datetimeFigureOut">
              <a:rPr lang="en-US" smtClean="0"/>
              <a:t>11/10/2024</a:t>
            </a:fld>
            <a:endParaRPr lang="en-US"/>
          </a:p>
        </p:txBody>
      </p:sp>
      <p:sp>
        <p:nvSpPr>
          <p:cNvPr id="5" name="Footer Placeholder 4">
            <a:extLst>
              <a:ext uri="{FF2B5EF4-FFF2-40B4-BE49-F238E27FC236}">
                <a16:creationId xmlns:a16="http://schemas.microsoft.com/office/drawing/2014/main" id="{85E26F40-9A5D-4684-A876-F157F6929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187333-1FC0-4640-8224-61F75685BA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855E63-3D13-4667-AD63-792FDBD0F233}" type="slidenum">
              <a:rPr lang="en-US" smtClean="0"/>
              <a:t>‹#›</a:t>
            </a:fld>
            <a:endParaRPr lang="en-US"/>
          </a:p>
        </p:txBody>
      </p:sp>
    </p:spTree>
    <p:extLst>
      <p:ext uri="{BB962C8B-B14F-4D97-AF65-F5344CB8AC3E}">
        <p14:creationId xmlns:p14="http://schemas.microsoft.com/office/powerpoint/2010/main" val="1731147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AC4EF-DADA-4727-AD90-B8AC211A65DD}"/>
              </a:ext>
            </a:extLst>
          </p:cNvPr>
          <p:cNvSpPr>
            <a:spLocks noGrp="1"/>
          </p:cNvSpPr>
          <p:nvPr>
            <p:ph type="title"/>
          </p:nvPr>
        </p:nvSpPr>
        <p:spPr>
          <a:xfrm>
            <a:off x="838200" y="0"/>
            <a:ext cx="10515600" cy="977766"/>
          </a:xfrm>
        </p:spPr>
        <p:txBody>
          <a:bodyPr/>
          <a:lstStyle/>
          <a:p>
            <a:r>
              <a:rPr lang="en-US" b="1" u="sng" dirty="0"/>
              <a:t>My learning experience from this challenge</a:t>
            </a:r>
          </a:p>
        </p:txBody>
      </p:sp>
      <p:sp>
        <p:nvSpPr>
          <p:cNvPr id="3" name="Content Placeholder 2">
            <a:extLst>
              <a:ext uri="{FF2B5EF4-FFF2-40B4-BE49-F238E27FC236}">
                <a16:creationId xmlns:a16="http://schemas.microsoft.com/office/drawing/2014/main" id="{ED88B846-17E5-4E07-8C5B-E8996852D2B2}"/>
              </a:ext>
            </a:extLst>
          </p:cNvPr>
          <p:cNvSpPr>
            <a:spLocks noGrp="1"/>
          </p:cNvSpPr>
          <p:nvPr>
            <p:ph idx="1"/>
          </p:nvPr>
        </p:nvSpPr>
        <p:spPr>
          <a:xfrm>
            <a:off x="108488" y="977766"/>
            <a:ext cx="12083512" cy="5748498"/>
          </a:xfrm>
        </p:spPr>
        <p:txBody>
          <a:bodyPr>
            <a:normAutofit/>
          </a:bodyPr>
          <a:lstStyle/>
          <a:p>
            <a:r>
              <a:rPr lang="en-US" dirty="0"/>
              <a:t>We cannot predict that what works and what does not</a:t>
            </a:r>
          </a:p>
          <a:p>
            <a:r>
              <a:rPr lang="en-US" dirty="0"/>
              <a:t>We have to try every possible solution </a:t>
            </a:r>
          </a:p>
          <a:p>
            <a:r>
              <a:rPr lang="en-US" dirty="0"/>
              <a:t>In class we have just discussed the theories but while implementing them and experiencing them in practical like what actually overfitting is and that frustration of waiting and hoping for the best accuracy but then ending up with an unexpected result, and also experiencing the meaning of an algorithm to be slow</a:t>
            </a:r>
          </a:p>
          <a:p>
            <a:r>
              <a:rPr lang="en-US" dirty="0"/>
              <a:t>Though in machine learning we make models for prediction but we cannot make a model to predict what model works the best and that is only possible by experimenting</a:t>
            </a:r>
          </a:p>
          <a:p>
            <a:r>
              <a:rPr lang="en-US" dirty="0"/>
              <a:t>Even though I have made 100+ submissions for this challenge but still I feel like I can try many other things</a:t>
            </a:r>
          </a:p>
          <a:p>
            <a:r>
              <a:rPr lang="en-US" dirty="0"/>
              <a:t>There is no an end </a:t>
            </a:r>
          </a:p>
        </p:txBody>
      </p:sp>
    </p:spTree>
    <p:extLst>
      <p:ext uri="{BB962C8B-B14F-4D97-AF65-F5344CB8AC3E}">
        <p14:creationId xmlns:p14="http://schemas.microsoft.com/office/powerpoint/2010/main" val="1166969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7F455-91A9-4D74-BDBD-4BA9B223898A}"/>
              </a:ext>
            </a:extLst>
          </p:cNvPr>
          <p:cNvSpPr>
            <a:spLocks noGrp="1"/>
          </p:cNvSpPr>
          <p:nvPr>
            <p:ph type="ctrTitle"/>
          </p:nvPr>
        </p:nvSpPr>
        <p:spPr>
          <a:xfrm>
            <a:off x="1524000" y="219533"/>
            <a:ext cx="9144000" cy="752932"/>
          </a:xfrm>
        </p:spPr>
        <p:txBody>
          <a:bodyPr>
            <a:normAutofit fontScale="90000"/>
          </a:bodyPr>
          <a:lstStyle/>
          <a:p>
            <a:r>
              <a:rPr lang="en-US" dirty="0" err="1"/>
              <a:t>Adaboost</a:t>
            </a:r>
            <a:endParaRPr lang="en-US" dirty="0"/>
          </a:p>
        </p:txBody>
      </p:sp>
      <p:sp>
        <p:nvSpPr>
          <p:cNvPr id="3" name="Subtitle 2">
            <a:extLst>
              <a:ext uri="{FF2B5EF4-FFF2-40B4-BE49-F238E27FC236}">
                <a16:creationId xmlns:a16="http://schemas.microsoft.com/office/drawing/2014/main" id="{A3A8E744-2CE2-4FF5-9006-97F1EF247555}"/>
              </a:ext>
            </a:extLst>
          </p:cNvPr>
          <p:cNvSpPr>
            <a:spLocks noGrp="1"/>
          </p:cNvSpPr>
          <p:nvPr>
            <p:ph type="subTitle" idx="1"/>
          </p:nvPr>
        </p:nvSpPr>
        <p:spPr>
          <a:xfrm>
            <a:off x="309966" y="972465"/>
            <a:ext cx="11277600" cy="3274071"/>
          </a:xfrm>
        </p:spPr>
        <p:txBody>
          <a:bodyPr/>
          <a:lstStyle/>
          <a:p>
            <a:pPr marL="342900" indent="-342900" algn="l">
              <a:buFont typeface="Arial" panose="020B0604020202020204" pitchFamily="34" charset="0"/>
              <a:buChar char="•"/>
            </a:pPr>
            <a:r>
              <a:rPr lang="en-US" dirty="0"/>
              <a:t>One of the surprising thing I observed this was that in other algorithms by doing scaling, feature importance a slight change in accuracy could be seen but in </a:t>
            </a:r>
            <a:r>
              <a:rPr lang="en-US" dirty="0" err="1"/>
              <a:t>adaboost</a:t>
            </a:r>
            <a:r>
              <a:rPr lang="en-US" dirty="0"/>
              <a:t>, it was giving same accuracy as if I have changed nothing </a:t>
            </a:r>
          </a:p>
          <a:p>
            <a:pPr marL="342900" indent="-342900" algn="l">
              <a:buFont typeface="Arial" panose="020B0604020202020204" pitchFamily="34" charset="0"/>
              <a:buChar char="•"/>
            </a:pPr>
            <a:r>
              <a:rPr lang="en-US" dirty="0"/>
              <a:t>From this algorithm I think we can see that in the first try using this how much accuracy we can get for any dataset just for getting an idea</a:t>
            </a:r>
          </a:p>
        </p:txBody>
      </p:sp>
    </p:spTree>
    <p:extLst>
      <p:ext uri="{BB962C8B-B14F-4D97-AF65-F5344CB8AC3E}">
        <p14:creationId xmlns:p14="http://schemas.microsoft.com/office/powerpoint/2010/main" val="842586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B5580-AAED-4F21-8312-00989358EB0E}"/>
              </a:ext>
            </a:extLst>
          </p:cNvPr>
          <p:cNvSpPr>
            <a:spLocks noGrp="1"/>
          </p:cNvSpPr>
          <p:nvPr>
            <p:ph type="ctrTitle"/>
          </p:nvPr>
        </p:nvSpPr>
        <p:spPr>
          <a:xfrm>
            <a:off x="1400013" y="162732"/>
            <a:ext cx="9144000" cy="792162"/>
          </a:xfrm>
        </p:spPr>
        <p:txBody>
          <a:bodyPr>
            <a:normAutofit fontScale="90000"/>
          </a:bodyPr>
          <a:lstStyle/>
          <a:p>
            <a:r>
              <a:rPr lang="en-US" b="1" dirty="0" err="1"/>
              <a:t>XGBoost</a:t>
            </a:r>
            <a:endParaRPr lang="en-US" b="1" dirty="0"/>
          </a:p>
        </p:txBody>
      </p:sp>
      <p:sp>
        <p:nvSpPr>
          <p:cNvPr id="3" name="Subtitle 2">
            <a:extLst>
              <a:ext uri="{FF2B5EF4-FFF2-40B4-BE49-F238E27FC236}">
                <a16:creationId xmlns:a16="http://schemas.microsoft.com/office/drawing/2014/main" id="{A5FA31A3-DA7F-4B8C-A179-7A877B211316}"/>
              </a:ext>
            </a:extLst>
          </p:cNvPr>
          <p:cNvSpPr>
            <a:spLocks noGrp="1"/>
          </p:cNvSpPr>
          <p:nvPr>
            <p:ph type="subTitle" idx="1"/>
          </p:nvPr>
        </p:nvSpPr>
        <p:spPr>
          <a:xfrm>
            <a:off x="1273444" y="1038628"/>
            <a:ext cx="9645112" cy="4780743"/>
          </a:xfrm>
        </p:spPr>
        <p:txBody>
          <a:bodyPr>
            <a:normAutofit lnSpcReduction="10000"/>
          </a:bodyPr>
          <a:lstStyle/>
          <a:p>
            <a:pPr marL="342900" indent="-342900" algn="l">
              <a:buFont typeface="Arial" panose="020B0604020202020204" pitchFamily="34" charset="0"/>
              <a:buChar char="•"/>
            </a:pPr>
            <a:r>
              <a:rPr lang="en-US" dirty="0" err="1"/>
              <a:t>Xgboost</a:t>
            </a:r>
            <a:r>
              <a:rPr lang="en-US" dirty="0"/>
              <a:t> worked for me. I got the highest accuracy(0.95929) with this model.</a:t>
            </a:r>
          </a:p>
          <a:p>
            <a:pPr marL="342900" indent="-342900" algn="l">
              <a:buFont typeface="Arial" panose="020B0604020202020204" pitchFamily="34" charset="0"/>
              <a:buChar char="•"/>
            </a:pPr>
            <a:r>
              <a:rPr lang="en-US" dirty="0"/>
              <a:t>I applied many different combinations of learning rate, n-estimations, and feature selection but I got the idea that increasing too much like n estimators and decreasing learning rate was overfitting the model and the best I got was at learning-rate=0.005,  </a:t>
            </a:r>
            <a:r>
              <a:rPr lang="en-US" dirty="0" err="1"/>
              <a:t>n_estimators</a:t>
            </a:r>
            <a:r>
              <a:rPr lang="en-US" dirty="0"/>
              <a:t>=3000, feature selection=top 40, standard scalar</a:t>
            </a:r>
          </a:p>
          <a:p>
            <a:pPr marL="342900" indent="-342900" algn="l">
              <a:buFont typeface="Arial" panose="020B0604020202020204" pitchFamily="34" charset="0"/>
              <a:buChar char="•"/>
            </a:pPr>
            <a:r>
              <a:rPr lang="en-US" dirty="0"/>
              <a:t>I selected 40 features which had the top most importance and that also increased my accuracy.</a:t>
            </a:r>
          </a:p>
          <a:p>
            <a:pPr marL="342900" indent="-342900" algn="l">
              <a:buFont typeface="Arial" panose="020B0604020202020204" pitchFamily="34" charset="0"/>
              <a:buChar char="•"/>
            </a:pPr>
            <a:r>
              <a:rPr lang="en-US" dirty="0"/>
              <a:t>For missing values I tried imputing the most frequent, mean imputation and also KNN imputer, and the most frequent one was not really good and for the sake of speed too I chose mean imputation.</a:t>
            </a:r>
          </a:p>
          <a:p>
            <a:pPr marL="342900" indent="-342900" algn="l">
              <a:buFont typeface="Arial" panose="020B0604020202020204" pitchFamily="34" charset="0"/>
              <a:buChar char="•"/>
            </a:pPr>
            <a:r>
              <a:rPr lang="en-US" dirty="0"/>
              <a:t>I tried PCA on all the models but it didn’t have an impact even after applying it the accuracy was not changing at all.</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2204760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D1418-AA79-4A55-81FE-3AB386AD90B1}"/>
              </a:ext>
            </a:extLst>
          </p:cNvPr>
          <p:cNvSpPr>
            <a:spLocks noGrp="1"/>
          </p:cNvSpPr>
          <p:nvPr>
            <p:ph type="ctrTitle"/>
          </p:nvPr>
        </p:nvSpPr>
        <p:spPr>
          <a:xfrm>
            <a:off x="1247775" y="230188"/>
            <a:ext cx="9144000" cy="763587"/>
          </a:xfrm>
        </p:spPr>
        <p:txBody>
          <a:bodyPr>
            <a:normAutofit fontScale="90000"/>
          </a:bodyPr>
          <a:lstStyle/>
          <a:p>
            <a:r>
              <a:rPr lang="en-US" dirty="0"/>
              <a:t>Decision Tree</a:t>
            </a:r>
          </a:p>
        </p:txBody>
      </p:sp>
      <p:sp>
        <p:nvSpPr>
          <p:cNvPr id="3" name="Subtitle 2">
            <a:extLst>
              <a:ext uri="{FF2B5EF4-FFF2-40B4-BE49-F238E27FC236}">
                <a16:creationId xmlns:a16="http://schemas.microsoft.com/office/drawing/2014/main" id="{9F67305F-8E4A-48B7-86A2-B9C277CD3D43}"/>
              </a:ext>
            </a:extLst>
          </p:cNvPr>
          <p:cNvSpPr>
            <a:spLocks noGrp="1"/>
          </p:cNvSpPr>
          <p:nvPr>
            <p:ph type="subTitle" idx="1"/>
          </p:nvPr>
        </p:nvSpPr>
        <p:spPr>
          <a:xfrm>
            <a:off x="1524000" y="1238250"/>
            <a:ext cx="9144000" cy="3705225"/>
          </a:xfrm>
        </p:spPr>
        <p:txBody>
          <a:bodyPr>
            <a:normAutofit/>
          </a:bodyPr>
          <a:lstStyle/>
          <a:p>
            <a:pPr marL="342900" indent="-342900" algn="l">
              <a:buFont typeface="Arial" panose="020B0604020202020204" pitchFamily="34" charset="0"/>
              <a:buChar char="•"/>
            </a:pPr>
            <a:r>
              <a:rPr lang="en-US" dirty="0"/>
              <a:t>This was giving the least accuracy and even in the starting I thought I was doing something wrong because I was getting accuracy like 0.5 something. </a:t>
            </a:r>
          </a:p>
          <a:p>
            <a:pPr marL="342900" indent="-342900" algn="l">
              <a:buFont typeface="Arial" panose="020B0604020202020204" pitchFamily="34" charset="0"/>
              <a:buChar char="•"/>
            </a:pPr>
            <a:r>
              <a:rPr lang="en-US" dirty="0"/>
              <a:t>I tried changing many things like max depth, PCA, feature selection but could not increase a lot the accuracy so just gave up on this. </a:t>
            </a:r>
          </a:p>
          <a:p>
            <a:pPr marL="342900" indent="-342900" algn="l">
              <a:buFont typeface="Arial" panose="020B0604020202020204" pitchFamily="34" charset="0"/>
              <a:buChar char="•"/>
            </a:pPr>
            <a:r>
              <a:rPr lang="en-US" dirty="0"/>
              <a:t>Scaling had no impact</a:t>
            </a:r>
          </a:p>
          <a:p>
            <a:pPr marL="342900" indent="-342900" algn="l">
              <a:buFont typeface="Arial" panose="020B0604020202020204" pitchFamily="34" charset="0"/>
              <a:buChar char="•"/>
            </a:pPr>
            <a:r>
              <a:rPr lang="en-US" dirty="0" err="1"/>
              <a:t>Pca</a:t>
            </a:r>
            <a:r>
              <a:rPr lang="en-US" dirty="0"/>
              <a:t> had no impact</a:t>
            </a:r>
          </a:p>
          <a:p>
            <a:pPr marL="342900" indent="-342900" algn="l">
              <a:buFont typeface="Arial" panose="020B0604020202020204" pitchFamily="34" charset="0"/>
              <a:buChar char="•"/>
            </a:pPr>
            <a:r>
              <a:rPr lang="en-US" dirty="0"/>
              <a:t>Cross validation increased the accuracy from 0.5 to 0.7</a:t>
            </a:r>
          </a:p>
          <a:p>
            <a:pPr marL="342900" indent="-342900" algn="l">
              <a:buFont typeface="Arial" panose="020B0604020202020204" pitchFamily="34" charset="0"/>
              <a:buChar char="•"/>
            </a:pPr>
            <a:r>
              <a:rPr lang="en-US" dirty="0"/>
              <a:t>This is not recommended at all for this specific dataset </a:t>
            </a:r>
          </a:p>
        </p:txBody>
      </p:sp>
    </p:spTree>
    <p:extLst>
      <p:ext uri="{BB962C8B-B14F-4D97-AF65-F5344CB8AC3E}">
        <p14:creationId xmlns:p14="http://schemas.microsoft.com/office/powerpoint/2010/main" val="2427794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A6EE9-14B7-44E8-A3B2-B639F7A7379A}"/>
              </a:ext>
            </a:extLst>
          </p:cNvPr>
          <p:cNvSpPr>
            <a:spLocks noGrp="1"/>
          </p:cNvSpPr>
          <p:nvPr>
            <p:ph type="ctrTitle"/>
          </p:nvPr>
        </p:nvSpPr>
        <p:spPr>
          <a:xfrm>
            <a:off x="1295400" y="312738"/>
            <a:ext cx="9144000" cy="744537"/>
          </a:xfrm>
        </p:spPr>
        <p:txBody>
          <a:bodyPr>
            <a:normAutofit fontScale="90000"/>
          </a:bodyPr>
          <a:lstStyle/>
          <a:p>
            <a:r>
              <a:rPr lang="en-US" dirty="0"/>
              <a:t>KNN</a:t>
            </a:r>
          </a:p>
        </p:txBody>
      </p:sp>
      <p:sp>
        <p:nvSpPr>
          <p:cNvPr id="3" name="Subtitle 2">
            <a:extLst>
              <a:ext uri="{FF2B5EF4-FFF2-40B4-BE49-F238E27FC236}">
                <a16:creationId xmlns:a16="http://schemas.microsoft.com/office/drawing/2014/main" id="{8734C925-32C4-41BF-A04B-4E174EBA1A31}"/>
              </a:ext>
            </a:extLst>
          </p:cNvPr>
          <p:cNvSpPr>
            <a:spLocks noGrp="1"/>
          </p:cNvSpPr>
          <p:nvPr>
            <p:ph type="subTitle" idx="1"/>
          </p:nvPr>
        </p:nvSpPr>
        <p:spPr>
          <a:xfrm>
            <a:off x="1524000" y="1152525"/>
            <a:ext cx="9144000" cy="4105275"/>
          </a:xfrm>
        </p:spPr>
        <p:txBody>
          <a:bodyPr>
            <a:normAutofit lnSpcReduction="10000"/>
          </a:bodyPr>
          <a:lstStyle/>
          <a:p>
            <a:pPr marL="342900" indent="-342900" algn="l">
              <a:buFont typeface="Arial" panose="020B0604020202020204" pitchFamily="34" charset="0"/>
              <a:buChar char="•"/>
            </a:pPr>
            <a:r>
              <a:rPr lang="en-US" dirty="0"/>
              <a:t>After decision tree, this had the least accuracy</a:t>
            </a:r>
          </a:p>
          <a:p>
            <a:pPr marL="342900" indent="-342900" algn="l">
              <a:buFont typeface="Arial" panose="020B0604020202020204" pitchFamily="34" charset="0"/>
              <a:buChar char="•"/>
            </a:pPr>
            <a:r>
              <a:rPr lang="en-US" dirty="0"/>
              <a:t>From this I got the most accuracy in the range above 0.8 </a:t>
            </a:r>
          </a:p>
          <a:p>
            <a:pPr marL="342900" indent="-342900" algn="l">
              <a:buFont typeface="Arial" panose="020B0604020202020204" pitchFamily="34" charset="0"/>
              <a:buChar char="•"/>
            </a:pPr>
            <a:r>
              <a:rPr lang="en-US" dirty="0"/>
              <a:t>I applied scaling on it and this increased accuracy from 0.5 to 0.6</a:t>
            </a:r>
          </a:p>
          <a:p>
            <a:pPr marL="342900" indent="-342900" algn="l">
              <a:buFont typeface="Arial" panose="020B0604020202020204" pitchFamily="34" charset="0"/>
              <a:buChar char="•"/>
            </a:pPr>
            <a:r>
              <a:rPr lang="en-US" dirty="0"/>
              <a:t>Implementation of different missing values imputers had not a very large impact</a:t>
            </a:r>
          </a:p>
          <a:p>
            <a:pPr marL="342900" indent="-342900" algn="l">
              <a:buFont typeface="Arial" panose="020B0604020202020204" pitchFamily="34" charset="0"/>
              <a:buChar char="•"/>
            </a:pPr>
            <a:r>
              <a:rPr lang="en-US" dirty="0"/>
              <a:t>I also tried on different k neighbors values and observed that for very large values of k the accuracy values decreased suddenly  to 0.5 which may be due to overfitting and high variance.</a:t>
            </a:r>
          </a:p>
          <a:p>
            <a:pPr marL="342900" indent="-342900" algn="l">
              <a:buFont typeface="Arial" panose="020B0604020202020204" pitchFamily="34" charset="0"/>
              <a:buChar char="•"/>
            </a:pPr>
            <a:r>
              <a:rPr lang="en-US" dirty="0"/>
              <a:t>I did not explore it a lot because there were more better algorithms which could give me higher accuracy</a:t>
            </a:r>
          </a:p>
          <a:p>
            <a:pPr marL="342900" indent="-342900" algn="l">
              <a:buFont typeface="Arial" panose="020B0604020202020204" pitchFamily="34" charset="0"/>
              <a:buChar char="•"/>
            </a:pPr>
            <a:r>
              <a:rPr lang="en-US" dirty="0"/>
              <a:t>PCA of no use</a:t>
            </a:r>
          </a:p>
          <a:p>
            <a:pPr marL="342900" indent="-342900" algn="l">
              <a:buFont typeface="Arial" panose="020B0604020202020204" pitchFamily="34" charset="0"/>
              <a:buChar char="•"/>
            </a:pPr>
            <a:endParaRPr lang="en-US" dirty="0"/>
          </a:p>
          <a:p>
            <a:pPr algn="l"/>
            <a:endParaRPr lang="en-US" dirty="0"/>
          </a:p>
        </p:txBody>
      </p:sp>
    </p:spTree>
    <p:extLst>
      <p:ext uri="{BB962C8B-B14F-4D97-AF65-F5344CB8AC3E}">
        <p14:creationId xmlns:p14="http://schemas.microsoft.com/office/powerpoint/2010/main" val="1176607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AF4C-2DE4-494F-AF22-EB1115FA112F}"/>
              </a:ext>
            </a:extLst>
          </p:cNvPr>
          <p:cNvSpPr>
            <a:spLocks noGrp="1"/>
          </p:cNvSpPr>
          <p:nvPr>
            <p:ph type="ctrTitle"/>
          </p:nvPr>
        </p:nvSpPr>
        <p:spPr>
          <a:xfrm>
            <a:off x="1524000" y="269956"/>
            <a:ext cx="9144000" cy="690939"/>
          </a:xfrm>
        </p:spPr>
        <p:txBody>
          <a:bodyPr>
            <a:normAutofit fontScale="90000"/>
          </a:bodyPr>
          <a:lstStyle/>
          <a:p>
            <a:r>
              <a:rPr lang="en-US" dirty="0"/>
              <a:t>Random forest</a:t>
            </a:r>
          </a:p>
        </p:txBody>
      </p:sp>
      <p:sp>
        <p:nvSpPr>
          <p:cNvPr id="3" name="Subtitle 2">
            <a:extLst>
              <a:ext uri="{FF2B5EF4-FFF2-40B4-BE49-F238E27FC236}">
                <a16:creationId xmlns:a16="http://schemas.microsoft.com/office/drawing/2014/main" id="{92108607-F44A-4833-A2F7-6B230325680A}"/>
              </a:ext>
            </a:extLst>
          </p:cNvPr>
          <p:cNvSpPr>
            <a:spLocks noGrp="1"/>
          </p:cNvSpPr>
          <p:nvPr>
            <p:ph type="subTitle" idx="1"/>
          </p:nvPr>
        </p:nvSpPr>
        <p:spPr>
          <a:xfrm>
            <a:off x="1524000" y="1146875"/>
            <a:ext cx="9144000" cy="3874576"/>
          </a:xfrm>
        </p:spPr>
        <p:txBody>
          <a:bodyPr>
            <a:normAutofit/>
          </a:bodyPr>
          <a:lstStyle/>
          <a:p>
            <a:pPr marL="342900" indent="-342900" algn="l">
              <a:buFont typeface="Arial" panose="020B0604020202020204" pitchFamily="34" charset="0"/>
              <a:buChar char="•"/>
            </a:pPr>
            <a:r>
              <a:rPr lang="en-US" dirty="0"/>
              <a:t>Its model gave an accuracy like 0.8</a:t>
            </a:r>
          </a:p>
          <a:p>
            <a:pPr marL="342900" indent="-342900" algn="l">
              <a:buFont typeface="Arial" panose="020B0604020202020204" pitchFamily="34" charset="0"/>
              <a:buChar char="•"/>
            </a:pPr>
            <a:r>
              <a:rPr lang="en-US" dirty="0"/>
              <a:t>Increasing n-estimators also increased the accuracy</a:t>
            </a:r>
          </a:p>
          <a:p>
            <a:pPr marL="342900" indent="-342900" algn="l">
              <a:buFont typeface="Arial" panose="020B0604020202020204" pitchFamily="34" charset="0"/>
              <a:buChar char="•"/>
            </a:pPr>
            <a:r>
              <a:rPr lang="en-US" dirty="0"/>
              <a:t>As decision tree is the base model in random forest. Random forest gave higher accuracy  0.8 something as compared to using only a single decision tree</a:t>
            </a:r>
          </a:p>
          <a:p>
            <a:pPr marL="342900" indent="-342900" algn="l">
              <a:buFont typeface="Arial" panose="020B0604020202020204" pitchFamily="34" charset="0"/>
              <a:buChar char="•"/>
            </a:pPr>
            <a:endParaRPr lang="en-US" dirty="0"/>
          </a:p>
          <a:p>
            <a:r>
              <a:rPr lang="en-US" sz="3200" dirty="0" err="1"/>
              <a:t>ExtraTree</a:t>
            </a:r>
            <a:r>
              <a:rPr lang="en-US" sz="3200" dirty="0"/>
              <a:t> classifier</a:t>
            </a:r>
          </a:p>
          <a:p>
            <a:pPr marL="342900" indent="-342900" algn="l">
              <a:buFont typeface="Arial" panose="020B0604020202020204" pitchFamily="34" charset="0"/>
              <a:buChar char="•"/>
            </a:pPr>
            <a:r>
              <a:rPr lang="en-US" dirty="0"/>
              <a:t>This algorithm gave me accuracy 0.82 by increasing the estimator and the remaining changes did not change a lot the accuracy</a:t>
            </a:r>
          </a:p>
          <a:p>
            <a:pPr algn="l"/>
            <a:endParaRPr lang="en-US" dirty="0"/>
          </a:p>
          <a:p>
            <a:pPr algn="l"/>
            <a:endParaRPr lang="en-US" dirty="0"/>
          </a:p>
        </p:txBody>
      </p:sp>
    </p:spTree>
    <p:extLst>
      <p:ext uri="{BB962C8B-B14F-4D97-AF65-F5344CB8AC3E}">
        <p14:creationId xmlns:p14="http://schemas.microsoft.com/office/powerpoint/2010/main" val="3394072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70CAB-4C48-4A31-BD47-6B775ED29925}"/>
              </a:ext>
            </a:extLst>
          </p:cNvPr>
          <p:cNvSpPr>
            <a:spLocks noGrp="1"/>
          </p:cNvSpPr>
          <p:nvPr>
            <p:ph type="ctrTitle"/>
          </p:nvPr>
        </p:nvSpPr>
        <p:spPr>
          <a:xfrm>
            <a:off x="1266825" y="198438"/>
            <a:ext cx="9144000" cy="811212"/>
          </a:xfrm>
        </p:spPr>
        <p:txBody>
          <a:bodyPr>
            <a:normAutofit fontScale="90000"/>
          </a:bodyPr>
          <a:lstStyle/>
          <a:p>
            <a:r>
              <a:rPr lang="en-US" dirty="0"/>
              <a:t>Naïve </a:t>
            </a:r>
            <a:r>
              <a:rPr lang="en-US" dirty="0" err="1"/>
              <a:t>bayes</a:t>
            </a:r>
            <a:endParaRPr lang="en-US" dirty="0"/>
          </a:p>
        </p:txBody>
      </p:sp>
      <p:sp>
        <p:nvSpPr>
          <p:cNvPr id="3" name="Subtitle 2">
            <a:extLst>
              <a:ext uri="{FF2B5EF4-FFF2-40B4-BE49-F238E27FC236}">
                <a16:creationId xmlns:a16="http://schemas.microsoft.com/office/drawing/2014/main" id="{293A63A4-FCA6-4A03-A9B5-13D704D3F228}"/>
              </a:ext>
            </a:extLst>
          </p:cNvPr>
          <p:cNvSpPr>
            <a:spLocks noGrp="1"/>
          </p:cNvSpPr>
          <p:nvPr>
            <p:ph type="subTitle" idx="1"/>
          </p:nvPr>
        </p:nvSpPr>
        <p:spPr>
          <a:xfrm>
            <a:off x="1524000" y="1009650"/>
            <a:ext cx="9144000" cy="4248150"/>
          </a:xfrm>
        </p:spPr>
        <p:txBody>
          <a:bodyPr/>
          <a:lstStyle/>
          <a:p>
            <a:pPr marL="342900" indent="-342900" algn="l">
              <a:buFont typeface="Arial" panose="020B0604020202020204" pitchFamily="34" charset="0"/>
              <a:buChar char="•"/>
            </a:pPr>
            <a:r>
              <a:rPr lang="en-US" dirty="0"/>
              <a:t>This gave me an accuracy of 0.8… </a:t>
            </a:r>
          </a:p>
          <a:p>
            <a:pPr marL="342900" indent="-342900" algn="l">
              <a:buFont typeface="Arial" panose="020B0604020202020204" pitchFamily="34" charset="0"/>
              <a:buChar char="•"/>
            </a:pPr>
            <a:r>
              <a:rPr lang="en-US" dirty="0"/>
              <a:t>As there were no specific parameters for naïve </a:t>
            </a:r>
            <a:r>
              <a:rPr lang="en-US" dirty="0" err="1"/>
              <a:t>bayes</a:t>
            </a:r>
            <a:r>
              <a:rPr lang="en-US" dirty="0"/>
              <a:t> and the other things like feature selection, scaling did not changes a lot the accuracy</a:t>
            </a:r>
          </a:p>
          <a:p>
            <a:pPr marL="342900" indent="-342900" algn="l">
              <a:buFont typeface="Arial" panose="020B0604020202020204" pitchFamily="34" charset="0"/>
              <a:buChar char="•"/>
            </a:pPr>
            <a:r>
              <a:rPr lang="en-US" dirty="0"/>
              <a:t>Cross validation increased the accuracy</a:t>
            </a:r>
          </a:p>
          <a:p>
            <a:pPr marL="342900" indent="-342900" algn="l">
              <a:buFont typeface="Arial" panose="020B0604020202020204" pitchFamily="34" charset="0"/>
              <a:buChar char="•"/>
            </a:pPr>
            <a:r>
              <a:rPr lang="en-US" dirty="0"/>
              <a:t>There were not more to explore in this</a:t>
            </a:r>
          </a:p>
        </p:txBody>
      </p:sp>
    </p:spTree>
    <p:extLst>
      <p:ext uri="{BB962C8B-B14F-4D97-AF65-F5344CB8AC3E}">
        <p14:creationId xmlns:p14="http://schemas.microsoft.com/office/powerpoint/2010/main" val="328446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5C867-1C2D-4F08-AD4B-767BF78AA80D}"/>
              </a:ext>
            </a:extLst>
          </p:cNvPr>
          <p:cNvSpPr>
            <a:spLocks noGrp="1"/>
          </p:cNvSpPr>
          <p:nvPr>
            <p:ph type="ctrTitle"/>
          </p:nvPr>
        </p:nvSpPr>
        <p:spPr>
          <a:xfrm>
            <a:off x="1291526" y="188536"/>
            <a:ext cx="9144000" cy="721935"/>
          </a:xfrm>
        </p:spPr>
        <p:txBody>
          <a:bodyPr>
            <a:normAutofit fontScale="90000"/>
          </a:bodyPr>
          <a:lstStyle/>
          <a:p>
            <a:r>
              <a:rPr lang="en-US" b="1" dirty="0"/>
              <a:t>Stacking</a:t>
            </a:r>
          </a:p>
        </p:txBody>
      </p:sp>
      <p:sp>
        <p:nvSpPr>
          <p:cNvPr id="3" name="Subtitle 2">
            <a:extLst>
              <a:ext uri="{FF2B5EF4-FFF2-40B4-BE49-F238E27FC236}">
                <a16:creationId xmlns:a16="http://schemas.microsoft.com/office/drawing/2014/main" id="{827B9CA7-BFD8-49A0-8FDE-2DDC0517D500}"/>
              </a:ext>
            </a:extLst>
          </p:cNvPr>
          <p:cNvSpPr>
            <a:spLocks noGrp="1"/>
          </p:cNvSpPr>
          <p:nvPr>
            <p:ph type="subTitle" idx="1"/>
          </p:nvPr>
        </p:nvSpPr>
        <p:spPr>
          <a:xfrm>
            <a:off x="495946" y="1084881"/>
            <a:ext cx="11468746" cy="5377911"/>
          </a:xfrm>
        </p:spPr>
        <p:txBody>
          <a:bodyPr>
            <a:normAutofit lnSpcReduction="10000"/>
          </a:bodyPr>
          <a:lstStyle/>
          <a:p>
            <a:pPr marL="342900" indent="-342900" algn="l">
              <a:buFont typeface="Arial" panose="020B0604020202020204" pitchFamily="34" charset="0"/>
              <a:buChar char="•"/>
            </a:pPr>
            <a:r>
              <a:rPr lang="en-US" dirty="0"/>
              <a:t>After observing that decision tree, naïve </a:t>
            </a:r>
            <a:r>
              <a:rPr lang="en-US" dirty="0" err="1"/>
              <a:t>bayes</a:t>
            </a:r>
            <a:r>
              <a:rPr lang="en-US" dirty="0"/>
              <a:t> and KNN are not giving the expecting accuracy, I did not a lot used them in stacking. I used them in some but got low accuracy</a:t>
            </a:r>
          </a:p>
          <a:p>
            <a:pPr marL="342900" indent="-342900" algn="l">
              <a:buFont typeface="Arial" panose="020B0604020202020204" pitchFamily="34" charset="0"/>
              <a:buChar char="•"/>
            </a:pPr>
            <a:r>
              <a:rPr lang="en-US" dirty="0"/>
              <a:t>Then I used combination of different algorithms like </a:t>
            </a:r>
            <a:r>
              <a:rPr lang="en-US" dirty="0" err="1"/>
              <a:t>catboost</a:t>
            </a:r>
            <a:r>
              <a:rPr lang="en-US" dirty="0"/>
              <a:t>, </a:t>
            </a:r>
            <a:r>
              <a:rPr lang="en-US" dirty="0" err="1"/>
              <a:t>adaboost</a:t>
            </a:r>
            <a:r>
              <a:rPr lang="en-US" dirty="0"/>
              <a:t>, </a:t>
            </a:r>
            <a:r>
              <a:rPr lang="en-US" dirty="0" err="1"/>
              <a:t>xgboost</a:t>
            </a:r>
            <a:r>
              <a:rPr lang="en-US" dirty="0"/>
              <a:t>, </a:t>
            </a:r>
            <a:r>
              <a:rPr lang="en-US" dirty="0" err="1"/>
              <a:t>lightgbm</a:t>
            </a:r>
            <a:r>
              <a:rPr lang="en-US" dirty="0"/>
              <a:t> and they gave accuracy above 0.9 </a:t>
            </a:r>
          </a:p>
          <a:p>
            <a:pPr marL="342900" indent="-342900" algn="l">
              <a:buFont typeface="Arial" panose="020B0604020202020204" pitchFamily="34" charset="0"/>
              <a:buChar char="•"/>
            </a:pPr>
            <a:r>
              <a:rPr lang="en-US" dirty="0"/>
              <a:t>And increasing the estimators also increased the accuracy but it was taking too much time for its execution </a:t>
            </a:r>
          </a:p>
          <a:p>
            <a:pPr marL="342900" indent="-342900" algn="l">
              <a:buFont typeface="Arial" panose="020B0604020202020204" pitchFamily="34" charset="0"/>
              <a:buChar char="•"/>
            </a:pPr>
            <a:r>
              <a:rPr lang="en-US" dirty="0"/>
              <a:t>Feature importance too increased the accuracy</a:t>
            </a:r>
          </a:p>
          <a:p>
            <a:pPr marL="342900" indent="-342900" algn="l">
              <a:buFont typeface="Arial" panose="020B0604020202020204" pitchFamily="34" charset="0"/>
              <a:buChar char="•"/>
            </a:pPr>
            <a:r>
              <a:rPr lang="en-US" dirty="0"/>
              <a:t>overall could not achieve accuracy above 0.94</a:t>
            </a:r>
          </a:p>
          <a:p>
            <a:r>
              <a:rPr lang="en-US" sz="5400" dirty="0"/>
              <a:t>Voting</a:t>
            </a:r>
          </a:p>
          <a:p>
            <a:pPr algn="l"/>
            <a:r>
              <a:rPr lang="en-US" dirty="0"/>
              <a:t>For voting just like stacking I used different combinations of base models and got different accuracies</a:t>
            </a:r>
          </a:p>
          <a:p>
            <a:pPr algn="l"/>
            <a:r>
              <a:rPr lang="en-US" dirty="0"/>
              <a:t>I also used soft voting but at some point it stops increasing the accuracy, the max accuracy I got from this was 0.94</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92028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9FAFA-A2E0-46B0-9826-A88FD0C74E45}"/>
              </a:ext>
            </a:extLst>
          </p:cNvPr>
          <p:cNvSpPr>
            <a:spLocks noGrp="1"/>
          </p:cNvSpPr>
          <p:nvPr>
            <p:ph type="ctrTitle"/>
          </p:nvPr>
        </p:nvSpPr>
        <p:spPr>
          <a:xfrm>
            <a:off x="0" y="284163"/>
            <a:ext cx="12026685" cy="1077912"/>
          </a:xfrm>
        </p:spPr>
        <p:txBody>
          <a:bodyPr>
            <a:normAutofit/>
          </a:bodyPr>
          <a:lstStyle/>
          <a:p>
            <a:r>
              <a:rPr lang="en-US" dirty="0" err="1"/>
              <a:t>Lightgbm</a:t>
            </a:r>
            <a:r>
              <a:rPr lang="en-US" dirty="0"/>
              <a:t>, </a:t>
            </a:r>
            <a:r>
              <a:rPr lang="en-US" dirty="0" err="1"/>
              <a:t>catboost</a:t>
            </a:r>
            <a:r>
              <a:rPr lang="en-US" dirty="0"/>
              <a:t>, </a:t>
            </a:r>
            <a:r>
              <a:rPr lang="en-US" dirty="0" err="1"/>
              <a:t>Gradientboosting</a:t>
            </a:r>
            <a:r>
              <a:rPr lang="en-US" dirty="0"/>
              <a:t> </a:t>
            </a:r>
          </a:p>
        </p:txBody>
      </p:sp>
      <p:sp>
        <p:nvSpPr>
          <p:cNvPr id="3" name="Subtitle 2">
            <a:extLst>
              <a:ext uri="{FF2B5EF4-FFF2-40B4-BE49-F238E27FC236}">
                <a16:creationId xmlns:a16="http://schemas.microsoft.com/office/drawing/2014/main" id="{CB18EFD1-CC1C-4FDB-BF19-705F84C256F0}"/>
              </a:ext>
            </a:extLst>
          </p:cNvPr>
          <p:cNvSpPr>
            <a:spLocks noGrp="1"/>
          </p:cNvSpPr>
          <p:nvPr>
            <p:ph type="subTitle" idx="1"/>
          </p:nvPr>
        </p:nvSpPr>
        <p:spPr>
          <a:xfrm>
            <a:off x="1766807" y="1738797"/>
            <a:ext cx="9298984" cy="3380406"/>
          </a:xfrm>
        </p:spPr>
        <p:txBody>
          <a:bodyPr/>
          <a:lstStyle/>
          <a:p>
            <a:pPr marL="342900" indent="-342900" algn="l">
              <a:buFont typeface="Arial" panose="020B0604020202020204" pitchFamily="34" charset="0"/>
              <a:buChar char="•"/>
            </a:pPr>
            <a:r>
              <a:rPr lang="en-US" dirty="0" err="1"/>
              <a:t>Lightgbm</a:t>
            </a:r>
            <a:r>
              <a:rPr lang="en-US" dirty="0"/>
              <a:t> gave me accuracy of 0.7 to 0.8 then further by increasing the estimator the accuracy was decreasing</a:t>
            </a:r>
          </a:p>
          <a:p>
            <a:pPr marL="342900" indent="-342900" algn="l">
              <a:buFont typeface="Arial" panose="020B0604020202020204" pitchFamily="34" charset="0"/>
              <a:buChar char="•"/>
            </a:pPr>
            <a:r>
              <a:rPr lang="en-US" dirty="0"/>
              <a:t>In </a:t>
            </a:r>
            <a:r>
              <a:rPr lang="en-US" dirty="0" err="1"/>
              <a:t>catboost</a:t>
            </a:r>
            <a:r>
              <a:rPr lang="en-US" dirty="0"/>
              <a:t> too, the same case happened but with </a:t>
            </a:r>
            <a:r>
              <a:rPr lang="en-US" dirty="0" err="1"/>
              <a:t>catboost</a:t>
            </a:r>
            <a:r>
              <a:rPr lang="en-US" dirty="0"/>
              <a:t> 0.93 accuracy  and maximum till 1000 iteration and 40 top most important features I tried </a:t>
            </a:r>
          </a:p>
          <a:p>
            <a:pPr marL="342900" indent="-342900" algn="l">
              <a:buFont typeface="Arial" panose="020B0604020202020204" pitchFamily="34" charset="0"/>
              <a:buChar char="•"/>
            </a:pPr>
            <a:r>
              <a:rPr lang="en-US" dirty="0"/>
              <a:t>Experimented different thing on gradient boosting like scaling and feature selection, PCA, Increasing estimators and ended up with 0.90 accuracy</a:t>
            </a:r>
          </a:p>
        </p:txBody>
      </p:sp>
    </p:spTree>
    <p:extLst>
      <p:ext uri="{BB962C8B-B14F-4D97-AF65-F5344CB8AC3E}">
        <p14:creationId xmlns:p14="http://schemas.microsoft.com/office/powerpoint/2010/main" val="2655339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D4780-C723-435D-B4C0-E138A5C47853}"/>
              </a:ext>
            </a:extLst>
          </p:cNvPr>
          <p:cNvSpPr>
            <a:spLocks noGrp="1"/>
          </p:cNvSpPr>
          <p:nvPr>
            <p:ph type="ctrTitle"/>
          </p:nvPr>
        </p:nvSpPr>
        <p:spPr>
          <a:xfrm>
            <a:off x="1415512" y="0"/>
            <a:ext cx="9144000" cy="1000905"/>
          </a:xfrm>
        </p:spPr>
        <p:txBody>
          <a:bodyPr/>
          <a:lstStyle/>
          <a:p>
            <a:r>
              <a:rPr lang="en-US" dirty="0"/>
              <a:t>Bagging classifier</a:t>
            </a:r>
          </a:p>
        </p:txBody>
      </p:sp>
      <p:sp>
        <p:nvSpPr>
          <p:cNvPr id="3" name="Subtitle 2">
            <a:extLst>
              <a:ext uri="{FF2B5EF4-FFF2-40B4-BE49-F238E27FC236}">
                <a16:creationId xmlns:a16="http://schemas.microsoft.com/office/drawing/2014/main" id="{599CF4AB-7D84-4F03-861C-4BFA9E9A8B15}"/>
              </a:ext>
            </a:extLst>
          </p:cNvPr>
          <p:cNvSpPr>
            <a:spLocks noGrp="1"/>
          </p:cNvSpPr>
          <p:nvPr>
            <p:ph type="subTitle" idx="1"/>
          </p:nvPr>
        </p:nvSpPr>
        <p:spPr>
          <a:xfrm>
            <a:off x="495945" y="1000906"/>
            <a:ext cx="11530739" cy="2687692"/>
          </a:xfrm>
        </p:spPr>
        <p:txBody>
          <a:bodyPr/>
          <a:lstStyle/>
          <a:p>
            <a:pPr marL="342900" indent="-342900" algn="l">
              <a:buFont typeface="Arial" panose="020B0604020202020204" pitchFamily="34" charset="0"/>
              <a:buChar char="•"/>
            </a:pPr>
            <a:r>
              <a:rPr lang="en-US" dirty="0"/>
              <a:t>This is also a game changer algorithm like it gave accuracy using decision tree 0.80 </a:t>
            </a:r>
          </a:p>
          <a:p>
            <a:pPr marL="342900" indent="-342900" algn="l">
              <a:buFont typeface="Arial" panose="020B0604020202020204" pitchFamily="34" charset="0"/>
              <a:buChar char="•"/>
            </a:pPr>
            <a:r>
              <a:rPr lang="en-US" dirty="0"/>
              <a:t>Likewise for using other  algorithms as base model in this bagging algorithm increased the accuracy</a:t>
            </a:r>
          </a:p>
          <a:p>
            <a:pPr marL="342900" indent="-342900" algn="l">
              <a:buFont typeface="Arial" panose="020B0604020202020204" pitchFamily="34" charset="0"/>
              <a:buChar char="•"/>
            </a:pPr>
            <a:r>
              <a:rPr lang="en-US" dirty="0"/>
              <a:t>With this I experimented different algorithms but not all of them and it gave a good result so can be helpful when I will be using it for future model trainings</a:t>
            </a:r>
          </a:p>
          <a:p>
            <a:pPr marL="342900" indent="-342900" algn="l">
              <a:buFont typeface="Arial" panose="020B0604020202020204" pitchFamily="34" charset="0"/>
              <a:buChar char="•"/>
            </a:pPr>
            <a:r>
              <a:rPr lang="en-US" dirty="0"/>
              <a:t>I can explore it more</a:t>
            </a:r>
          </a:p>
        </p:txBody>
      </p:sp>
    </p:spTree>
    <p:extLst>
      <p:ext uri="{BB962C8B-B14F-4D97-AF65-F5344CB8AC3E}">
        <p14:creationId xmlns:p14="http://schemas.microsoft.com/office/powerpoint/2010/main" val="4126963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TotalTime>
  <Words>931</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My learning experience from this challenge</vt:lpstr>
      <vt:lpstr>XGBoost</vt:lpstr>
      <vt:lpstr>Decision Tree</vt:lpstr>
      <vt:lpstr>KNN</vt:lpstr>
      <vt:lpstr>Random forest</vt:lpstr>
      <vt:lpstr>Naïve bayes</vt:lpstr>
      <vt:lpstr>Stacking</vt:lpstr>
      <vt:lpstr>Lightgbm, catboost, Gradientboosting </vt:lpstr>
      <vt:lpstr>Bagging classifier</vt:lpstr>
      <vt:lpstr>Adaboost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XGBoost</dc:title>
  <dc:creator>Saira Batool</dc:creator>
  <cp:lastModifiedBy>Saira Batool</cp:lastModifiedBy>
  <cp:revision>6</cp:revision>
  <dcterms:created xsi:type="dcterms:W3CDTF">2024-11-10T08:27:21Z</dcterms:created>
  <dcterms:modified xsi:type="dcterms:W3CDTF">2024-11-10T16:29:02Z</dcterms:modified>
</cp:coreProperties>
</file>