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2"/>
  </p:notesMasterIdLst>
  <p:handoutMasterIdLst>
    <p:handoutMasterId r:id="rId13"/>
  </p:handoutMasterIdLst>
  <p:sldIdLst>
    <p:sldId id="1011" r:id="rId5"/>
    <p:sldId id="964" r:id="rId6"/>
    <p:sldId id="965" r:id="rId7"/>
    <p:sldId id="966" r:id="rId8"/>
    <p:sldId id="967" r:id="rId9"/>
    <p:sldId id="968" r:id="rId10"/>
    <p:sldId id="9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964"/>
            <p14:sldId id="965"/>
            <p14:sldId id="966"/>
            <p14:sldId id="967"/>
            <p14:sldId id="968"/>
            <p14:sldId id="9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301" autoAdjust="0"/>
  </p:normalViewPr>
  <p:slideViewPr>
    <p:cSldViewPr>
      <p:cViewPr varScale="1">
        <p:scale>
          <a:sx n="88" d="100"/>
          <a:sy n="88" d="100"/>
        </p:scale>
        <p:origin x="53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88AA4-0DC4-420D-A6E7-D93F3E259E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8AA4-0DC4-420D-A6E7-D93F3E259E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9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D4FA-6ED2-42C1-9B0F-8D2E8C06FBE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4E7-7BC2-45C9-800F-1FF4A7D363D8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495-9A40-4EE3-B019-E988E5D805BD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A241-D013-4426-BE1F-77EFC0ABEC97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5753100" y="6403975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25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FC4-7300-47A1-867A-41BBF26C66F1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3BD8-F6FF-4755-8102-A1983CCCBC8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6C1-DEF8-4B34-836C-3A20CD38FFC9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11D5-8E2E-4101-AC62-82ABAFE81F26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1B-644E-4E58-9156-8F43866AF30F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18D3-FE6B-49AF-AECE-23CFDA884E3E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9BD3D-2E14-45CF-9C12-A971943D630C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A36-BD9B-4C63-980A-507EA3440384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D9414-9FDE-4020-A2AE-0368DB9CAB66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  <p:sldLayoutId id="2147483755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9rYlwK0r7I&amp;list=PLnK6MrIqGXsJfcBdppW3CKJ858zR8P4eP&amp;index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7.jpe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9.jpe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017" y="4120072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5016" y="4548392"/>
            <a:ext cx="101587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https://www.youtube.com/watch?v=P9rYlwK0r7I&amp;list=PLnK6MrIqGXsJfcBdppW3CKJ858zR8P4eP&amp;index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=1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uses two quantum phenomena</a:t>
            </a:r>
          </a:p>
          <a:p>
            <a:pPr lvl="1"/>
            <a:r>
              <a:rPr lang="en-US" dirty="0"/>
              <a:t>Superposition and entanglement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interference </a:t>
            </a:r>
          </a:p>
          <a:p>
            <a:r>
              <a:rPr lang="en-US" dirty="0"/>
              <a:t>Two major types of quantum computing</a:t>
            </a:r>
          </a:p>
          <a:p>
            <a:pPr lvl="1"/>
            <a:r>
              <a:rPr lang="en-US" dirty="0"/>
              <a:t>Gate-based (this talk)</a:t>
            </a:r>
          </a:p>
          <a:p>
            <a:pPr lvl="1"/>
            <a:r>
              <a:rPr lang="en-US" dirty="0"/>
              <a:t>Quantum annealing (optimization by minimizing energy)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Material and drug design</a:t>
            </a:r>
          </a:p>
          <a:p>
            <a:pPr lvl="1"/>
            <a:r>
              <a:rPr lang="en-US" dirty="0"/>
              <a:t>Secure communication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endParaRPr lang="en-US" dirty="0"/>
          </a:p>
        </p:txBody>
      </p:sp>
      <p:pic>
        <p:nvPicPr>
          <p:cNvPr id="10242" name="Picture 2" descr="Simple analogy describing the difference between Simulated Annealing and Quantum Annealing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938" y="3897889"/>
            <a:ext cx="2614094" cy="14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1845734"/>
            <a:ext cx="3010770" cy="1245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6278" y="2984370"/>
            <a:ext cx="222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Gate Model</a:t>
            </a:r>
            <a:endParaRPr lang="en-US" sz="1600" baseline="300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941" y="5442830"/>
            <a:ext cx="222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Quantum Annealing</a:t>
            </a:r>
            <a:endParaRPr lang="en-US" sz="1600" baseline="300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and Superposition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80" y="1792069"/>
            <a:ext cx="10350200" cy="4077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480" y="1361498"/>
            <a:ext cx="247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Classical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9" y="2690435"/>
            <a:ext cx="1952625" cy="10129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73847" y="2025542"/>
            <a:ext cx="1219551" cy="309315"/>
            <a:chOff x="1162050" y="2167136"/>
            <a:chExt cx="1219551" cy="309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62050" y="2168674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50" y="2168674"/>
                  <a:ext cx="2003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3030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81225" y="2167136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225" y="2167136"/>
                  <a:ext cx="20037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273" r="-3030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" y="5045837"/>
            <a:ext cx="1985345" cy="242888"/>
          </a:xfrm>
          <a:prstGeom prst="rect">
            <a:avLst/>
          </a:prstGeom>
        </p:spPr>
      </p:pic>
      <p:pic>
        <p:nvPicPr>
          <p:cNvPr id="1026" name="Picture 2" descr="Happy and sad emoji smiley faces line art vector icon for apps and websites  Stock Vector | Adobe Sto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3" y="3697691"/>
            <a:ext cx="2057401" cy="13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51315" y="1361498"/>
            <a:ext cx="31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Quantum Computing with </a:t>
            </a:r>
            <a:r>
              <a:rPr lang="en-US" sz="2000" b="1" i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775987" y="5663470"/>
            <a:ext cx="226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Information represented by the </a:t>
            </a:r>
            <a:r>
              <a:rPr lang="en-US" sz="1600" b="1" dirty="0">
                <a:solidFill>
                  <a:srgbClr val="7030A0"/>
                </a:solidFill>
              </a:rPr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8040" y="2072630"/>
                <a:ext cx="1631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40" y="2072630"/>
                <a:ext cx="1631537" cy="307777"/>
              </a:xfrm>
              <a:prstGeom prst="rect">
                <a:avLst/>
              </a:prstGeom>
              <a:blipFill>
                <a:blip r:embed="rId8"/>
                <a:stretch>
                  <a:fillRect l="-28358" t="-178000" r="-22015" b="-2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38600" y="2566465"/>
            <a:ext cx="3512035" cy="1015663"/>
            <a:chOff x="4339982" y="2836032"/>
            <a:chExt cx="351203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339982" y="2836032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982" y="2836032"/>
                  <a:ext cx="3512035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127"/>
            <a:stretch/>
          </p:blipFill>
          <p:spPr>
            <a:xfrm>
              <a:off x="6177396" y="2976008"/>
              <a:ext cx="664060" cy="71956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r="51707"/>
            <a:stretch/>
          </p:blipFill>
          <p:spPr>
            <a:xfrm>
              <a:off x="4594273" y="2965784"/>
              <a:ext cx="734715" cy="78921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038600" y="3762552"/>
            <a:ext cx="3512035" cy="1015663"/>
            <a:chOff x="4038600" y="3994553"/>
            <a:chExt cx="351203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38600" y="3994553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994553"/>
                  <a:ext cx="3512035" cy="10156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 t="14988" b="12996"/>
            <a:stretch/>
          </p:blipFill>
          <p:spPr bwMode="auto">
            <a:xfrm>
              <a:off x="5794617" y="4135671"/>
              <a:ext cx="799433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0" r="51389" b="13473"/>
            <a:stretch/>
          </p:blipFill>
          <p:spPr bwMode="auto">
            <a:xfrm>
              <a:off x="4311071" y="4121809"/>
              <a:ext cx="710258" cy="723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038600" y="4949398"/>
            <a:ext cx="3512035" cy="1015663"/>
            <a:chOff x="4105275" y="5222016"/>
            <a:chExt cx="3512035" cy="101566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43" t="34423"/>
            <a:stretch/>
          </p:blipFill>
          <p:spPr>
            <a:xfrm>
              <a:off x="5794617" y="5645775"/>
              <a:ext cx="914400" cy="1592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05275" y="5222016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275" y="5222016"/>
                  <a:ext cx="3512035" cy="10156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74" b="-9523"/>
            <a:stretch/>
          </p:blipFill>
          <p:spPr>
            <a:xfrm>
              <a:off x="4286614" y="5598329"/>
              <a:ext cx="937595" cy="266017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 flipH="1">
            <a:off x="8420879" y="5737704"/>
            <a:ext cx="321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Quantum computing is powerful because it uses superposition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89694" y="1366376"/>
            <a:ext cx="31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Quantum Computing </a:t>
            </a:r>
          </a:p>
          <a:p>
            <a:pPr algn="ctr"/>
            <a:r>
              <a:rPr lang="en-US" sz="2000" b="1" dirty="0"/>
              <a:t>(basis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83973" y="2069384"/>
                <a:ext cx="29303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3" y="2069384"/>
                <a:ext cx="2930319" cy="307777"/>
              </a:xfrm>
              <a:prstGeom prst="rect">
                <a:avLst/>
              </a:prstGeom>
              <a:blipFill>
                <a:blip r:embed="rId14"/>
                <a:stretch>
                  <a:fillRect t="-172549" r="-2292" b="-2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flipH="1">
            <a:off x="3771280" y="6078968"/>
            <a:ext cx="3512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No difference from classical computing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43850" y="2707063"/>
            <a:ext cx="3990975" cy="3000180"/>
            <a:chOff x="7943850" y="2707063"/>
            <a:chExt cx="3990975" cy="3000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43850" y="2707063"/>
                  <a:ext cx="3990975" cy="30001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6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6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2707063"/>
                  <a:ext cx="3990975" cy="30001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l="52127"/>
            <a:stretch/>
          </p:blipFill>
          <p:spPr>
            <a:xfrm>
              <a:off x="10223742" y="4818285"/>
              <a:ext cx="703682" cy="71956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r="51707"/>
            <a:stretch/>
          </p:blipFill>
          <p:spPr>
            <a:xfrm>
              <a:off x="10223742" y="3812545"/>
              <a:ext cx="778553" cy="789216"/>
            </a:xfrm>
            <a:prstGeom prst="rect">
              <a:avLst/>
            </a:prstGeom>
          </p:spPr>
        </p:pic>
        <p:pic>
          <p:nvPicPr>
            <p:cNvPr id="47" name="Picture 4" descr="coin spinning tattoo | Tattoos, Coins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38"/>
            <a:stretch/>
          </p:blipFill>
          <p:spPr bwMode="auto">
            <a:xfrm>
              <a:off x="8798410" y="2816654"/>
              <a:ext cx="746231" cy="74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38" grpId="0"/>
      <p:bldP spid="39" grpId="0"/>
      <p:bldP spid="40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Registers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4274"/>
            <a:ext cx="10320338" cy="2982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838200" y="4605449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Superposition of basis states of multiple qubits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071674"/>
            <a:ext cx="6038850" cy="97864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storage server | Newegg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/>
          <a:stretch/>
        </p:blipFill>
        <p:spPr bwMode="auto">
          <a:xfrm>
            <a:off x="9115425" y="3799438"/>
            <a:ext cx="2978942" cy="26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orage server | Neweg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1" y="3799438"/>
            <a:ext cx="3567113" cy="26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Power of Superposition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olar System, Galaxy, Universe: What's the Difference? | Night Sky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0" y="4020001"/>
            <a:ext cx="3971925" cy="22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78315" y="2014620"/>
            <a:ext cx="335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 = 300 (e.g. electrons)</a:t>
            </a:r>
            <a:endParaRPr lang="en-US" sz="1800" baseline="300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baseline="30000" dirty="0">
                <a:solidFill>
                  <a:srgbClr val="7030A0"/>
                </a:solidFill>
              </a:rPr>
              <a:t>300</a:t>
            </a:r>
            <a:r>
              <a:rPr lang="en-US" sz="1800" dirty="0">
                <a:solidFill>
                  <a:srgbClr val="7030A0"/>
                </a:solidFill>
              </a:rPr>
              <a:t> = 10</a:t>
            </a:r>
            <a:r>
              <a:rPr lang="en-US" sz="1800" baseline="30000" dirty="0">
                <a:solidFill>
                  <a:srgbClr val="7030A0"/>
                </a:solidFill>
              </a:rPr>
              <a:t>90 </a:t>
            </a:r>
            <a:r>
              <a:rPr lang="en-US" sz="1800" dirty="0">
                <a:solidFill>
                  <a:srgbClr val="7030A0"/>
                </a:solidFill>
              </a:rPr>
              <a:t>complex coefficients, a</a:t>
            </a:r>
            <a:r>
              <a:rPr lang="en-US" sz="1800" baseline="-25000" dirty="0">
                <a:solidFill>
                  <a:srgbClr val="7030A0"/>
                </a:solidFill>
              </a:rPr>
              <a:t>i</a:t>
            </a:r>
          </a:p>
          <a:p>
            <a:pPr algn="ctr"/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8315" y="3373671"/>
            <a:ext cx="3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Total number of storage in the world &lt; 10</a:t>
            </a:r>
            <a:r>
              <a:rPr lang="en-US" sz="1800" baseline="30000" dirty="0">
                <a:solidFill>
                  <a:srgbClr val="7030A0"/>
                </a:solidFill>
              </a:rPr>
              <a:t>21 </a:t>
            </a:r>
            <a:r>
              <a:rPr lang="en-US" sz="1800" dirty="0">
                <a:solidFill>
                  <a:srgbClr val="7030A0"/>
                </a:solidFill>
              </a:rPr>
              <a:t>bytes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805" y="3274261"/>
            <a:ext cx="222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Number of atoms in the universe &lt; 10</a:t>
            </a:r>
            <a:r>
              <a:rPr lang="en-US" sz="1800" baseline="30000" dirty="0">
                <a:solidFill>
                  <a:srgbClr val="7030A0"/>
                </a:solidFill>
              </a:rPr>
              <a:t>82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67" y="1769012"/>
            <a:ext cx="6038850" cy="9786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Quantum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099"/>
            <a:ext cx="6490317" cy="1273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320" y="2067020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+mj-lt"/>
              </a:rPr>
              <a:t>Linear Quantum mechanics</a:t>
            </a:r>
            <a:endParaRPr lang="en-US" sz="2000" baseline="300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6146" name="Picture 2" descr="https://upload.wikimedia.org/wikipedia/commons/thumb/c/c8/Schroedingers_cat_film.svg/1280px-Schroedingers_cat_fil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3067661"/>
            <a:ext cx="4435475" cy="28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84590"/>
          <a:stretch/>
        </p:blipFill>
        <p:spPr>
          <a:xfrm>
            <a:off x="5876925" y="4250863"/>
            <a:ext cx="1000125" cy="127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905" t="58021" r="63502" b="2329"/>
          <a:stretch/>
        </p:blipFill>
        <p:spPr>
          <a:xfrm>
            <a:off x="8362949" y="3494748"/>
            <a:ext cx="752475" cy="504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5010" t="58768" r="43837" b="2330"/>
          <a:stretch/>
        </p:blipFill>
        <p:spPr>
          <a:xfrm>
            <a:off x="8362949" y="4196144"/>
            <a:ext cx="7239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5262" t="59476" r="23584" b="5321"/>
          <a:stretch/>
        </p:blipFill>
        <p:spPr>
          <a:xfrm>
            <a:off x="8362949" y="4861607"/>
            <a:ext cx="723900" cy="4481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5659" t="58394" r="3188" b="6444"/>
          <a:stretch/>
        </p:blipFill>
        <p:spPr>
          <a:xfrm>
            <a:off x="8362949" y="5474311"/>
            <a:ext cx="723900" cy="447675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7067550" y="4691444"/>
            <a:ext cx="1171575" cy="100670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7067549" y="4689269"/>
            <a:ext cx="1171576" cy="39643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7067549" y="4399772"/>
            <a:ext cx="1171576" cy="28414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7064373" y="3702145"/>
            <a:ext cx="1298576" cy="982711"/>
          </a:xfrm>
          <a:prstGeom prst="bentConnector3">
            <a:avLst>
              <a:gd name="adj1" fmla="val 4486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20" y="4033204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20" y="3380563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36" y="4683920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224" y="5334636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202929" y="552403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+mj-lt"/>
              </a:rPr>
              <a:t>Wikipedia</a:t>
            </a:r>
            <a:endParaRPr lang="en-US" sz="1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,233 Hand Pushing Down Stock Photos, Pictures &amp; Royalty-Free Images - 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34003" r="14901" b="27342"/>
          <a:stretch/>
        </p:blipFill>
        <p:spPr bwMode="auto">
          <a:xfrm>
            <a:off x="2017532" y="1736707"/>
            <a:ext cx="373379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coin spinning tattoo | Tattoos, Coi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8"/>
          <a:stretch/>
        </p:blipFill>
        <p:spPr bwMode="auto">
          <a:xfrm>
            <a:off x="3551166" y="3022359"/>
            <a:ext cx="746231" cy="7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65216" y="1403568"/>
            <a:ext cx="5676235" cy="1296136"/>
            <a:chOff x="4342024" y="1465114"/>
            <a:chExt cx="5676235" cy="1296136"/>
          </a:xfrm>
        </p:grpSpPr>
        <p:grpSp>
          <p:nvGrpSpPr>
            <p:cNvPr id="26" name="Group 25"/>
            <p:cNvGrpSpPr/>
            <p:nvPr/>
          </p:nvGrpSpPr>
          <p:grpSpPr>
            <a:xfrm>
              <a:off x="6027284" y="1465114"/>
              <a:ext cx="3990975" cy="1015663"/>
              <a:chOff x="6027284" y="1465114"/>
              <a:chExt cx="3990975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/>
              <a:srcRect r="51707"/>
              <a:stretch/>
            </p:blipFill>
            <p:spPr>
              <a:xfrm>
                <a:off x="7577032" y="1578337"/>
                <a:ext cx="778553" cy="789216"/>
              </a:xfrm>
              <a:prstGeom prst="rect">
                <a:avLst/>
              </a:prstGeom>
            </p:spPr>
          </p:pic>
        </p:grpSp>
        <p:sp>
          <p:nvSpPr>
            <p:cNvPr id="27" name="Right Arrow 26"/>
            <p:cNvSpPr/>
            <p:nvPr/>
          </p:nvSpPr>
          <p:spPr>
            <a:xfrm rot="20431675">
              <a:off x="4342024" y="262737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29140" y="2924034"/>
            <a:ext cx="5604825" cy="1015663"/>
            <a:chOff x="4405948" y="2985580"/>
            <a:chExt cx="5604825" cy="1015663"/>
          </a:xfrm>
        </p:grpSpPr>
        <p:grpSp>
          <p:nvGrpSpPr>
            <p:cNvPr id="17" name="Group 16"/>
            <p:cNvGrpSpPr/>
            <p:nvPr/>
          </p:nvGrpSpPr>
          <p:grpSpPr>
            <a:xfrm>
              <a:off x="6019798" y="2985580"/>
              <a:ext cx="3990975" cy="1015663"/>
              <a:chOff x="7362825" y="2958550"/>
              <a:chExt cx="3990975" cy="101566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/>
              <a:srcRect l="52127"/>
              <a:stretch/>
            </p:blipFill>
            <p:spPr>
              <a:xfrm>
                <a:off x="9006471" y="3098077"/>
                <a:ext cx="703682" cy="71956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ight Arrow 29"/>
            <p:cNvSpPr/>
            <p:nvPr/>
          </p:nvSpPr>
          <p:spPr>
            <a:xfrm>
              <a:off x="4405948" y="349341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33490" y="4255706"/>
            <a:ext cx="4056880" cy="761861"/>
            <a:chOff x="5691298" y="4447879"/>
            <a:chExt cx="4056880" cy="761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Arrow 36"/>
            <p:cNvSpPr/>
            <p:nvPr/>
          </p:nvSpPr>
          <p:spPr>
            <a:xfrm rot="21162523">
              <a:off x="5691298" y="507586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6289275" y="5281806"/>
            <a:ext cx="4001095" cy="807341"/>
            <a:chOff x="5747083" y="5473979"/>
            <a:chExt cx="4001095" cy="80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>
            <a:xfrm rot="167624">
              <a:off x="5747083" y="569116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368095" y="4833261"/>
            <a:ext cx="841248" cy="965251"/>
            <a:chOff x="7860792" y="2458283"/>
            <a:chExt cx="841248" cy="965251"/>
          </a:xfrm>
        </p:grpSpPr>
        <p:grpSp>
          <p:nvGrpSpPr>
            <p:cNvPr id="41" name="Group 40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5112</TotalTime>
  <Words>336</Words>
  <Application>Microsoft Office PowerPoint</Application>
  <PresentationFormat>Widescreen</PresentationFormat>
  <Paragraphs>66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Applications of Quantum Computing</vt:lpstr>
      <vt:lpstr>State and Superposition </vt:lpstr>
      <vt:lpstr>Quantum Registers </vt:lpstr>
      <vt:lpstr>The Power of Superposition</vt:lpstr>
      <vt:lpstr>Quantum Parallelism</vt:lpstr>
      <vt:lpstr>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906</cp:revision>
  <cp:lastPrinted>2021-08-20T22:52:12Z</cp:lastPrinted>
  <dcterms:created xsi:type="dcterms:W3CDTF">2018-08-11T18:04:59Z</dcterms:created>
  <dcterms:modified xsi:type="dcterms:W3CDTF">2023-01-04T23:19:19Z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