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28"/>
  </p:notesMasterIdLst>
  <p:handoutMasterIdLst>
    <p:handoutMasterId r:id="rId29"/>
  </p:handoutMasterIdLst>
  <p:sldIdLst>
    <p:sldId id="1011" r:id="rId5"/>
    <p:sldId id="969" r:id="rId6"/>
    <p:sldId id="988" r:id="rId7"/>
    <p:sldId id="989" r:id="rId8"/>
    <p:sldId id="990" r:id="rId9"/>
    <p:sldId id="991" r:id="rId10"/>
    <p:sldId id="992" r:id="rId11"/>
    <p:sldId id="993" r:id="rId12"/>
    <p:sldId id="976" r:id="rId13"/>
    <p:sldId id="994" r:id="rId14"/>
    <p:sldId id="967" r:id="rId15"/>
    <p:sldId id="987" r:id="rId16"/>
    <p:sldId id="968" r:id="rId17"/>
    <p:sldId id="978" r:id="rId18"/>
    <p:sldId id="979" r:id="rId19"/>
    <p:sldId id="980" r:id="rId20"/>
    <p:sldId id="981" r:id="rId21"/>
    <p:sldId id="982" r:id="rId22"/>
    <p:sldId id="983" r:id="rId23"/>
    <p:sldId id="984" r:id="rId24"/>
    <p:sldId id="985" r:id="rId25"/>
    <p:sldId id="977" r:id="rId26"/>
    <p:sldId id="9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11"/>
            <p14:sldId id="969"/>
            <p14:sldId id="988"/>
            <p14:sldId id="989"/>
            <p14:sldId id="990"/>
            <p14:sldId id="991"/>
            <p14:sldId id="992"/>
            <p14:sldId id="993"/>
            <p14:sldId id="976"/>
            <p14:sldId id="994"/>
            <p14:sldId id="967"/>
            <p14:sldId id="987"/>
            <p14:sldId id="968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77"/>
            <p14:sldId id="986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5" autoAdjust="0"/>
    <p:restoredTop sz="91288" autoAdjust="0"/>
  </p:normalViewPr>
  <p:slideViewPr>
    <p:cSldViewPr>
      <p:cViewPr varScale="1">
        <p:scale>
          <a:sx n="86" d="100"/>
          <a:sy n="86" d="100"/>
        </p:scale>
        <p:origin x="176" y="5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04:13:09.9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EF8A-A8DC-4A07-95B5-382689FF41FE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D01F-62C4-4A5E-8FAD-AB287CF562E8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B4-6064-43D0-93F8-ABA043DCF31E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ADD-3E31-4991-854F-F0723FC09C66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FC5D-9027-467E-B5F6-BABB77FCD17A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98B7-1AC8-46C1-B4B4-0AF5DFD86D5E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6A1-EDD2-4EA9-B339-03ABB52A5952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35C5-8968-486E-B22D-07AFC7388ECA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EB31-9F97-498B-94A8-E14AF66E5B54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6979-B5C5-4275-A879-53C42EED5328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D6CB47-B878-4BA7-A8C6-179E63332F37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03A9-8404-4827-B541-F74AB3A583E0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5E37F6-4974-417E-9165-CCB55CD0E42D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LFu8FSRzC4g&amp;list=PLnK6MrIqGXsJfcBdppW3CKJ858zR8P4eP&amp;index=2" TargetMode="External"/><Relationship Id="rId4" Type="http://schemas.openxmlformats.org/officeDocument/2006/relationships/hyperlink" Target="https://www.youtube.com/watch?v=P9rYlwK0r7I&amp;list=PLnK6MrIqGXsJfcBdppW3CKJ858zR8P4eP&amp;index=1&amp;t=990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preface.html#Learn-Quantum-Computing-using-Qiskit" TargetMode="External"/><Relationship Id="rId2" Type="http://schemas.openxmlformats.org/officeDocument/2006/relationships/hyperlink" Target="https://quantum-computing.ib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qiskit.org/textbook/prefac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eb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6.png"/><Relationship Id="rId3" Type="http://schemas.openxmlformats.org/officeDocument/2006/relationships/image" Target="../media/image37.png"/><Relationship Id="rId7" Type="http://schemas.openxmlformats.org/officeDocument/2006/relationships/image" Target="../media/image5.png"/><Relationship Id="rId12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2.png"/><Relationship Id="rId5" Type="http://schemas.openxmlformats.org/officeDocument/2006/relationships/image" Target="../media/image370.png"/><Relationship Id="rId10" Type="http://schemas.openxmlformats.org/officeDocument/2006/relationships/image" Target="../media/image41.png"/><Relationship Id="rId4" Type="http://schemas.openxmlformats.org/officeDocument/2006/relationships/image" Target="../media/image3.jpeg"/><Relationship Id="rId9" Type="http://schemas.openxmlformats.org/officeDocument/2006/relationships/image" Target="../media/image40.png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3.png"/><Relationship Id="rId7" Type="http://schemas.openxmlformats.org/officeDocument/2006/relationships/image" Target="../media/image5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550.png"/><Relationship Id="rId9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12" Type="http://schemas.openxmlformats.org/officeDocument/2006/relationships/image" Target="../media/image73.png"/><Relationship Id="rId17" Type="http://schemas.openxmlformats.org/officeDocument/2006/relationships/customXml" Target="../ink/ink1.xml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19.png"/><Relationship Id="rId15" Type="http://schemas.openxmlformats.org/officeDocument/2006/relationships/image" Target="../media/image76.png"/><Relationship Id="rId10" Type="http://schemas.openxmlformats.org/officeDocument/2006/relationships/image" Target="../media/image23.png"/><Relationship Id="rId4" Type="http://schemas.openxmlformats.org/officeDocument/2006/relationships/image" Target="../media/image18.jpeg"/><Relationship Id="rId9" Type="http://schemas.openxmlformats.org/officeDocument/2006/relationships/image" Target="../media/image22.png"/><Relationship Id="rId1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718" y="4282399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84718" y="4748852"/>
            <a:ext cx="10222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https://www.youtube.com/watch?v=P9rYlwK0r7I&amp;list=PLnK6MrIqGXsJfcBdppW3CKJ858zR8P4eP&amp;index=1&amp;t=990s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https://www.youtube.com/watch?v=LFu8FSRzC4g&amp;list=PLnK6MrIqGXsJfcBdppW3CKJ858zR8P4eP&amp;index=2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5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Remark: Is Quantum Computing Omnipotent?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state contains profound amount of information, but we cannot extract them with reasonable resources. How do we get the </a:t>
            </a:r>
            <a:r>
              <a:rPr lang="en-US" i="1" dirty="0"/>
              <a:t>a</a:t>
            </a:r>
            <a:r>
              <a:rPr lang="en-US" dirty="0"/>
              <a:t>’s?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QC is suitable for answering questions that classical computers cannot answer well. Often, </a:t>
            </a:r>
            <a:r>
              <a:rPr lang="en-US" i="1" dirty="0"/>
              <a:t>destructive and constructive </a:t>
            </a:r>
            <a:r>
              <a:rPr lang="en-US" dirty="0"/>
              <a:t>interferences are used to obtain the answers.</a:t>
            </a:r>
          </a:p>
          <a:p>
            <a:pPr lvl="1"/>
            <a:r>
              <a:rPr lang="en-US" dirty="0"/>
              <a:t>E.g. Is the function balanced? What is the period of the function?</a:t>
            </a:r>
          </a:p>
          <a:p>
            <a:r>
              <a:rPr lang="en-US" dirty="0"/>
              <a:t>QC cannot replace classical computer but can be a very powerful accelerator for difficult problems, e.g. optimization problems.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54794"/>
          <a:stretch/>
        </p:blipFill>
        <p:spPr>
          <a:xfrm>
            <a:off x="2328862" y="2614614"/>
            <a:ext cx="6657975" cy="6143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in the last lecture?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743200"/>
            <a:ext cx="7925590" cy="34068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5115" y="3775407"/>
            <a:ext cx="312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https://aapt.scitation.org/doi/10.1119/10.0000258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29155" y="2819400"/>
            <a:ext cx="3195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Complex number is needed in QM?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 – An 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712470"/>
            <a:ext cx="5695950" cy="5295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FFD63-F0A7-499F-86DB-3509359A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3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IBM Quantum Experience</a:t>
            </a:r>
          </a:p>
          <a:p>
            <a:r>
              <a:rPr lang="en-US" dirty="0">
                <a:hlinkClick r:id="rId2"/>
              </a:rPr>
              <a:t>https://quantum-computing.ibm.com/</a:t>
            </a:r>
            <a:endParaRPr lang="en-US" dirty="0"/>
          </a:p>
          <a:p>
            <a:r>
              <a:rPr lang="en-US" b="1" dirty="0"/>
              <a:t>Learn Quantum Computing using </a:t>
            </a:r>
            <a:r>
              <a:rPr lang="en-US" b="1" dirty="0" err="1"/>
              <a:t>Qiskit</a:t>
            </a:r>
            <a:r>
              <a:rPr lang="en-US" b="1" dirty="0">
                <a:hlinkClick r:id="rId3"/>
              </a:rPr>
              <a:t> </a:t>
            </a:r>
            <a:endParaRPr lang="en-US" b="1" dirty="0"/>
          </a:p>
          <a:p>
            <a:r>
              <a:rPr lang="en-US" dirty="0">
                <a:hlinkClick r:id="rId4"/>
              </a:rPr>
              <a:t>https://qiskit.org/textbook/preface.html</a:t>
            </a:r>
            <a:endParaRPr lang="en-US" dirty="0"/>
          </a:p>
          <a:p>
            <a:r>
              <a:rPr lang="en-US" b="1" dirty="0"/>
              <a:t>Google Co-lab</a:t>
            </a:r>
          </a:p>
          <a:p>
            <a:r>
              <a:rPr lang="en-US" dirty="0">
                <a:hlinkClick r:id="rId5"/>
              </a:rPr>
              <a:t>https://colab.research.google.com/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at doing optimization problems (Quantum Annealing, QAOA, Quantum approximation optimization algorithm)</a:t>
            </a:r>
          </a:p>
          <a:p>
            <a:pPr lvl="1"/>
            <a:r>
              <a:rPr lang="en-US" dirty="0"/>
              <a:t>Software design, logistics, finance, Web search, genomics, machine learning</a:t>
            </a:r>
          </a:p>
          <a:p>
            <a:r>
              <a:rPr lang="en-US" dirty="0"/>
              <a:t>Simulating the nature (Analog Machine)</a:t>
            </a:r>
          </a:p>
          <a:p>
            <a:pPr lvl="1"/>
            <a:r>
              <a:rPr lang="en-US" dirty="0"/>
              <a:t>Chemical bonding</a:t>
            </a:r>
          </a:p>
          <a:p>
            <a:pPr lvl="1"/>
            <a:r>
              <a:rPr lang="en-US" dirty="0"/>
              <a:t>Drug discovering</a:t>
            </a:r>
          </a:p>
          <a:p>
            <a:r>
              <a:rPr lang="en-US" dirty="0"/>
              <a:t>General Purpose:</a:t>
            </a:r>
          </a:p>
          <a:p>
            <a:r>
              <a:rPr lang="en-US" dirty="0"/>
              <a:t>Prime number decomposition (Shor’s Algorithm)</a:t>
            </a:r>
          </a:p>
          <a:p>
            <a:r>
              <a:rPr lang="en-US" dirty="0"/>
              <a:t>Rapid unstructured search (Grover’s Algorithm)</a:t>
            </a:r>
          </a:p>
          <a:p>
            <a:r>
              <a:rPr lang="en-US" i="1" dirty="0">
                <a:solidFill>
                  <a:srgbClr val="FF0000"/>
                </a:solidFill>
              </a:rPr>
              <a:t>Others: You can be the one to find the near term usage!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525000" y="196806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4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685800" cy="5105400"/>
          </a:xfrm>
        </p:spPr>
        <p:txBody>
          <a:bodyPr vert="vert270"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Current Landscape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6459785"/>
            <a:ext cx="12161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https://medium.com/datadriveninvestor/quantum-computing-73-companies-that-are-changing-the-computing-landscape-f39ebf0ccfee</a:t>
            </a:r>
          </a:p>
        </p:txBody>
      </p:sp>
    </p:spTree>
    <p:extLst>
      <p:ext uri="{BB962C8B-B14F-4D97-AF65-F5344CB8AC3E}">
        <p14:creationId xmlns:p14="http://schemas.microsoft.com/office/powerpoint/2010/main" val="251276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2" y="2760503"/>
            <a:ext cx="1668846" cy="31670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15567"/>
            <a:ext cx="3352800" cy="1856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 Realization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819537"/>
          <a:ext cx="677333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97236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218530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66545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879494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2783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PisQuantum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Topological Insulator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Josephson</a:t>
                      </a:r>
                      <a:r>
                        <a:rPr lang="en-US" baseline="0" dirty="0"/>
                        <a:t> Junction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Josephson</a:t>
                      </a:r>
                      <a:r>
                        <a:rPr lang="en-US" baseline="0" dirty="0"/>
                        <a:t> Junction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Josephson</a:t>
                      </a:r>
                      <a:r>
                        <a:rPr lang="en-US" baseline="0" dirty="0"/>
                        <a:t> Junction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56181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1" y="53340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https://www.cadence.com/content/dam/cadence-www/global/en_US/documents/company/Events/summits/photonics/syrus-ziai-silicon-photonics-platforms-for-quantum-computing-2018.pdfs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400" y="2170928"/>
            <a:ext cx="3024188" cy="29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7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Hardware Design</a:t>
            </a:r>
          </a:p>
          <a:p>
            <a:r>
              <a:rPr lang="en-US" dirty="0"/>
              <a:t>Quantum Algorithm Design</a:t>
            </a:r>
          </a:p>
          <a:p>
            <a:r>
              <a:rPr lang="en-US" b="1" dirty="0">
                <a:solidFill>
                  <a:srgbClr val="7030A0"/>
                </a:solidFill>
              </a:rPr>
              <a:t>Supporting hardware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Cryogenic CMOS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High Speed Digital Design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Noise engineering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DSP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133600"/>
            <a:ext cx="4957763" cy="1177278"/>
          </a:xfrm>
          <a:prstGeom prst="rect">
            <a:avLst/>
          </a:prstGeom>
        </p:spPr>
      </p:pic>
      <p:pic>
        <p:nvPicPr>
          <p:cNvPr id="7" name="Content Placeholder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589219"/>
            <a:ext cx="4940326" cy="253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63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incorporate “Tutorial” feature in the lectures. A lot of hands-on.</a:t>
            </a:r>
          </a:p>
          <a:p>
            <a:r>
              <a:rPr lang="en-US" dirty="0"/>
              <a:t>Closed-book mid-term and exam. NO cheat sheet. =&gt; Must be easy!</a:t>
            </a:r>
          </a:p>
          <a:p>
            <a:r>
              <a:rPr lang="en-US" dirty="0"/>
              <a:t>Think of yourselves as first graders learning addition and multiplication.</a:t>
            </a:r>
          </a:p>
          <a:p>
            <a:r>
              <a:rPr lang="en-US" i="1" dirty="0">
                <a:solidFill>
                  <a:srgbClr val="7030A0"/>
                </a:solidFill>
              </a:rPr>
              <a:t>Ask why but sometimes don’t ask why =&gt; Trust me and believe me</a:t>
            </a:r>
          </a:p>
          <a:p>
            <a:r>
              <a:rPr lang="en-US" i="1" dirty="0">
                <a:solidFill>
                  <a:srgbClr val="7030A0"/>
                </a:solidFill>
              </a:rPr>
              <a:t>Able to repeat everything I teach in class, everything in assignments!</a:t>
            </a:r>
          </a:p>
          <a:p>
            <a:r>
              <a:rPr lang="en-US" dirty="0"/>
              <a:t>Goals:</a:t>
            </a:r>
          </a:p>
          <a:p>
            <a:r>
              <a:rPr lang="en-US" dirty="0">
                <a:solidFill>
                  <a:srgbClr val="FF0000"/>
                </a:solidFill>
              </a:rPr>
              <a:t>You know the details of quantum computing not just BRAGGING or throwing fancy terms!</a:t>
            </a:r>
          </a:p>
          <a:p>
            <a:r>
              <a:rPr lang="en-US" dirty="0">
                <a:solidFill>
                  <a:srgbClr val="FF0000"/>
                </a:solidFill>
              </a:rPr>
              <a:t>You might not understand everything but you know how it works (i.e. you can program the algorithms but in classical computers!)</a:t>
            </a:r>
          </a:p>
          <a:p>
            <a:r>
              <a:rPr lang="en-US" dirty="0">
                <a:solidFill>
                  <a:srgbClr val="FF0000"/>
                </a:solidFill>
              </a:rPr>
              <a:t>It is a life-long learning!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this in mind and bring to your interview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514600"/>
            <a:ext cx="101346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Niels Bohr: Anyone who is not shocked by quantum mechanics has not understood it. 	</a:t>
            </a:r>
          </a:p>
        </p:txBody>
      </p:sp>
    </p:spTree>
    <p:extLst>
      <p:ext uri="{BB962C8B-B14F-4D97-AF65-F5344CB8AC3E}">
        <p14:creationId xmlns:p14="http://schemas.microsoft.com/office/powerpoint/2010/main" val="167893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2,233 Hand Pushing Down Stock Photos, Pictures &amp; Royalty-Free Images - 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34003" r="14901" b="27342"/>
          <a:stretch/>
        </p:blipFill>
        <p:spPr bwMode="auto">
          <a:xfrm>
            <a:off x="2017532" y="1736707"/>
            <a:ext cx="3733799" cy="150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8588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77656" y="2888483"/>
                <a:ext cx="3990975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56" y="2888483"/>
                <a:ext cx="3990975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 descr="coin spinning tattoo | Tattoos, Coin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8"/>
          <a:stretch/>
        </p:blipFill>
        <p:spPr bwMode="auto">
          <a:xfrm>
            <a:off x="3551166" y="3022359"/>
            <a:ext cx="746231" cy="7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265216" y="1403568"/>
            <a:ext cx="5676235" cy="1296136"/>
            <a:chOff x="4342024" y="1465114"/>
            <a:chExt cx="5676235" cy="1296136"/>
          </a:xfrm>
        </p:grpSpPr>
        <p:grpSp>
          <p:nvGrpSpPr>
            <p:cNvPr id="26" name="Group 25"/>
            <p:cNvGrpSpPr/>
            <p:nvPr/>
          </p:nvGrpSpPr>
          <p:grpSpPr>
            <a:xfrm>
              <a:off x="6027284" y="1465114"/>
              <a:ext cx="3990975" cy="1015663"/>
              <a:chOff x="6027284" y="1465114"/>
              <a:chExt cx="3990975" cy="10156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027284" y="1465114"/>
                    <a:ext cx="3990975" cy="101566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6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d>
                        </m:oMath>
                      </m:oMathPara>
                    </a14:m>
                    <a:endParaRPr lang="en-US" sz="6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7284" y="1465114"/>
                    <a:ext cx="3990975" cy="10156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6"/>
              <a:srcRect r="51707"/>
              <a:stretch/>
            </p:blipFill>
            <p:spPr>
              <a:xfrm>
                <a:off x="7577032" y="1578337"/>
                <a:ext cx="778553" cy="789216"/>
              </a:xfrm>
              <a:prstGeom prst="rect">
                <a:avLst/>
              </a:prstGeom>
            </p:spPr>
          </p:pic>
        </p:grpSp>
        <p:sp>
          <p:nvSpPr>
            <p:cNvPr id="27" name="Right Arrow 26"/>
            <p:cNvSpPr/>
            <p:nvPr/>
          </p:nvSpPr>
          <p:spPr>
            <a:xfrm rot="20431675">
              <a:off x="4342024" y="2627373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29140" y="2924034"/>
            <a:ext cx="5604825" cy="1015663"/>
            <a:chOff x="4405948" y="2985580"/>
            <a:chExt cx="5604825" cy="1015663"/>
          </a:xfrm>
        </p:grpSpPr>
        <p:grpSp>
          <p:nvGrpSpPr>
            <p:cNvPr id="17" name="Group 16"/>
            <p:cNvGrpSpPr/>
            <p:nvPr/>
          </p:nvGrpSpPr>
          <p:grpSpPr>
            <a:xfrm>
              <a:off x="6019798" y="2985580"/>
              <a:ext cx="3990975" cy="1015663"/>
              <a:chOff x="7362825" y="2958550"/>
              <a:chExt cx="3990975" cy="1015663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6"/>
              <a:srcRect l="52127"/>
              <a:stretch/>
            </p:blipFill>
            <p:spPr>
              <a:xfrm>
                <a:off x="9006471" y="3098077"/>
                <a:ext cx="703682" cy="71956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362825" y="2958550"/>
                    <a:ext cx="3990975" cy="101566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6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6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d>
                        </m:oMath>
                      </m:oMathPara>
                    </a14:m>
                    <a:endParaRPr lang="en-US" sz="66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2825" y="2958550"/>
                    <a:ext cx="3990975" cy="101566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Right Arrow 29"/>
            <p:cNvSpPr/>
            <p:nvPr/>
          </p:nvSpPr>
          <p:spPr>
            <a:xfrm>
              <a:off x="4405948" y="3493412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852622" y="4974373"/>
                <a:ext cx="33125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22" y="4974373"/>
                <a:ext cx="331250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233490" y="4255706"/>
            <a:ext cx="4056880" cy="761861"/>
            <a:chOff x="5691298" y="4447879"/>
            <a:chExt cx="4056880" cy="761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8947959" y="4447879"/>
                  <a:ext cx="80021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959" y="4447879"/>
                  <a:ext cx="800219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ight Arrow 36"/>
            <p:cNvSpPr/>
            <p:nvPr/>
          </p:nvSpPr>
          <p:spPr>
            <a:xfrm rot="21162523">
              <a:off x="5691298" y="5075863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6479243" y="4561303"/>
                  <a:ext cx="90127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243" y="4561303"/>
                  <a:ext cx="901272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6289275" y="5281806"/>
            <a:ext cx="4001095" cy="807341"/>
            <a:chOff x="5747083" y="5473979"/>
            <a:chExt cx="4001095" cy="807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8947959" y="5473979"/>
                  <a:ext cx="80021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959" y="5473979"/>
                  <a:ext cx="800219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Arrow 35"/>
            <p:cNvSpPr/>
            <p:nvPr/>
          </p:nvSpPr>
          <p:spPr>
            <a:xfrm rot="167624">
              <a:off x="5747083" y="5691162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6490129" y="5758100"/>
                  <a:ext cx="90127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129" y="5758100"/>
                  <a:ext cx="90127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5368095" y="4833261"/>
            <a:ext cx="841248" cy="965251"/>
            <a:chOff x="7860792" y="2458283"/>
            <a:chExt cx="841248" cy="965251"/>
          </a:xfrm>
        </p:grpSpPr>
        <p:grpSp>
          <p:nvGrpSpPr>
            <p:cNvPr id="41" name="Group 40"/>
            <p:cNvGrpSpPr/>
            <p:nvPr/>
          </p:nvGrpSpPr>
          <p:grpSpPr>
            <a:xfrm>
              <a:off x="7860792" y="2458283"/>
              <a:ext cx="841248" cy="886968"/>
              <a:chOff x="7860792" y="2458283"/>
              <a:chExt cx="841248" cy="88696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860792" y="2458283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921752" y="2543706"/>
                <a:ext cx="719328" cy="751261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226552" y="2856047"/>
                <a:ext cx="100584" cy="1051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8267700" y="2617150"/>
                <a:ext cx="258893" cy="307477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7869937" y="2955798"/>
                <a:ext cx="785528" cy="370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flipH="1">
              <a:off x="8008191" y="2838759"/>
              <a:ext cx="643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M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0EEC396-E960-4962-8D58-AFA2CB51EF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82427" y="253409"/>
            <a:ext cx="8763000" cy="7907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75EB9B3-9728-45E7-817E-A69631554A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6952" y="5761706"/>
            <a:ext cx="152421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1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 in a short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514600"/>
            <a:ext cx="10134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N. David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Mermin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Shut up and Calculate!</a:t>
            </a:r>
          </a:p>
        </p:txBody>
      </p:sp>
    </p:spTree>
    <p:extLst>
      <p:ext uri="{BB962C8B-B14F-4D97-AF65-F5344CB8AC3E}">
        <p14:creationId xmlns:p14="http://schemas.microsoft.com/office/powerpoint/2010/main" val="127772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Mathematics and Quantum Mechanics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7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|Yes&gt; or |No&gt; Question (A joke)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94198"/>
            <a:ext cx="6248400" cy="667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19019"/>
            <a:ext cx="9948863" cy="6671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738814"/>
            <a:ext cx="4445794" cy="7197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1524000" y="4831081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these concepts to the analogy.</a:t>
            </a:r>
          </a:p>
          <a:p>
            <a:r>
              <a:rPr lang="en-US" dirty="0"/>
              <a:t>Basis (change of basis)</a:t>
            </a:r>
          </a:p>
          <a:p>
            <a:r>
              <a:rPr lang="en-US" dirty="0"/>
              <a:t>Superposition – we can calculate many states at the same time</a:t>
            </a:r>
          </a:p>
          <a:p>
            <a:r>
              <a:rPr lang="en-US" dirty="0"/>
              <a:t>Orthogonality</a:t>
            </a:r>
          </a:p>
          <a:p>
            <a:r>
              <a:rPr lang="en-US" dirty="0" err="1"/>
              <a:t>Wavefunction</a:t>
            </a:r>
            <a:r>
              <a:rPr lang="en-US" dirty="0"/>
              <a:t> Collapse</a:t>
            </a:r>
          </a:p>
        </p:txBody>
      </p:sp>
    </p:spTree>
    <p:extLst>
      <p:ext uri="{BB962C8B-B14F-4D97-AF65-F5344CB8AC3E}">
        <p14:creationId xmlns:p14="http://schemas.microsoft.com/office/powerpoint/2010/main" val="365466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Vector Space and Basis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1AB7E-A00E-4918-9DE0-0E1293C0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8827"/>
            <a:ext cx="5153744" cy="3410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AA2B2C-A3A8-4ABD-91D4-5BEBFD915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39" y="1846932"/>
            <a:ext cx="3762900" cy="1667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10D03E-C269-4329-867C-EB374BE59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691300"/>
            <a:ext cx="6230219" cy="1457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97209D-83BC-467B-BC6A-69D21B69B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423" y="5046979"/>
            <a:ext cx="5925377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7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C29AE-6DF9-FF6A-5C8C-EE6FB828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Entangled States</a:t>
            </a:r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0D64B653-A569-4EAB-4CC0-A5C5A5772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33400" y="2419541"/>
            <a:ext cx="5200650" cy="1143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4DAED9-666E-6852-BCB6-C6B4C811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2395835"/>
            <a:ext cx="5781675" cy="1447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A7F0E0-CBAF-29D3-FBF8-966DE5535114}"/>
              </a:ext>
            </a:extLst>
          </p:cNvPr>
          <p:cNvSpPr txBox="1"/>
          <p:nvPr/>
        </p:nvSpPr>
        <p:spPr>
          <a:xfrm>
            <a:off x="5343525" y="3321903"/>
            <a:ext cx="37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Electron 1</a:t>
            </a:r>
            <a:endParaRPr 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55112F-E029-3C74-32DD-D2C388B9E43F}"/>
              </a:ext>
            </a:extLst>
          </p:cNvPr>
          <p:cNvSpPr txBox="1"/>
          <p:nvPr/>
        </p:nvSpPr>
        <p:spPr>
          <a:xfrm>
            <a:off x="7956097" y="3321903"/>
            <a:ext cx="37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Electron 2</a:t>
            </a:r>
            <a:endParaRPr 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A706C-0139-8B8C-E94D-FFEA8819C237}"/>
              </a:ext>
            </a:extLst>
          </p:cNvPr>
          <p:cNvSpPr txBox="1"/>
          <p:nvPr/>
        </p:nvSpPr>
        <p:spPr>
          <a:xfrm>
            <a:off x="925285" y="4352960"/>
            <a:ext cx="1009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Entangled State: Used in quantum computing algorithms and also quantum communications</a:t>
            </a:r>
            <a:endParaRPr lang="en-US" sz="2000" b="1" baseline="300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2A772B-3871-44F7-00B0-E570116C158E}"/>
              </a:ext>
            </a:extLst>
          </p:cNvPr>
          <p:cNvSpPr txBox="1"/>
          <p:nvPr/>
        </p:nvSpPr>
        <p:spPr>
          <a:xfrm>
            <a:off x="925285" y="1690925"/>
            <a:ext cx="377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Unentangled State</a:t>
            </a:r>
            <a:endParaRPr lang="en-US" sz="2000" b="1" baseline="30000" dirty="0">
              <a:solidFill>
                <a:srgbClr val="7030A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A5EE0A-1B4E-A198-C849-D755C42D0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536" y="5152869"/>
            <a:ext cx="3619500" cy="581025"/>
          </a:xfrm>
          <a:prstGeom prst="rect">
            <a:avLst/>
          </a:prstGeom>
        </p:spPr>
      </p:pic>
      <p:sp>
        <p:nvSpPr>
          <p:cNvPr id="27" name="Not Equal 26">
            <a:extLst>
              <a:ext uri="{FF2B5EF4-FFF2-40B4-BE49-F238E27FC236}">
                <a16:creationId xmlns:a16="http://schemas.microsoft.com/office/drawing/2014/main" id="{45D25FE7-7E65-C3D2-4218-7177EAB4B789}"/>
              </a:ext>
            </a:extLst>
          </p:cNvPr>
          <p:cNvSpPr/>
          <p:nvPr/>
        </p:nvSpPr>
        <p:spPr>
          <a:xfrm>
            <a:off x="5022395" y="5152869"/>
            <a:ext cx="801461" cy="536107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AEFF27F-B6D0-70C9-9ECD-C0A801996587}"/>
                  </a:ext>
                </a:extLst>
              </p:cNvPr>
              <p:cNvSpPr/>
              <p:nvPr/>
            </p:nvSpPr>
            <p:spPr>
              <a:xfrm>
                <a:off x="6047014" y="5096470"/>
                <a:ext cx="55462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𝐸𝑙𝑒𝑐𝑡𝑟𝑜𝑛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</m:e>
                      </m:d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𝐸𝑙𝑒𝑐𝑡𝑟𝑜𝑛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AEFF27F-B6D0-70C9-9ECD-C0A801996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014" y="5096470"/>
                <a:ext cx="55462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Quantum Entanglement – Spooky Action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757297-04CC-4AB6-DE6E-5BC8A789D8E0}"/>
              </a:ext>
            </a:extLst>
          </p:cNvPr>
          <p:cNvSpPr/>
          <p:nvPr/>
        </p:nvSpPr>
        <p:spPr>
          <a:xfrm>
            <a:off x="2140824" y="2045720"/>
            <a:ext cx="2438400" cy="762000"/>
          </a:xfrm>
          <a:prstGeom prst="ellipse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D39552-10BF-991A-46FB-CCB4F19BBAB7}"/>
              </a:ext>
            </a:extLst>
          </p:cNvPr>
          <p:cNvSpPr/>
          <p:nvPr/>
        </p:nvSpPr>
        <p:spPr>
          <a:xfrm>
            <a:off x="2979024" y="2121920"/>
            <a:ext cx="152400" cy="152400"/>
          </a:xfrm>
          <a:prstGeom prst="ellipse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78BBB8-55C7-0071-2483-72F88C7B69CA}"/>
              </a:ext>
            </a:extLst>
          </p:cNvPr>
          <p:cNvSpPr/>
          <p:nvPr/>
        </p:nvSpPr>
        <p:spPr>
          <a:xfrm>
            <a:off x="3512424" y="2121920"/>
            <a:ext cx="152400" cy="152400"/>
          </a:xfrm>
          <a:prstGeom prst="ellipse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4F428-7EB4-9EEF-6738-43A2BBCEA878}"/>
              </a:ext>
            </a:extLst>
          </p:cNvPr>
          <p:cNvSpPr txBox="1"/>
          <p:nvPr/>
        </p:nvSpPr>
        <p:spPr>
          <a:xfrm>
            <a:off x="2826624" y="27984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4546A"/>
                </a:solidFill>
                <a:latin typeface="Calibri" panose="020F0502020204030204"/>
              </a:rPr>
              <a:t>e</a:t>
            </a:r>
            <a:r>
              <a:rPr lang="en-US" sz="1800" b="1" baseline="30000" dirty="0">
                <a:solidFill>
                  <a:srgbClr val="44546A"/>
                </a:solidFill>
                <a:latin typeface="Calibri" panose="020F0502020204030204"/>
              </a:rPr>
              <a:t>1</a:t>
            </a:r>
            <a:endParaRPr lang="en-US" sz="1800" b="1" dirty="0">
              <a:solidFill>
                <a:srgbClr val="44546A"/>
              </a:solidFill>
              <a:latin typeface="Calibri" panose="020F05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E05BD-F8AB-E0A7-A37A-C06242B9311A}"/>
              </a:ext>
            </a:extLst>
          </p:cNvPr>
          <p:cNvSpPr txBox="1"/>
          <p:nvPr/>
        </p:nvSpPr>
        <p:spPr>
          <a:xfrm>
            <a:off x="3436224" y="27984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4546A"/>
                </a:solidFill>
                <a:latin typeface="Calibri" panose="020F0502020204030204"/>
              </a:rPr>
              <a:t>e</a:t>
            </a:r>
            <a:r>
              <a:rPr lang="en-US" sz="1800" b="1" baseline="30000" dirty="0">
                <a:solidFill>
                  <a:srgbClr val="44546A"/>
                </a:solidFill>
                <a:latin typeface="Calibri" panose="020F0502020204030204"/>
              </a:rPr>
              <a:t>2</a:t>
            </a:r>
            <a:endParaRPr lang="en-US" sz="1800" b="1" dirty="0">
              <a:solidFill>
                <a:srgbClr val="44546A"/>
              </a:solidFill>
              <a:latin typeface="Calibri" panose="020F050202020403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B39F34-F466-148E-36B0-E58F9890B058}"/>
              </a:ext>
            </a:extLst>
          </p:cNvPr>
          <p:cNvSpPr txBox="1"/>
          <p:nvPr/>
        </p:nvSpPr>
        <p:spPr>
          <a:xfrm>
            <a:off x="1226424" y="227432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4546A"/>
                </a:solidFill>
                <a:latin typeface="Calibri" panose="020F0502020204030204"/>
              </a:rPr>
              <a:t>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B8D5DC-B4B6-8BCB-EEAE-BD0ABAFA3795}"/>
                  </a:ext>
                </a:extLst>
              </p:cNvPr>
              <p:cNvSpPr txBox="1"/>
              <p:nvPr/>
            </p:nvSpPr>
            <p:spPr>
              <a:xfrm>
                <a:off x="4438138" y="1828800"/>
                <a:ext cx="2198487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1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↑</m:t>
                                  </m:r>
                                </m:e>
                              </m:d>
                            </m:e>
                          </m:d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↓↓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B8D5DC-B4B6-8BCB-EEAE-BD0ABAFA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38" y="1828800"/>
                <a:ext cx="2198487" cy="572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CCAD22AE-ACEB-B881-462E-7536BE7CCB77}"/>
              </a:ext>
            </a:extLst>
          </p:cNvPr>
          <p:cNvGrpSpPr/>
          <p:nvPr/>
        </p:nvGrpSpPr>
        <p:grpSpPr>
          <a:xfrm>
            <a:off x="1226424" y="3011365"/>
            <a:ext cx="9513667" cy="1103531"/>
            <a:chOff x="1226424" y="2563297"/>
            <a:chExt cx="9513667" cy="110353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0FB8D0A-2AE1-6F6C-7D3E-4B161C6FFBC4}"/>
                </a:ext>
              </a:extLst>
            </p:cNvPr>
            <p:cNvSpPr/>
            <p:nvPr/>
          </p:nvSpPr>
          <p:spPr>
            <a:xfrm>
              <a:off x="2172163" y="2563297"/>
              <a:ext cx="8567928" cy="9906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4243E4D-6516-06A4-68DC-D8B771F1622A}"/>
                </a:ext>
              </a:extLst>
            </p:cNvPr>
            <p:cNvSpPr/>
            <p:nvPr/>
          </p:nvSpPr>
          <p:spPr>
            <a:xfrm>
              <a:off x="2629363" y="2868097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D9FF54-914E-FC4B-CEFC-0E4570560629}"/>
                </a:ext>
              </a:extLst>
            </p:cNvPr>
            <p:cNvSpPr/>
            <p:nvPr/>
          </p:nvSpPr>
          <p:spPr>
            <a:xfrm>
              <a:off x="10160971" y="2868096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BC98775-2341-8BE0-E3AC-528D30C032EE}"/>
                </a:ext>
              </a:extLst>
            </p:cNvPr>
            <p:cNvSpPr txBox="1"/>
            <p:nvPr/>
          </p:nvSpPr>
          <p:spPr>
            <a:xfrm>
              <a:off x="2629363" y="3020497"/>
              <a:ext cx="378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79701D-AD7B-2768-B177-426FC4D39625}"/>
                </a:ext>
              </a:extLst>
            </p:cNvPr>
            <p:cNvSpPr txBox="1"/>
            <p:nvPr/>
          </p:nvSpPr>
          <p:spPr>
            <a:xfrm>
              <a:off x="9932371" y="3020497"/>
              <a:ext cx="38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2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46E2BE-35C4-BE86-3DA4-2257AADCB35E}"/>
                </a:ext>
              </a:extLst>
            </p:cNvPr>
            <p:cNvSpPr txBox="1"/>
            <p:nvPr/>
          </p:nvSpPr>
          <p:spPr>
            <a:xfrm>
              <a:off x="1226424" y="285017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Step 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62351E-1E52-0946-510E-6B103C2DB997}"/>
                </a:ext>
              </a:extLst>
            </p:cNvPr>
            <p:cNvSpPr txBox="1"/>
            <p:nvPr/>
          </p:nvSpPr>
          <p:spPr>
            <a:xfrm>
              <a:off x="6591764" y="3023996"/>
              <a:ext cx="1530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still entangled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099CEFB-B7BD-56D8-A598-A9405BC3FF6C}"/>
                    </a:ext>
                  </a:extLst>
                </p:cNvPr>
                <p:cNvSpPr txBox="1"/>
                <p:nvPr/>
              </p:nvSpPr>
              <p:spPr>
                <a:xfrm>
                  <a:off x="4402634" y="2766626"/>
                  <a:ext cx="2198487" cy="5722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l-G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l-G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↑↑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↓↓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634" y="2766626"/>
                  <a:ext cx="2198487" cy="5722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7472E0-ED21-97C8-93A3-ED52C2FF0469}"/>
                </a:ext>
              </a:extLst>
            </p:cNvPr>
            <p:cNvSpPr txBox="1"/>
            <p:nvPr/>
          </p:nvSpPr>
          <p:spPr>
            <a:xfrm>
              <a:off x="2995982" y="277799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Earth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7A56AD-2733-DB2A-072F-B9831A9BB8AB}"/>
                </a:ext>
              </a:extLst>
            </p:cNvPr>
            <p:cNvSpPr txBox="1"/>
            <p:nvPr/>
          </p:nvSpPr>
          <p:spPr>
            <a:xfrm>
              <a:off x="7876495" y="2731831"/>
              <a:ext cx="224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100 light years away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647F721-04E0-6F0E-009B-E91795B83F6E}"/>
              </a:ext>
            </a:extLst>
          </p:cNvPr>
          <p:cNvGrpSpPr/>
          <p:nvPr/>
        </p:nvGrpSpPr>
        <p:grpSpPr>
          <a:xfrm>
            <a:off x="1226424" y="4069378"/>
            <a:ext cx="9482328" cy="2107585"/>
            <a:chOff x="1226424" y="4069378"/>
            <a:chExt cx="9482328" cy="2107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F19269F-C4A5-4A5F-E993-5D61A9915325}"/>
                    </a:ext>
                  </a:extLst>
                </p:cNvPr>
                <p:cNvSpPr txBox="1"/>
                <p:nvPr/>
              </p:nvSpPr>
              <p:spPr>
                <a:xfrm>
                  <a:off x="1226424" y="4069378"/>
                  <a:ext cx="7239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Step 3   measure e</a:t>
                  </a:r>
                  <a:r>
                    <a:rPr kumimoji="0" lang="en-US" sz="1800" b="1" i="0" u="none" strike="noStrike" kern="0" cap="none" spc="0" normalizeH="0" baseline="3000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</a:t>
                  </a: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: 50% to get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 , assume obtained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 for e</a:t>
                  </a:r>
                  <a:r>
                    <a:rPr kumimoji="0" lang="en-US" sz="1800" b="1" i="0" u="none" strike="noStrike" kern="0" cap="none" spc="0" normalizeH="0" baseline="3000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424" y="4069378"/>
                  <a:ext cx="7239000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673" t="-68868" b="-6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C5D79B9-074C-243F-FEB4-0C218582B457}"/>
                </a:ext>
              </a:extLst>
            </p:cNvPr>
            <p:cNvCxnSpPr/>
            <p:nvPr/>
          </p:nvCxnSpPr>
          <p:spPr>
            <a:xfrm>
              <a:off x="3588624" y="4831377"/>
              <a:ext cx="2743200" cy="158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>
                  <a:lumMod val="50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64C8723-5A22-E3D5-B8F3-703976284D6C}"/>
                </a:ext>
              </a:extLst>
            </p:cNvPr>
            <p:cNvSpPr txBox="1"/>
            <p:nvPr/>
          </p:nvSpPr>
          <p:spPr>
            <a:xfrm>
              <a:off x="4274425" y="4450377"/>
              <a:ext cx="958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collapse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E68B76F-B109-0ABA-51B1-160C41D7AA7E}"/>
                    </a:ext>
                  </a:extLst>
                </p:cNvPr>
                <p:cNvSpPr txBox="1"/>
                <p:nvPr/>
              </p:nvSpPr>
              <p:spPr>
                <a:xfrm>
                  <a:off x="3074410" y="4732656"/>
                  <a:ext cx="3699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l-G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l-G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0" y="4732656"/>
                  <a:ext cx="3699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115" r="-65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44102F9-2FF5-4D11-D8B3-5E7D98F1A594}"/>
                    </a:ext>
                  </a:extLst>
                </p:cNvPr>
                <p:cNvSpPr/>
                <p:nvPr/>
              </p:nvSpPr>
              <p:spPr>
                <a:xfrm>
                  <a:off x="6341796" y="4646711"/>
                  <a:ext cx="6083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796" y="4646711"/>
                  <a:ext cx="6083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0000" t="-119672" r="-79000" b="-18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A2D08F-B596-54F9-2ECA-83A3E13AADB2}"/>
                </a:ext>
              </a:extLst>
            </p:cNvPr>
            <p:cNvSpPr/>
            <p:nvPr/>
          </p:nvSpPr>
          <p:spPr>
            <a:xfrm>
              <a:off x="2140824" y="5073432"/>
              <a:ext cx="8567928" cy="9906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DBBB947-98D1-CDD0-C066-283D1B2CC53D}"/>
                </a:ext>
              </a:extLst>
            </p:cNvPr>
            <p:cNvSpPr/>
            <p:nvPr/>
          </p:nvSpPr>
          <p:spPr>
            <a:xfrm>
              <a:off x="2598024" y="5378232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A0067FE-15CC-A01B-9D6D-E6CC94DCDD7A}"/>
                </a:ext>
              </a:extLst>
            </p:cNvPr>
            <p:cNvSpPr/>
            <p:nvPr/>
          </p:nvSpPr>
          <p:spPr>
            <a:xfrm>
              <a:off x="10129632" y="5378231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22F594-44FB-8D83-5D64-3A730A9CDFBE}"/>
                </a:ext>
              </a:extLst>
            </p:cNvPr>
            <p:cNvSpPr txBox="1"/>
            <p:nvPr/>
          </p:nvSpPr>
          <p:spPr>
            <a:xfrm>
              <a:off x="2598024" y="5530632"/>
              <a:ext cx="378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2D68D00-8EC3-49BF-4E14-675634184C00}"/>
                </a:ext>
              </a:extLst>
            </p:cNvPr>
            <p:cNvSpPr txBox="1"/>
            <p:nvPr/>
          </p:nvSpPr>
          <p:spPr>
            <a:xfrm>
              <a:off x="9901032" y="5530632"/>
              <a:ext cx="38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2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8A7261-C955-D78E-7962-0DDF95E64FE6}"/>
                </a:ext>
              </a:extLst>
            </p:cNvPr>
            <p:cNvSpPr txBox="1"/>
            <p:nvPr/>
          </p:nvSpPr>
          <p:spPr>
            <a:xfrm>
              <a:off x="3306358" y="527467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Earth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31A1FE-641A-A48F-FAED-0811F85DDC98}"/>
                </a:ext>
              </a:extLst>
            </p:cNvPr>
            <p:cNvSpPr txBox="1"/>
            <p:nvPr/>
          </p:nvSpPr>
          <p:spPr>
            <a:xfrm>
              <a:off x="7552548" y="5258411"/>
              <a:ext cx="224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100 light years away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BE14F82-FBC1-7797-A41A-889CCAC19364}"/>
                    </a:ext>
                  </a:extLst>
                </p:cNvPr>
                <p:cNvSpPr/>
                <p:nvPr/>
              </p:nvSpPr>
              <p:spPr>
                <a:xfrm>
                  <a:off x="2859095" y="5255420"/>
                  <a:ext cx="5009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095" y="5255420"/>
                  <a:ext cx="50097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0976" t="-119672" r="-96341" b="-18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64A8EE-9ED0-87CF-4176-DBFBC2018BC7}"/>
                    </a:ext>
                  </a:extLst>
                </p:cNvPr>
                <p:cNvSpPr/>
                <p:nvPr/>
              </p:nvSpPr>
              <p:spPr>
                <a:xfrm>
                  <a:off x="9639583" y="5259363"/>
                  <a:ext cx="5009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9583" y="5259363"/>
                  <a:ext cx="50097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0976" t="-121667" r="-96341" b="-18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Quantum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Quantum gates rotate the vector (state) in the corresponding hyperspace</a:t>
            </a:r>
          </a:p>
          <a:p>
            <a:r>
              <a:rPr lang="en-US" sz="2400" i="1" dirty="0"/>
              <a:t>Very often, a gate is just a laser or microwave pulse</a:t>
            </a:r>
          </a:p>
          <a:p>
            <a:r>
              <a:rPr lang="en-US" sz="2400" dirty="0"/>
              <a:t>Some gates have classical counterparts</a:t>
            </a:r>
          </a:p>
          <a:p>
            <a:pPr lvl="1"/>
            <a:r>
              <a:rPr lang="en-US" sz="2000" dirty="0"/>
              <a:t>NOT gate (1-qubit)</a:t>
            </a:r>
          </a:p>
          <a:p>
            <a:pPr lvl="1"/>
            <a:r>
              <a:rPr lang="en-US" sz="2000" dirty="0"/>
              <a:t>CNOT gate (2-qubit)</a:t>
            </a:r>
          </a:p>
          <a:p>
            <a:r>
              <a:rPr lang="en-US" sz="2400" dirty="0"/>
              <a:t>Some gates have no classical counterparts</a:t>
            </a:r>
          </a:p>
          <a:p>
            <a:pPr lvl="1"/>
            <a:r>
              <a:rPr lang="en-US" sz="2000" dirty="0"/>
              <a:t>Hadamard gate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190" y="4714359"/>
            <a:ext cx="2550937" cy="144103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62" y="3771434"/>
            <a:ext cx="2357438" cy="32966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E67B4CE8-FF29-19DD-3220-B4F7DF0476E9}"/>
              </a:ext>
            </a:extLst>
          </p:cNvPr>
          <p:cNvGrpSpPr/>
          <p:nvPr/>
        </p:nvGrpSpPr>
        <p:grpSpPr>
          <a:xfrm>
            <a:off x="7977554" y="1250583"/>
            <a:ext cx="3200400" cy="4790336"/>
            <a:chOff x="8248023" y="1386627"/>
            <a:chExt cx="3200400" cy="479033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C479F3F-6E4E-1A0D-F492-B00FDC63AF46}"/>
                </a:ext>
              </a:extLst>
            </p:cNvPr>
            <p:cNvSpPr/>
            <p:nvPr/>
          </p:nvSpPr>
          <p:spPr>
            <a:xfrm>
              <a:off x="8248023" y="2407177"/>
              <a:ext cx="3200400" cy="3200400"/>
            </a:xfrm>
            <a:prstGeom prst="ellipse">
              <a:avLst/>
            </a:prstGeom>
            <a:noFill/>
            <a:ln w="571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0164360-7415-D674-4D3B-6179580A1AFD}"/>
                </a:ext>
              </a:extLst>
            </p:cNvPr>
            <p:cNvSpPr/>
            <p:nvPr/>
          </p:nvSpPr>
          <p:spPr>
            <a:xfrm>
              <a:off x="8248023" y="3422061"/>
              <a:ext cx="3200400" cy="1170632"/>
            </a:xfrm>
            <a:prstGeom prst="ellipse">
              <a:avLst/>
            </a:prstGeom>
            <a:noFill/>
            <a:ln w="571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6A1CD46-7BD0-D756-C7D9-94DA11D9735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48023" y="4007377"/>
              <a:ext cx="3200400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53372D3-3437-9275-9B49-FEE0715DA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2958" y="3422061"/>
              <a:ext cx="1135464" cy="1170632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F7A371C-7AFC-544A-B968-9F5279A859E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248023" y="4007377"/>
              <a:ext cx="3200400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4E279EC-C0D3-A6F8-FF20-3B873D4BEF3B}"/>
                </a:ext>
              </a:extLst>
            </p:cNvPr>
            <p:cNvSpPr/>
            <p:nvPr/>
          </p:nvSpPr>
          <p:spPr>
            <a:xfrm>
              <a:off x="10276382" y="3038847"/>
              <a:ext cx="132040" cy="113191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1194C09-A9B8-7212-87C4-5E52C04D3387}"/>
                </a:ext>
              </a:extLst>
            </p:cNvPr>
            <p:cNvCxnSpPr/>
            <p:nvPr/>
          </p:nvCxnSpPr>
          <p:spPr>
            <a:xfrm>
              <a:off x="10352715" y="3152038"/>
              <a:ext cx="0" cy="125476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DFEAE43-2B57-B84D-2C9A-6DDDD20FD187}"/>
                </a:ext>
              </a:extLst>
            </p:cNvPr>
            <p:cNvCxnSpPr>
              <a:stCxn id="56" idx="4"/>
            </p:cNvCxnSpPr>
            <p:nvPr/>
          </p:nvCxnSpPr>
          <p:spPr>
            <a:xfrm flipH="1">
              <a:off x="9848223" y="3152038"/>
              <a:ext cx="494179" cy="855339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66EB7E-987E-8C3F-149C-08C89FB5B013}"/>
                </a:ext>
              </a:extLst>
            </p:cNvPr>
            <p:cNvCxnSpPr/>
            <p:nvPr/>
          </p:nvCxnSpPr>
          <p:spPr>
            <a:xfrm>
              <a:off x="9848223" y="4007377"/>
              <a:ext cx="504492" cy="39942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18545DA9-C76F-90F2-154D-E7F5CC036E13}"/>
                </a:ext>
              </a:extLst>
            </p:cNvPr>
            <p:cNvSpPr/>
            <p:nvPr/>
          </p:nvSpPr>
          <p:spPr>
            <a:xfrm rot="21310929">
              <a:off x="9639396" y="3538043"/>
              <a:ext cx="410356" cy="345823"/>
            </a:xfrm>
            <a:prstGeom prst="arc">
              <a:avLst>
                <a:gd name="adj1" fmla="val 16200000"/>
                <a:gd name="adj2" fmla="val 21180608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79F1B1-230F-79F4-073B-F1413C1207E0}"/>
                </a:ext>
              </a:extLst>
            </p:cNvPr>
            <p:cNvSpPr/>
            <p:nvPr/>
          </p:nvSpPr>
          <p:spPr>
            <a:xfrm>
              <a:off x="9870503" y="2972620"/>
              <a:ext cx="7519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Calibri" panose="020F0502020204030204" pitchFamily="34" charset="0"/>
                </a:rPr>
                <a:t>θ</a:t>
              </a:r>
              <a:endPara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D124D26C-9C75-865C-675F-739FCA0E26DF}"/>
                </a:ext>
              </a:extLst>
            </p:cNvPr>
            <p:cNvSpPr/>
            <p:nvPr/>
          </p:nvSpPr>
          <p:spPr>
            <a:xfrm rot="9143980">
              <a:off x="9654333" y="3902236"/>
              <a:ext cx="414408" cy="403515"/>
            </a:xfrm>
            <a:prstGeom prst="arc">
              <a:avLst>
                <a:gd name="adj1" fmla="val 13661744"/>
                <a:gd name="adj2" fmla="val 21573493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5BD26F8-BA6D-41AE-0DF3-A45D642A0127}"/>
                    </a:ext>
                  </a:extLst>
                </p:cNvPr>
                <p:cNvSpPr/>
                <p:nvPr/>
              </p:nvSpPr>
              <p:spPr>
                <a:xfrm>
                  <a:off x="9687551" y="4114266"/>
                  <a:ext cx="751998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l-GR" sz="28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𝝓</m:t>
                        </m:r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85D1432-C8A2-4BC6-9C0A-56296A0FAF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7551" y="4114266"/>
                  <a:ext cx="75199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926923-F22E-037C-31D1-22DF41522395}"/>
                </a:ext>
              </a:extLst>
            </p:cNvPr>
            <p:cNvSpPr txBox="1"/>
            <p:nvPr/>
          </p:nvSpPr>
          <p:spPr>
            <a:xfrm>
              <a:off x="8874037" y="1386627"/>
              <a:ext cx="2164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Bloch Sphere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0D7DC99-F64F-8429-E036-C3A175603BBD}"/>
                    </a:ext>
                  </a:extLst>
                </p:cNvPr>
                <p:cNvSpPr/>
                <p:nvPr/>
              </p:nvSpPr>
              <p:spPr>
                <a:xfrm>
                  <a:off x="9915053" y="2548141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l-GR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𝜳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5053" y="2548141"/>
                  <a:ext cx="7469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3054594-E965-C24D-0760-9EE017B628F7}"/>
                    </a:ext>
                  </a:extLst>
                </p:cNvPr>
                <p:cNvSpPr/>
                <p:nvPr/>
              </p:nvSpPr>
              <p:spPr>
                <a:xfrm>
                  <a:off x="9488067" y="1873873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8067" y="1873873"/>
                  <a:ext cx="74693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F9A2F87-F94F-38F2-E9C5-0DA4F9DD9009}"/>
                    </a:ext>
                  </a:extLst>
                </p:cNvPr>
                <p:cNvSpPr/>
                <p:nvPr/>
              </p:nvSpPr>
              <p:spPr>
                <a:xfrm>
                  <a:off x="9510170" y="5653743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170" y="5653743"/>
                  <a:ext cx="74693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A7C8B82-5E32-6C16-0D01-73487280AF8D}"/>
                    </a:ext>
                  </a:extLst>
                </p:cNvPr>
                <p:cNvSpPr/>
                <p:nvPr/>
              </p:nvSpPr>
              <p:spPr>
                <a:xfrm>
                  <a:off x="8725286" y="4545867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286" y="4545867"/>
                  <a:ext cx="74693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12E1BC0-5E37-EC70-8BD4-4A35D6974413}"/>
                    </a:ext>
                  </a:extLst>
                </p:cNvPr>
                <p:cNvSpPr/>
                <p:nvPr/>
              </p:nvSpPr>
              <p:spPr>
                <a:xfrm>
                  <a:off x="10374811" y="3038847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811" y="3038847"/>
                  <a:ext cx="74693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5D7CA2-6784-4672-CE78-C912DFA7FA08}"/>
              </a:ext>
            </a:extLst>
          </p:cNvPr>
          <p:cNvSpPr txBox="1"/>
          <p:nvPr/>
        </p:nvSpPr>
        <p:spPr>
          <a:xfrm>
            <a:off x="6400800" y="6014900"/>
            <a:ext cx="571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7030A0"/>
                </a:solidFill>
                <a:latin typeface="Calibri" panose="020F0502020204030204"/>
              </a:rPr>
              <a:t>We embed the hyperspace of a qubit in our real 3D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BEE91-F8B9-4F66-B0F3-574B7FFF98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6185" y="131612"/>
            <a:ext cx="3943553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0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Quantum Gates and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2DB4201-7991-A275-4D6E-D12DEF4C9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4" y="2768625"/>
            <a:ext cx="4312003" cy="3012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001004-A8A4-6E20-72BB-2E6E872AA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98" y="2971539"/>
            <a:ext cx="6770827" cy="2606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9C7AC2-437C-639A-5310-EC3F4C564D99}"/>
              </a:ext>
            </a:extLst>
          </p:cNvPr>
          <p:cNvSpPr txBox="1"/>
          <p:nvPr/>
        </p:nvSpPr>
        <p:spPr>
          <a:xfrm flipH="1">
            <a:off x="2861309" y="1869989"/>
            <a:ext cx="200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030A0"/>
                </a:solidFill>
                <a:latin typeface="Calibri" panose="020F0502020204030204"/>
              </a:rPr>
              <a:t>Quantum gates must be reversible</a:t>
            </a:r>
            <a:endParaRPr lang="en-US" sz="1800" b="1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A1C04-D34D-6030-CE82-287EFF073F55}"/>
              </a:ext>
            </a:extLst>
          </p:cNvPr>
          <p:cNvSpPr txBox="1"/>
          <p:nvPr/>
        </p:nvSpPr>
        <p:spPr>
          <a:xfrm flipH="1">
            <a:off x="6489152" y="1804493"/>
            <a:ext cx="4559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030A0"/>
                </a:solidFill>
                <a:latin typeface="Calibri" panose="020F0502020204030204"/>
              </a:rPr>
              <a:t>Quantum circuit is the application of operations (microwave/laser pulses) to usually stationary qubit carriers.</a:t>
            </a:r>
            <a:endParaRPr lang="en-US" sz="1800" b="1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0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Implementations of Qubits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-196068" y="1783075"/>
            <a:ext cx="6499467" cy="492443"/>
            <a:chOff x="0" y="1659422"/>
            <a:chExt cx="6499467" cy="492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0" y="1659422"/>
                  <a:ext cx="649946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𝑀𝑜𝑜𝑑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</m:oMath>
                    </m:oMathPara>
                  </a14:m>
                  <a:endParaRPr lang="en-US" sz="3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659422"/>
                  <a:ext cx="6499467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2" descr="Happy and sad emoji smiley faces line art vector icon for apps and websites  Stock Vector | Adobe Stock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7" t="14988" b="12996"/>
            <a:stretch/>
          </p:blipFill>
          <p:spPr bwMode="auto">
            <a:xfrm>
              <a:off x="4742548" y="1745073"/>
              <a:ext cx="413705" cy="379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appy and sad emoji smiley faces line art vector icon for apps and websites  Stock Vector | Adobe Stock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70" r="51389" b="13473"/>
            <a:stretch/>
          </p:blipFill>
          <p:spPr bwMode="auto">
            <a:xfrm>
              <a:off x="3374298" y="1725871"/>
              <a:ext cx="400642" cy="408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 flipH="1">
            <a:off x="5562600" y="1845734"/>
            <a:ext cx="269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</a:rPr>
              <a:t>Not a reliable qubit</a:t>
            </a:r>
            <a:endParaRPr lang="en-US" sz="2000" b="1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85800" y="2464246"/>
            <a:ext cx="3054063" cy="3290700"/>
            <a:chOff x="454177" y="2961944"/>
            <a:chExt cx="3054063" cy="32907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74" y="3537283"/>
              <a:ext cx="2713037" cy="149446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 flipH="1">
              <a:off x="772463" y="2961944"/>
              <a:ext cx="2425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+mj-lt"/>
                </a:rPr>
                <a:t>Electron Spin Qubit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2146" y="5342116"/>
                  <a:ext cx="304609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</m:oMath>
                    </m:oMathPara>
                  </a14:m>
                  <a:endParaRPr lang="en-US" sz="28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46" y="5342116"/>
                  <a:ext cx="3046094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454177" y="5914090"/>
              <a:ext cx="26643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+mj-lt"/>
                </a:rPr>
                <a:t>Physics Today </a:t>
              </a:r>
              <a:r>
                <a:rPr lang="en-US" sz="1600" b="1" i="1" dirty="0">
                  <a:solidFill>
                    <a:srgbClr val="000000"/>
                  </a:solidFill>
                  <a:latin typeface="+mj-lt"/>
                </a:rPr>
                <a:t>72</a:t>
              </a:r>
              <a:r>
                <a:rPr lang="en-US" sz="1600" i="1" dirty="0">
                  <a:solidFill>
                    <a:srgbClr val="000000"/>
                  </a:solidFill>
                  <a:latin typeface="+mj-lt"/>
                </a:rPr>
                <a:t>, 8, 38 (2019)</a:t>
              </a:r>
              <a:endParaRPr lang="en-US" sz="1600" i="1" dirty="0">
                <a:latin typeface="+mj-lt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5011" y="5353049"/>
              <a:ext cx="181835" cy="38185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69953" y="5353048"/>
              <a:ext cx="150427" cy="38185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700000">
              <a:off x="633073" y="5365382"/>
              <a:ext cx="203324" cy="406648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8618044" y="2464246"/>
            <a:ext cx="3033116" cy="3359130"/>
            <a:chOff x="6636842" y="2770116"/>
            <a:chExt cx="3033116" cy="3359130"/>
          </a:xfrm>
        </p:grpSpPr>
        <p:pic>
          <p:nvPicPr>
            <p:cNvPr id="2050" name="Picture 2" descr="https://upload.wikimedia.org/wikipedia/commons/0/07/Cooper_pair_box_circuit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207" y="3430578"/>
              <a:ext cx="1999497" cy="1746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 flipH="1">
              <a:off x="7017550" y="2770116"/>
              <a:ext cx="22954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+mj-lt"/>
                </a:rPr>
                <a:t>Superconducting Charge Qubit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636842" y="5342116"/>
                  <a:ext cx="3033116" cy="304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842" y="5342116"/>
                  <a:ext cx="3033116" cy="304984"/>
                </a:xfrm>
                <a:prstGeom prst="rect">
                  <a:avLst/>
                </a:prstGeom>
                <a:blipFill>
                  <a:blip r:embed="rId11"/>
                  <a:stretch>
                    <a:fillRect l="-13280" t="-178000" r="-18310" b="-25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/>
            <p:cNvSpPr/>
            <p:nvPr/>
          </p:nvSpPr>
          <p:spPr>
            <a:xfrm>
              <a:off x="7682873" y="5790692"/>
              <a:ext cx="10150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+mj-lt"/>
                </a:rPr>
                <a:t>Wikipedia</a:t>
              </a:r>
              <a:endParaRPr lang="en-US" sz="1600" i="1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 flipH="1">
                  <a:off x="8363299" y="3655471"/>
                  <a:ext cx="528559" cy="464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63299" y="3655471"/>
                  <a:ext cx="528559" cy="46413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4407169" y="2464246"/>
            <a:ext cx="3332596" cy="3352280"/>
            <a:chOff x="4175546" y="2900364"/>
            <a:chExt cx="3332596" cy="3352280"/>
          </a:xfrm>
        </p:grpSpPr>
        <p:pic>
          <p:nvPicPr>
            <p:cNvPr id="2052" name="Picture 4" descr="Encoding of optical qubits. (a) Single-rail encoded qubits are represented by the absence or presence of a single photon of fixed polarization in one optical mode. This encoding allows for the deterministic generation of entangled states, but with the caveat that single-qubit gates can only be achieved probabilistically. (b) Dual-rail encoded qubits are represented by the presence of a single photon in one or the other of two spatial optical modes. Formally, polarization-encoded qubits are equivalent to the dual-rail encoding due to the basis comprising two orthogonal polarization modes, e.g., by defining |1〉|0〉 = |H〉 and |0〉|1〉 = |V〉 where |H〉 and |V〉 corresponds to a horizontally and vertically polarized photon state, respectively.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3" t="19279" r="47264"/>
            <a:stretch/>
          </p:blipFill>
          <p:spPr bwMode="auto">
            <a:xfrm>
              <a:off x="5071272" y="3262522"/>
              <a:ext cx="1765878" cy="194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 flipH="1">
              <a:off x="5020038" y="2900364"/>
              <a:ext cx="2425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+mj-lt"/>
                </a:rPr>
                <a:t>Photonic Qubit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75848" y="5423758"/>
                  <a:ext cx="303229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𝑝𝑎𝑡h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𝑝𝑎𝑡h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848" y="5423758"/>
                  <a:ext cx="3032294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4458" t="-178000" r="-19679" b="-25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/>
            <p:cNvSpPr/>
            <p:nvPr/>
          </p:nvSpPr>
          <p:spPr>
            <a:xfrm>
              <a:off x="4175546" y="5914090"/>
              <a:ext cx="29041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+mj-lt"/>
                </a:rPr>
                <a:t>Scientific Reports </a:t>
              </a:r>
              <a:r>
                <a:rPr lang="en-US" sz="1600" b="1" i="1" dirty="0">
                  <a:solidFill>
                    <a:srgbClr val="000000"/>
                  </a:solidFill>
                  <a:latin typeface="+mj-lt"/>
                </a:rPr>
                <a:t>3</a:t>
              </a:r>
              <a:r>
                <a:rPr lang="en-US" sz="1600" i="1" dirty="0">
                  <a:solidFill>
                    <a:srgbClr val="000000"/>
                  </a:solidFill>
                  <a:latin typeface="+mj-lt"/>
                </a:rPr>
                <a:t>, 1394 (2013) </a:t>
              </a:r>
              <a:endParaRPr lang="en-US" sz="1600" i="1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flipH="1">
                  <a:off x="5448531" y="3787322"/>
                  <a:ext cx="56681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𝑝𝑎𝑡h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48531" y="3787322"/>
                  <a:ext cx="566815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5376" r="-53763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 flipH="1">
                  <a:off x="5425649" y="4303235"/>
                  <a:ext cx="14115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𝑝𝑎𝑡h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  <a:latin typeface="+mj-lt"/>
                    </a:rPr>
                    <a:t>0</a:t>
                  </a: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25649" y="4303235"/>
                  <a:ext cx="1411501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1724" t="-909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C42222-DC2C-4F69-917E-3436013F34B4}"/>
                  </a:ext>
                </a:extLst>
              </p14:cNvPr>
              <p14:cNvContentPartPr/>
              <p14:nvPr/>
            </p14:nvContentPartPr>
            <p14:xfrm>
              <a:off x="9660453" y="87192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C42222-DC2C-4F69-917E-3436013F34B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51453" y="8629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495" y="1825625"/>
            <a:ext cx="6638925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Noise, De-coherence Time and Energy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045173" cy="4023360"/>
              </a:xfrm>
            </p:spPr>
            <p:txBody>
              <a:bodyPr/>
              <a:lstStyle/>
              <a:p>
                <a:r>
                  <a:rPr lang="en-US" dirty="0"/>
                  <a:t>Qubit loses its state due to noise</a:t>
                </a:r>
              </a:p>
              <a:p>
                <a:r>
                  <a:rPr lang="en-US" dirty="0"/>
                  <a:t>Need ultra-low temperature to avoid thermal noise</a:t>
                </a:r>
              </a:p>
              <a:p>
                <a:r>
                  <a:rPr lang="en-US" dirty="0" err="1"/>
                  <a:t>Decoherence</a:t>
                </a:r>
                <a:r>
                  <a:rPr lang="en-US" dirty="0"/>
                  <a:t> time: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baseline="-25000" dirty="0"/>
                  <a:t>1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045173" cy="4023360"/>
              </a:xfrm>
              <a:blipFill>
                <a:blip r:embed="rId3"/>
                <a:stretch>
                  <a:fillRect l="-1506" t="-1667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78855" y="228022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Qubit energy separation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57915" y="2223361"/>
            <a:ext cx="27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Liquid-He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83869" y="2592693"/>
            <a:ext cx="183931" cy="61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24425" y="3247127"/>
            <a:ext cx="294241" cy="61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26487" y="3991724"/>
            <a:ext cx="107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Liquid-N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908287" y="3465041"/>
            <a:ext cx="82204" cy="52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1396" y="36317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Dilution Fridge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541396" y="4213417"/>
            <a:ext cx="192779" cy="37346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5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No-Cloning Theorem</a:t>
            </a:r>
            <a:r>
              <a:rPr lang="en-US" dirty="0"/>
              <a:t>: It is not allowed to copy an arbitrary state in quantum mechanics</a:t>
            </a:r>
          </a:p>
          <a:p>
            <a:r>
              <a:rPr lang="en-US" dirty="0"/>
              <a:t>Syndrome measurement is used for error correction</a:t>
            </a:r>
          </a:p>
        </p:txBody>
      </p:sp>
      <p:pic>
        <p:nvPicPr>
          <p:cNvPr id="8194" name="Picture 2" descr="https://upload.wikimedia.org/wikipedia/commons/thumb/8/80/Quantum_error_correction_of_bit_flip_using_three_qubits.svg/1920px-Quantum_error_correction_of_bit_flip_using_three_qubit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4001294"/>
            <a:ext cx="5299075" cy="14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flipH="1">
            <a:off x="7645399" y="5620325"/>
            <a:ext cx="358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E.g. Through entanglement and syndrome measurement</a:t>
            </a:r>
            <a:endParaRPr lang="en-US" sz="1800" b="1" dirty="0">
              <a:solidFill>
                <a:srgbClr val="7030A0"/>
              </a:solidFill>
            </a:endParaRPr>
          </a:p>
        </p:txBody>
      </p:sp>
      <p:pic>
        <p:nvPicPr>
          <p:cNvPr id="8196" name="Picture 4" descr="Acupuncture &amp; Chinese Medicine | Perth &amp; Melbourne | Ping Ming Healt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4082612"/>
            <a:ext cx="2306569" cy="153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123825" y="3493056"/>
            <a:ext cx="37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7030A0"/>
                </a:solidFill>
              </a:rPr>
              <a:t>Classical Error Correction</a:t>
            </a:r>
            <a:endParaRPr lang="en-US" sz="1800" b="1" baseline="30000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5150" y="3478720"/>
            <a:ext cx="37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7030A0"/>
                </a:solidFill>
              </a:rPr>
              <a:t>Quantum Error Correction</a:t>
            </a:r>
            <a:endParaRPr lang="en-US" sz="1800" b="1" baseline="30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9175" y="4327663"/>
                <a:ext cx="1387367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0⇒000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1⇒111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5" y="4327663"/>
                <a:ext cx="1387367" cy="1292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367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4041</TotalTime>
  <Words>1314</Words>
  <Application>Microsoft Macintosh PowerPoint</Application>
  <PresentationFormat>Widescreen</PresentationFormat>
  <Paragraphs>211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Candara</vt:lpstr>
      <vt:lpstr>Retrospect</vt:lpstr>
      <vt:lpstr>Introduction to Quantum Computing:                                          From a Layperson to a Programmer in 30 Steps</vt:lpstr>
      <vt:lpstr>Measurement</vt:lpstr>
      <vt:lpstr>Entangled States</vt:lpstr>
      <vt:lpstr>Quantum Entanglement – Spooky Action </vt:lpstr>
      <vt:lpstr>Quantum Gates</vt:lpstr>
      <vt:lpstr>Quantum Gates and Circuits</vt:lpstr>
      <vt:lpstr>Implementations of Qubits </vt:lpstr>
      <vt:lpstr>Noise, De-coherence Time and Energy Scale</vt:lpstr>
      <vt:lpstr>Error Correction</vt:lpstr>
      <vt:lpstr>Final Remark: Is Quantum Computing Omnipotent?</vt:lpstr>
      <vt:lpstr>What did we learn in the last lecture?</vt:lpstr>
      <vt:lpstr>Quantum Computing – An Overview</vt:lpstr>
      <vt:lpstr>Resources</vt:lpstr>
      <vt:lpstr>Why Quantum Computing</vt:lpstr>
      <vt:lpstr>Current Landscape</vt:lpstr>
      <vt:lpstr>Qubit Realization</vt:lpstr>
      <vt:lpstr>Opportunities</vt:lpstr>
      <vt:lpstr>How to Study?</vt:lpstr>
      <vt:lpstr>Keep this in mind and bring to your interview</vt:lpstr>
      <vt:lpstr>How to study in a short time?</vt:lpstr>
      <vt:lpstr>The Basics</vt:lpstr>
      <vt:lpstr>|Yes&gt; or |No&gt; Question (A joke)</vt:lpstr>
      <vt:lpstr>Vector Space and Basis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907</cp:revision>
  <cp:lastPrinted>2020-01-30T00:29:37Z</cp:lastPrinted>
  <dcterms:created xsi:type="dcterms:W3CDTF">2018-08-11T18:04:59Z</dcterms:created>
  <dcterms:modified xsi:type="dcterms:W3CDTF">2023-01-02T01:55:42Z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