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3"/>
  </p:notesMasterIdLst>
  <p:handoutMasterIdLst>
    <p:handoutMasterId r:id="rId14"/>
  </p:handoutMasterIdLst>
  <p:sldIdLst>
    <p:sldId id="1011" r:id="rId5"/>
    <p:sldId id="993" r:id="rId6"/>
    <p:sldId id="970" r:id="rId7"/>
    <p:sldId id="971" r:id="rId8"/>
    <p:sldId id="972" r:id="rId9"/>
    <p:sldId id="973" r:id="rId10"/>
    <p:sldId id="974" r:id="rId11"/>
    <p:sldId id="9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  <p14:sldId id="993"/>
            <p14:sldId id="970"/>
            <p14:sldId id="971"/>
            <p14:sldId id="972"/>
            <p14:sldId id="973"/>
            <p14:sldId id="974"/>
            <p14:sldId id="975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90" d="100"/>
          <a:sy n="90" d="100"/>
        </p:scale>
        <p:origin x="39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08-29T23:36:18.82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33243 11068 0,'0'0'16,"0"0"-16,0 9 0,0-1 15,0 10-15,9-1 16,-9 0-16,0-8 16,0 0-16,0-1 15,0 1-15,0-9 16,0 0-1,8-9-15,18-25 16,53-53-16,16-26 16,44-34-16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2:48:35.9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0:57:22.3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29.7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30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31.5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32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33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33.9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19T21:36:34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E92B-33BE-4BD6-B9B1-15FE9D0E293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9E90-A735-4EFF-86A1-103C769FADA2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78E-8108-40C7-96A6-4A96C695BB84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3A1-2550-4789-8EC3-5E6B88A18502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8E5-F6F7-4847-A537-CEF013381CB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C9A-7828-4367-BC0D-11994BFBDD5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2A03-CB7F-41C1-B46A-B7A6C53B6000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9FB2-D646-45C7-8028-EB6CE1C2A802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7A3-2932-4639-B29A-482B85EE5335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3550-8C47-4045-B72C-3801160574C8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2787F-82D5-4447-8B33-C7A73F0B7D1D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F88E-3FBE-4BCE-82CC-32B6A023DE40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A967D5-D96C-487C-9F61-C83C30D554A7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cbCX1QN9UZU&amp;list=PLnK6MrIqGXsJfcBdppW3CKJ858zR8P4eP&amp;index=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3" Type="http://schemas.openxmlformats.org/officeDocument/2006/relationships/image" Target="../media/image30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29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customXml" Target="../ink/ink4.xml"/><Relationship Id="rId5" Type="http://schemas.openxmlformats.org/officeDocument/2006/relationships/image" Target="../media/image32.png"/><Relationship Id="rId15" Type="http://schemas.openxmlformats.org/officeDocument/2006/relationships/customXml" Target="../ink/ink8.xml"/><Relationship Id="rId10" Type="http://schemas.openxmlformats.org/officeDocument/2006/relationships/image" Target="../media/image5.emf"/><Relationship Id="rId4" Type="http://schemas.openxmlformats.org/officeDocument/2006/relationships/image" Target="../media/image31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customXml" Target="../ink/ink10.xml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957" y="4327113"/>
            <a:ext cx="2787980" cy="337156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Hiu</a:t>
            </a:r>
            <a:r>
              <a:rPr lang="en-US" sz="1800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684864"/>
            <a:ext cx="9803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=cbCX1QN9UZU&amp;list=PLnK6MrIqGXsJfcBdppW3CKJ858zR8P4eP&amp;index=3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2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and Basis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AC7DCD-E710-4817-9333-2722F58E85E2}"/>
                  </a:ext>
                </a:extLst>
              </p14:cNvPr>
              <p14:cNvContentPartPr/>
              <p14:nvPr/>
            </p14:nvContentPartPr>
            <p14:xfrm>
              <a:off x="11967480" y="3881520"/>
              <a:ext cx="128520" cy="14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AC7DCD-E710-4817-9333-2722F58E85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400" y="1212480"/>
                <a:ext cx="11698920" cy="52700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D523C0-0CBB-4CC8-A75F-59BFFF6C2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991" y="1745922"/>
            <a:ext cx="5191850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19427-E5C0-4D04-85CF-D8CC91FDD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388" y="2142736"/>
            <a:ext cx="5381328" cy="913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3B65DF-40BC-44A6-92B1-6D89C39CAAB2}"/>
                  </a:ext>
                </a:extLst>
              </p14:cNvPr>
              <p14:cNvContentPartPr/>
              <p14:nvPr/>
            </p14:nvContentPartPr>
            <p14:xfrm>
              <a:off x="10911009" y="281505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3B65DF-40BC-44A6-92B1-6D89C39CA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2009" y="280605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CFD3424-7CE5-4EAC-8EED-117AB1DC5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3576" y="3149911"/>
            <a:ext cx="6220693" cy="819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2E190-3744-4B61-A147-AF02155211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5762" y="4203448"/>
            <a:ext cx="151468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34" y="306521"/>
            <a:ext cx="10058400" cy="1450757"/>
          </a:xfrm>
        </p:spPr>
        <p:txBody>
          <a:bodyPr/>
          <a:lstStyle/>
          <a:p>
            <a:r>
              <a:rPr lang="en-US" dirty="0"/>
              <a:t>Inner (dot) Product of Vectors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80B4A-770B-4A16-B3EE-CFB2B57D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37360"/>
            <a:ext cx="3467435" cy="2511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C54A0-D6C4-430C-A6A9-22AF8A2E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58414"/>
            <a:ext cx="2686425" cy="84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55B15-9386-411D-864D-84C6CAE16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566" y="2906694"/>
            <a:ext cx="5220432" cy="449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D1EA08-0431-424D-B90B-76F63772E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555" y="5117809"/>
            <a:ext cx="5823753" cy="476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32678A-8119-435D-A827-1F59A1240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047" y="3570939"/>
            <a:ext cx="5823753" cy="16547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609A8B-B301-4F6A-9CEE-3E5422D62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405" y="64837"/>
            <a:ext cx="943107" cy="400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255698-E81C-4B09-A0B0-DC536770E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" y="113127"/>
            <a:ext cx="1714739" cy="3048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0254AA-D002-4C90-8FB3-BCB087AC8E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2556" y="481925"/>
            <a:ext cx="2071588" cy="3861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2DFC79-3239-4A22-AA68-D48E058D04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3517" y="514791"/>
            <a:ext cx="1841672" cy="343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DD39CE-FE44-4A4D-BD1F-4FACF363F7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1114" y="75081"/>
            <a:ext cx="362001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A0978D-FDEC-413A-9C25-7FBBA66F5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5309" y="100292"/>
            <a:ext cx="209579" cy="295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5A852-95BE-4EBB-9619-5506C45CEB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9001" y="181556"/>
            <a:ext cx="238158" cy="171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2A29E4-B783-4D30-9F92-5DCE0D698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6294" y="69548"/>
            <a:ext cx="181001" cy="304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587338-B3F3-4E59-97E7-27EC8E5D0B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71802" y="141899"/>
            <a:ext cx="290656" cy="2121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FC8693-28C3-440E-8D56-9FB77F7ADC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8517" y="125969"/>
            <a:ext cx="219106" cy="2381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B3FF6F-9D6B-4970-AAE6-8784AAD27F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86905" y="100292"/>
            <a:ext cx="181001" cy="3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Vectors and Complex Coefficients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9FA7A-2DA3-4A9A-8F97-CBF37DEF20EB}"/>
              </a:ext>
            </a:extLst>
          </p:cNvPr>
          <p:cNvSpPr txBox="1"/>
          <p:nvPr/>
        </p:nvSpPr>
        <p:spPr>
          <a:xfrm>
            <a:off x="838200" y="18288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an </a:t>
            </a:r>
            <a:r>
              <a:rPr lang="en-US" sz="2400" i="1" dirty="0"/>
              <a:t>n</a:t>
            </a:r>
            <a:r>
              <a:rPr lang="en-US" sz="2400" dirty="0"/>
              <a:t>-D space, any vector,  </a:t>
            </a:r>
            <a:r>
              <a:rPr lang="en-US" sz="2400" i="1" dirty="0" err="1"/>
              <a:t>Va</a:t>
            </a:r>
            <a:r>
              <a:rPr lang="en-US" sz="2400" dirty="0"/>
              <a:t>, must be a linear  combination of the </a:t>
            </a:r>
            <a:r>
              <a:rPr lang="en-US" sz="2400" i="1" dirty="0"/>
              <a:t>n </a:t>
            </a:r>
            <a:r>
              <a:rPr lang="en-US" sz="2400" dirty="0"/>
              <a:t>basis vectors.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4EE3-E80D-46C9-A34A-40CB0FDC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90465"/>
            <a:ext cx="4448796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7F7B5-F872-4A0C-B5EB-549F43D4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46" y="2817348"/>
            <a:ext cx="7354326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EEEE2-2F0B-437F-970C-606FBD26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244529"/>
            <a:ext cx="4515480" cy="46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BF367-DDFF-4727-934B-52374B8E3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63" y="3651136"/>
            <a:ext cx="7326072" cy="612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DB47F5-BFCF-4B83-B2E7-0F8DE3208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270" y="4262177"/>
            <a:ext cx="5134596" cy="1951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218027-DEDF-4244-8900-35CAD54CB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854" y="4250589"/>
            <a:ext cx="3305636" cy="12574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19E20E-E9CF-45A6-9E98-4CDE8EC124B2}"/>
              </a:ext>
            </a:extLst>
          </p:cNvPr>
          <p:cNvCxnSpPr/>
          <p:nvPr/>
        </p:nvCxnSpPr>
        <p:spPr>
          <a:xfrm>
            <a:off x="6048996" y="4953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Basis – What we use in Quantum Computing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4572000"/>
            <a:ext cx="304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180E2E-926C-44E6-823C-B5203186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31" y="2024945"/>
            <a:ext cx="4258269" cy="1295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1D6C9A-2F57-484B-9118-77B784A1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94" y="3262222"/>
            <a:ext cx="8145012" cy="866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279FD7-21A0-41F2-85D5-468D43D5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9" y="4066386"/>
            <a:ext cx="4667936" cy="2108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470D7C-8A57-4872-86CA-05FF32CCC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89" y="5611533"/>
            <a:ext cx="3972479" cy="533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7BBECB-3979-4833-A857-8733C57C7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406" y="3936523"/>
            <a:ext cx="2333951" cy="65731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D8406E-BE35-485E-9747-82F618BB61A9}"/>
              </a:ext>
            </a:extLst>
          </p:cNvPr>
          <p:cNvSpPr/>
          <p:nvPr/>
        </p:nvSpPr>
        <p:spPr>
          <a:xfrm>
            <a:off x="4812497" y="4525995"/>
            <a:ext cx="7817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the inner product of every basis vector with itself is one (i.e. it is </a:t>
            </a:r>
            <a:r>
              <a:rPr lang="en-US" b="1" dirty="0">
                <a:latin typeface="Times-Bold"/>
              </a:rPr>
              <a:t>normalized</a:t>
            </a:r>
            <a:r>
              <a:rPr lang="en-US" dirty="0">
                <a:latin typeface="Times-Roman"/>
              </a:rPr>
              <a:t>,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7CAEAB-4DA0-47C5-A1B0-1DE405D82A0D}"/>
                  </a:ext>
                </a:extLst>
              </p14:cNvPr>
              <p14:cNvContentPartPr/>
              <p14:nvPr/>
            </p14:nvContentPartPr>
            <p14:xfrm>
              <a:off x="7736529" y="496245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7CAEAB-4DA0-47C5-A1B0-1DE405D82A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7529" y="49534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ECEA97-CC46-445A-A7AF-C951A4619E26}"/>
                  </a:ext>
                </a:extLst>
              </p14:cNvPr>
              <p14:cNvContentPartPr/>
              <p14:nvPr/>
            </p14:nvContentPartPr>
            <p14:xfrm>
              <a:off x="6339009" y="492141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ECEA97-CC46-445A-A7AF-C951A4619E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0009" y="4912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2481D3-44E1-48EB-9FDA-959D7C6481E4}"/>
                  </a:ext>
                </a:extLst>
              </p14:cNvPr>
              <p14:cNvContentPartPr/>
              <p14:nvPr/>
            </p14:nvContentPartPr>
            <p14:xfrm>
              <a:off x="7644009" y="483897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2481D3-44E1-48EB-9FDA-959D7C6481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009" y="48299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068E34-96BA-4C71-91EF-EA9C9744E56C}"/>
                  </a:ext>
                </a:extLst>
              </p14:cNvPr>
              <p14:cNvContentPartPr/>
              <p14:nvPr/>
            </p14:nvContentPartPr>
            <p14:xfrm>
              <a:off x="10797969" y="549669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068E34-96BA-4C71-91EF-EA9C9744E5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88969" y="54876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58545D-F842-4A4B-A6CC-EB9A08D2CC60}"/>
                  </a:ext>
                </a:extLst>
              </p14:cNvPr>
              <p14:cNvContentPartPr/>
              <p14:nvPr/>
            </p14:nvContentPartPr>
            <p14:xfrm>
              <a:off x="10849449" y="4890458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58545D-F842-4A4B-A6CC-EB9A08D2CC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40449" y="48814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858C4D-6A64-4314-BD0A-AE69F238C2F3}"/>
                  </a:ext>
                </a:extLst>
              </p14:cNvPr>
              <p14:cNvContentPartPr/>
              <p14:nvPr/>
            </p14:nvContentPartPr>
            <p14:xfrm>
              <a:off x="7458969" y="4859498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858C4D-6A64-4314-BD0A-AE69F238C2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9969" y="48504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6B2858-B52F-4526-A4CC-532FCD85EE64}"/>
                  </a:ext>
                </a:extLst>
              </p14:cNvPr>
              <p14:cNvContentPartPr/>
              <p14:nvPr/>
            </p14:nvContentPartPr>
            <p14:xfrm>
              <a:off x="4428129" y="5147498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6B2858-B52F-4526-A4CC-532FCD85EE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9129" y="51384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89F9680-52E4-4E60-8915-452A73754F11}"/>
              </a:ext>
            </a:extLst>
          </p:cNvPr>
          <p:cNvSpPr/>
          <p:nvPr/>
        </p:nvSpPr>
        <p:spPr>
          <a:xfrm>
            <a:off x="4801367" y="5288517"/>
            <a:ext cx="8273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the inner product with other basis vector is zero (i.e. they are </a:t>
            </a:r>
            <a:r>
              <a:rPr lang="en-US" b="1" dirty="0">
                <a:latin typeface="Times-Bold"/>
              </a:rPr>
              <a:t>orthogonal</a:t>
            </a:r>
            <a:r>
              <a:rPr lang="en-US" dirty="0">
                <a:latin typeface="Times-Roman"/>
              </a:rPr>
              <a:t>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Bra-</a:t>
            </a:r>
            <a:r>
              <a:rPr lang="en-US" dirty="0" err="1"/>
              <a:t>Ket</a:t>
            </a:r>
            <a:r>
              <a:rPr lang="en-US" dirty="0"/>
              <a:t> Notation (Dirac)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FF121-7A36-44DF-B4F8-18769AC7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88" y="2393418"/>
            <a:ext cx="1644559" cy="383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8E4AC-8B6D-43CC-81CB-73013CA8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58" y="2814916"/>
            <a:ext cx="2915644" cy="1003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6B985-DC86-4349-AA8A-FA7504CDD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0" y="2312634"/>
            <a:ext cx="1867168" cy="464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ECF75-3A8E-4B3B-BBEC-D8BA42989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789024"/>
            <a:ext cx="2881936" cy="485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C5364-0C83-45C9-B358-152F07E3B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736" y="1862589"/>
            <a:ext cx="5325218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F34C7-2576-4819-81B1-188057E2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33" y="1701165"/>
            <a:ext cx="654640" cy="49959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C5E80D-709B-4663-BE85-C3325252E58E}"/>
              </a:ext>
            </a:extLst>
          </p:cNvPr>
          <p:cNvCxnSpPr/>
          <p:nvPr/>
        </p:nvCxnSpPr>
        <p:spPr>
          <a:xfrm>
            <a:off x="1752600" y="2011155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D34F27C-4ECD-4DBF-9A16-E07EA7491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371" y="1832060"/>
            <a:ext cx="262672" cy="3581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1406E0-BBDB-4392-9A90-9EBB0C3B3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63" y="3839604"/>
            <a:ext cx="706275" cy="4889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0CEB10-FDC8-4BE1-8D5F-339D8667E3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5638" y="3900119"/>
            <a:ext cx="283382" cy="39237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DB1396-829A-4675-9D63-CC9C914937BB}"/>
              </a:ext>
            </a:extLst>
          </p:cNvPr>
          <p:cNvCxnSpPr/>
          <p:nvPr/>
        </p:nvCxnSpPr>
        <p:spPr>
          <a:xfrm>
            <a:off x="1800950" y="4136271"/>
            <a:ext cx="18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D1B55F-1239-4A56-9EA6-B7F40743FF46}"/>
                  </a:ext>
                </a:extLst>
              </p14:cNvPr>
              <p14:cNvContentPartPr/>
              <p14:nvPr/>
            </p14:nvContentPartPr>
            <p14:xfrm>
              <a:off x="6328929" y="4397258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D1B55F-1239-4A56-9EA6-B7F40743FF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9929" y="438825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3811DE9F-6767-45B1-81AC-2C97882D94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9800" y="4420710"/>
            <a:ext cx="6712922" cy="17957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6A89037-AAF9-4D39-97CF-716AA3D383BD}"/>
              </a:ext>
            </a:extLst>
          </p:cNvPr>
          <p:cNvSpPr/>
          <p:nvPr/>
        </p:nvSpPr>
        <p:spPr>
          <a:xfrm>
            <a:off x="2134920" y="3881116"/>
            <a:ext cx="924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set of vectors in the </a:t>
            </a:r>
            <a:r>
              <a:rPr lang="en-US" i="1" dirty="0">
                <a:latin typeface="Times-Italic"/>
              </a:rPr>
              <a:t>bra-representation </a:t>
            </a:r>
            <a:r>
              <a:rPr lang="en-US" dirty="0">
                <a:latin typeface="Times-Roman"/>
              </a:rPr>
              <a:t>is the same set of vectors in the </a:t>
            </a:r>
            <a:r>
              <a:rPr lang="en-US" i="1" dirty="0" err="1">
                <a:latin typeface="Times-Italic"/>
              </a:rPr>
              <a:t>ket</a:t>
            </a:r>
            <a:r>
              <a:rPr lang="en-US" i="1" dirty="0">
                <a:latin typeface="Times-Italic"/>
              </a:rPr>
              <a:t>-representation </a:t>
            </a:r>
            <a:r>
              <a:rPr lang="en-US" dirty="0">
                <a:latin typeface="Times-Roman"/>
              </a:rPr>
              <a:t>and they form a </a:t>
            </a:r>
            <a:r>
              <a:rPr lang="en-US" b="1" dirty="0">
                <a:latin typeface="Times-Bold"/>
              </a:rPr>
              <a:t>dual space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State and Superposition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B31B9-95A4-43E1-B43A-D6392D513F39}"/>
              </a:ext>
            </a:extLst>
          </p:cNvPr>
          <p:cNvSpPr/>
          <p:nvPr/>
        </p:nvSpPr>
        <p:spPr>
          <a:xfrm>
            <a:off x="1828800" y="195245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Every vector is a state of a physical system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0BA8E-4824-47EF-B2AE-9AAC81D7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36888"/>
            <a:ext cx="2200582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21324-1713-46C0-8021-9E3372A0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9" y="3467529"/>
            <a:ext cx="5748346" cy="266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EC502-2935-40CF-B669-A492448C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460163"/>
            <a:ext cx="4042568" cy="298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30D92-54EC-4B93-9576-1172DA80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4209855"/>
            <a:ext cx="5410199" cy="251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1CD95A-5F7E-4909-B8FD-06155C448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500" y="4593181"/>
            <a:ext cx="4101100" cy="2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032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Meaning of Coefficients and Measurement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ADF08-0785-40C1-BB39-A08F2525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62946"/>
            <a:ext cx="7409655" cy="2164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920E3-E2AE-4A7F-B3A4-57BBE82C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936884"/>
            <a:ext cx="3476615" cy="23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3836</TotalTime>
  <Words>319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Times-Bold</vt:lpstr>
      <vt:lpstr>Times-Italic</vt:lpstr>
      <vt:lpstr>Times-Roman</vt:lpstr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Vector Space and Basis</vt:lpstr>
      <vt:lpstr>Inner (dot) Product of Vectors</vt:lpstr>
      <vt:lpstr>Higher Dimensional Vectors and Complex Coefficients</vt:lpstr>
      <vt:lpstr>Orthonormal Basis – What we use in Quantum Computing</vt:lpstr>
      <vt:lpstr>Bra-Ket Notation (Dirac)</vt:lpstr>
      <vt:lpstr>Vector and State and Superposition</vt:lpstr>
      <vt:lpstr>Meaning of Coefficients and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957</cp:revision>
  <cp:lastPrinted>2022-08-30T00:53:17Z</cp:lastPrinted>
  <dcterms:created xsi:type="dcterms:W3CDTF">2018-08-11T18:04:59Z</dcterms:created>
  <dcterms:modified xsi:type="dcterms:W3CDTF">2023-01-04T23:25:50Z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