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2"/>
  </p:notesMasterIdLst>
  <p:handoutMasterIdLst>
    <p:handoutMasterId r:id="rId13"/>
  </p:handoutMasterIdLst>
  <p:sldIdLst>
    <p:sldId id="1011" r:id="rId5"/>
    <p:sldId id="1002" r:id="rId6"/>
    <p:sldId id="976" r:id="rId7"/>
    <p:sldId id="986" r:id="rId8"/>
    <p:sldId id="987" r:id="rId9"/>
    <p:sldId id="979" r:id="rId10"/>
    <p:sldId id="9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  <p14:sldId id="1002"/>
            <p14:sldId id="976"/>
            <p14:sldId id="986"/>
            <p14:sldId id="987"/>
            <p14:sldId id="979"/>
            <p14:sldId id="980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1301" autoAdjust="0"/>
  </p:normalViewPr>
  <p:slideViewPr>
    <p:cSldViewPr>
      <p:cViewPr varScale="1">
        <p:scale>
          <a:sx n="90" d="100"/>
          <a:sy n="90" d="100"/>
        </p:scale>
        <p:origin x="82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CE07-BF65-4E9F-886D-8BAB0096BF4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69F-1CC3-4E9A-9413-1C3A1991FC63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2FB0-E60A-47B4-BBB5-8F43D9FD6DC5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9AC1-0E5C-4DF6-98BC-C9A33F5D41F2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D509-D689-4CD7-B524-80DA884EC5E7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A7E-3848-4544-AC3D-26511768613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22E-F4EF-4DE9-AACD-6A121DCF4201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07AC-0015-4D3B-B6BF-953CD3024C37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9E0D-61BC-48C7-924B-C666C93E92C2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CB35-C1F3-4B27-B41E-9001055C7E62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ECAB36-D031-46C7-841C-766FA1B90953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F371-57B3-4B18-9E48-28E04B919660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431CFA-30B1-41E6-B733-89B42342C66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4OX67AE574&amp;list=PLnK6MrIqGXsJfcBdppW3CKJ858zR8P4eP&amp;index=6" TargetMode="External"/><Relationship Id="rId5" Type="http://schemas.openxmlformats.org/officeDocument/2006/relationships/hyperlink" Target="https://www.youtube.com/watch?v=U00tUKf5T7g&amp;list=PLnK6MrIqGXsJfcBdppW3CKJ858zR8P4eP&amp;index=5" TargetMode="External"/><Relationship Id="rId4" Type="http://schemas.openxmlformats.org/officeDocument/2006/relationships/hyperlink" Target="https://youtube.com/playlist?list=PLnK6MrIqGXsJfcBdppW3CKJ858zR8P4e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177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20177" y="4117957"/>
            <a:ext cx="98031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sz="1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b="0" dirty="0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https://www.youtube.com/watch?v=U00tUKf5T7g&amp;list=PLnK6MrIqGXsJfcBdppW3CKJ858zR8P4eP&amp;index=5 eP</a:t>
            </a:r>
            <a:endParaRPr lang="en-US" sz="1400" b="0" dirty="0"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https://www.youtube.com/watch?v=U00tUKf5T7g&amp;list=PLnK6MrIqGXsJfcBdppW3CKJ858zR8P4eP&amp;index=5</a:t>
            </a:r>
            <a:endParaRPr lang="en-US" sz="14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             https://www.youtube.com/watch?v=b4OX67AE574&amp;list=PLnK6MrIqGXsJfcBdppW3CKJ858zR8P4eP&amp;index=6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1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Basis and Heisenberg Uncertainty Principle (Simplified view)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15078" y="6571397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381000" y="5297557"/>
            <a:ext cx="3429000" cy="95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representation does not correspond to spin system. It is just a nice illustration.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B3B96-65CB-4B0B-B164-6CFF2B35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92" y="1850083"/>
            <a:ext cx="2911808" cy="304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68E14-3FAF-406D-ACB0-EB155801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79873"/>
            <a:ext cx="2529240" cy="404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5674B-FDCC-4CF2-8DFE-32C66ED28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889326"/>
            <a:ext cx="3476985" cy="622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0F2E0-5DFE-4ACE-B6A3-DF66FD53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78" y="1871454"/>
            <a:ext cx="3890539" cy="50962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8CD00C-2EAB-4B13-B993-8B3B90BF0023}"/>
              </a:ext>
            </a:extLst>
          </p:cNvPr>
          <p:cNvCxnSpPr>
            <a:cxnSpLocks/>
          </p:cNvCxnSpPr>
          <p:nvPr/>
        </p:nvCxnSpPr>
        <p:spPr>
          <a:xfrm>
            <a:off x="7696200" y="222274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5F63F-781D-44E8-9142-40C5B023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088" y="2515172"/>
            <a:ext cx="1540208" cy="3714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E8F5F5-CD3E-4541-A2F9-A5FFCEF9F008}"/>
              </a:ext>
            </a:extLst>
          </p:cNvPr>
          <p:cNvCxnSpPr/>
          <p:nvPr/>
        </p:nvCxnSpPr>
        <p:spPr>
          <a:xfrm>
            <a:off x="7696200" y="270091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8BDF734-1D55-4BB2-8AB5-50C7DDF7C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942" y="2373663"/>
            <a:ext cx="2911808" cy="622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60FCDE-1FB7-43EB-BFD0-D4A084354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278" y="3267824"/>
            <a:ext cx="8550470" cy="17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Basis (another example)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81000" y="5297557"/>
            <a:ext cx="3429000" cy="95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representation does not correspond to spin system. It is just a nice illustration.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91F4D-82E0-410E-B1B6-27884784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821444"/>
            <a:ext cx="2314584" cy="2538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444A1-2955-4D83-986F-7ECC4335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805237"/>
            <a:ext cx="2438400" cy="882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0180ED-0EA8-4E7E-A9E4-83280DE79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588495"/>
            <a:ext cx="3810000" cy="3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BEF66-A38A-4E2D-96D9-348B17D4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088349"/>
            <a:ext cx="5398206" cy="691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85BA4-84E3-4024-A073-02D47FF1B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439" y="4038600"/>
            <a:ext cx="5935761" cy="17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on Bra-</a:t>
            </a:r>
            <a:r>
              <a:rPr lang="en-US" dirty="0" err="1"/>
              <a:t>Ket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1905000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 space is dual to </a:t>
            </a:r>
            <a:r>
              <a:rPr lang="en-US" dirty="0" err="1"/>
              <a:t>Ket</a:t>
            </a:r>
            <a:r>
              <a:rPr lang="en-US" dirty="0"/>
              <a:t> space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8FF69-93FB-4F6F-8B78-CC54CD3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91" y="2348237"/>
            <a:ext cx="1066949" cy="342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A47C8-84DD-413F-9880-491E088B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0" y="2368294"/>
            <a:ext cx="2306122" cy="260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4C44E-CA11-406D-B22D-615C15F9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117303"/>
            <a:ext cx="1657581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6D573A-7818-4288-9355-8FDA91140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20" y="4320226"/>
            <a:ext cx="5191850" cy="447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13AA5-A1F6-4A19-B656-0E6DBCE1D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582" y="5212130"/>
            <a:ext cx="1895740" cy="543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538602-F562-4057-89C6-60A7FB8A4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0" y="1789388"/>
            <a:ext cx="3257813" cy="600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08C2A3-D1C5-464B-B75A-5CF5B3BBB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623" y="3247213"/>
            <a:ext cx="6369377" cy="7874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5DD04-169D-4183-9A9B-8E709F120E20}"/>
              </a:ext>
            </a:extLst>
          </p:cNvPr>
          <p:cNvCxnSpPr/>
          <p:nvPr/>
        </p:nvCxnSpPr>
        <p:spPr>
          <a:xfrm>
            <a:off x="5746670" y="1789388"/>
            <a:ext cx="0" cy="461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and Normalization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3A820-D78E-45D8-8C4C-ADFC50F5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7783011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7C50A4-BA3B-4B92-9A1C-78AF74C4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696483"/>
            <a:ext cx="2095792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9A57D-1801-4BA9-BC97-A86484435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45886"/>
            <a:ext cx="5410200" cy="115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3F878-970F-4EFB-8044-376C394B1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377" y="4299266"/>
            <a:ext cx="2587024" cy="3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Operator, Eigenvector, Eigenvalues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3481" y="2087881"/>
            <a:ext cx="10180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state, we represent it using a vector |a&gt;.</a:t>
            </a:r>
          </a:p>
          <a:p>
            <a:endParaRPr lang="en-US" dirty="0"/>
          </a:p>
          <a:p>
            <a:r>
              <a:rPr lang="en-US" dirty="0"/>
              <a:t>For any operation (e.g. rotation of the vector), we represent it as an operator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we apply </a:t>
            </a:r>
            <a:r>
              <a:rPr lang="en-US" b="1" dirty="0"/>
              <a:t>A</a:t>
            </a:r>
            <a:r>
              <a:rPr lang="en-US" dirty="0"/>
              <a:t> to |a&gt;, for certain |a’&gt;, |a’’&gt;… it becomes a constant times those vectors (</a:t>
            </a:r>
            <a:r>
              <a:rPr lang="en-US" dirty="0" err="1"/>
              <a:t>a’|a</a:t>
            </a:r>
            <a:r>
              <a:rPr lang="en-US" dirty="0"/>
              <a:t>’&gt;, </a:t>
            </a:r>
            <a:r>
              <a:rPr lang="en-US" dirty="0" err="1"/>
              <a:t>a’’|a</a:t>
            </a:r>
            <a:r>
              <a:rPr lang="en-US" dirty="0"/>
              <a:t>’’&gt;…)</a:t>
            </a:r>
          </a:p>
          <a:p>
            <a:endParaRPr lang="en-US" dirty="0"/>
          </a:p>
          <a:p>
            <a:r>
              <a:rPr lang="en-US" dirty="0"/>
              <a:t>Then a’, a’’ are called the eigenvalues of </a:t>
            </a:r>
            <a:r>
              <a:rPr lang="en-US" b="1" dirty="0"/>
              <a:t>A</a:t>
            </a:r>
            <a:r>
              <a:rPr lang="en-US" dirty="0"/>
              <a:t> and |a’&gt;, |a’’&gt; are called the eigenvectors of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N×N matrix only has N eigenvectors</a:t>
            </a:r>
          </a:p>
        </p:txBody>
      </p:sp>
    </p:spTree>
    <p:extLst>
      <p:ext uri="{BB962C8B-B14F-4D97-AF65-F5344CB8AC3E}">
        <p14:creationId xmlns:p14="http://schemas.microsoft.com/office/powerpoint/2010/main" val="306029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and Eigenvalue Example – Pauli Spin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6BF7D-52A7-43A4-87BF-9A533896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05000"/>
            <a:ext cx="4616687" cy="78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13D98-EAD4-4379-BA03-9EB7AF68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00467"/>
            <a:ext cx="764011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1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5659</TotalTime>
  <Words>388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Changing Basis and Heisenberg Uncertainty Principle (Simplified view)</vt:lpstr>
      <vt:lpstr>Changing Basis (another example)</vt:lpstr>
      <vt:lpstr>Operation on Bra-Ket</vt:lpstr>
      <vt:lpstr>Orthogonality and Normalization</vt:lpstr>
      <vt:lpstr>Operator, Eigenvector, Eigenvalues</vt:lpstr>
      <vt:lpstr>Operator and Eigenvalue Example – Pauli Spin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988</cp:revision>
  <dcterms:created xsi:type="dcterms:W3CDTF">2018-08-11T18:04:59Z</dcterms:created>
  <dcterms:modified xsi:type="dcterms:W3CDTF">2023-01-04T23:32:36Z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