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7"/>
  </p:notesMasterIdLst>
  <p:handoutMasterIdLst>
    <p:handoutMasterId r:id="rId18"/>
  </p:handoutMasterIdLst>
  <p:sldIdLst>
    <p:sldId id="1012" r:id="rId5"/>
    <p:sldId id="985" r:id="rId6"/>
    <p:sldId id="1003" r:id="rId7"/>
    <p:sldId id="1004" r:id="rId8"/>
    <p:sldId id="1010" r:id="rId9"/>
    <p:sldId id="1008" r:id="rId10"/>
    <p:sldId id="984" r:id="rId11"/>
    <p:sldId id="995" r:id="rId12"/>
    <p:sldId id="996" r:id="rId13"/>
    <p:sldId id="988" r:id="rId14"/>
    <p:sldId id="989" r:id="rId15"/>
    <p:sldId id="9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12"/>
            <p14:sldId id="985"/>
            <p14:sldId id="1003"/>
            <p14:sldId id="1004"/>
            <p14:sldId id="1010"/>
            <p14:sldId id="1008"/>
            <p14:sldId id="984"/>
            <p14:sldId id="995"/>
            <p14:sldId id="996"/>
            <p14:sldId id="988"/>
            <p14:sldId id="989"/>
            <p14:sldId id="992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2-20T07:50:48.90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10419 13679 515,'-33'13'0,"16"-13"0</inkml:trace>
  <inkml:trace contextRef="#ctx0" brushRef="#br0" timeOffset="-132.23">16567 16351 312,'28'0'16,"41"0"-16,-16-9 16,-36 9-16</inkml:trace>
  <inkml:trace contextRef="#ctx0" brushRef="#br0" timeOffset="137109.45">16690 15450 0,'0'0'0,"0"0"15,0 0-15,18 0 16,-1 9-16,18 0 16,17-1-1,0-8-15,9-8 16,8-10-16,1-8 15,-1-17-15,1 0 16,-9-9-16,-1-9 16,1-8-16,-9 0 15,0-9 1,0-18-16,-8-25 16,-34 78-16</inkml:trace>
  <inkml:trace contextRef="#ctx0" brushRef="#br0" timeOffset="137110.45">17656 14494 187,'16'-92'0,"10"-46"16,0-9-16,-17-9 15,-5 82-15</inkml:trace>
  <inkml:trace contextRef="#ctx0" brushRef="#br1" timeOffset="3.64">9 13545 0,'0'0'0,"0"0"0,0 0 15,0 0-15,0 0 16,-9-9-1,9 9-15,0 0 16,0 0-16,0 0 16,0 0-16,0 0 15,0 0-15,0 0 16,0 0-16,0-8 16,0-1-16,0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09-02T03:01:25.2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15092 4770 0,'0'0'0,"0"0"16,0 0-16,0 0 15,0 0-15,0 0 16,0 0-16,0 0 16,0 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03:49.6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20:03.1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DFBE-2F0F-43C2-B2FA-34646D2A921C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F39-516C-4A80-BD7D-849A5EB0FFFE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CED1-D8CF-42B1-B28C-482756843E2F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D3BD-EBBF-4D50-88DC-EB6ABA4AF080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12BB-DE84-4543-8437-E15B11E4B8C2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5D63-EE77-4603-881A-CC766EC70E01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FCB0-3CF0-46A3-9297-323ACA663CF7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3EC5-9873-45DB-BB09-ED945999C0AA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1342-011B-42E5-B8CB-39D73AEC373D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6920-E518-4295-8413-36136CF3B9C9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4CF988-4BF6-47AA-B97F-F8E31DB73E6D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6471-3DA5-4B96-9627-106C999F577B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D55FDE-289F-40AD-B09D-4DBEA9FA3BEA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6oPbYKl0ssA&amp;list=PLnK6MrIqGXsJfcBdppW3CKJ858zR8P4eP&amp;index=8" TargetMode="External"/><Relationship Id="rId4" Type="http://schemas.openxmlformats.org/officeDocument/2006/relationships/hyperlink" Target="https://www.youtube.com/watch?v=NpnY7WMk0D0&amp;list=PLnK6MrIqGXsJfcBdppW3CKJ858zR8P4eP&amp;index=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2" Type="http://schemas.openxmlformats.org/officeDocument/2006/relationships/image" Target="../media/image5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3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59.emf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" Type="http://schemas.openxmlformats.org/officeDocument/2006/relationships/image" Target="../media/image52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image" Target="../media/image56.png"/><Relationship Id="rId19" Type="http://schemas.openxmlformats.org/officeDocument/2006/relationships/image" Target="../media/image66.png"/><Relationship Id="rId4" Type="http://schemas.openxmlformats.org/officeDocument/2006/relationships/customXml" Target="../ink/ink4.xml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emf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8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customXml" Target="../ink/ink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.png"/><Relationship Id="rId7" Type="http://schemas.openxmlformats.org/officeDocument/2006/relationships/image" Target="../media/image90.png"/><Relationship Id="rId12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1.png"/><Relationship Id="rId10" Type="http://schemas.openxmlformats.org/officeDocument/2006/relationships/image" Target="../media/image120.png"/><Relationship Id="rId4" Type="http://schemas.openxmlformats.org/officeDocument/2006/relationships/image" Target="../media/image61.png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9" y="4004619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4422795"/>
            <a:ext cx="98031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https://www.youtube.com/watch?v=NpnY7WMk0D0&amp;list=PLnK6MrIqGXsJfcBdppW3CKJ858zR8P4eP&amp;index=7</a:t>
            </a:r>
            <a:endParaRPr lang="en-US" sz="1400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1155CC"/>
              </a:solidFill>
              <a:latin typeface="Arial" panose="020B0604020202020204" pitchFamily="34" charset="0"/>
              <a:hlinkClick r:id="rId5"/>
            </a:endParaRPr>
          </a:p>
          <a:p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 https://www.youtube.com/watch?v=6oPbYKl0ssA&amp;list=PLnK6MrIqGXsJfcBdppW3CKJ858zR8P4eP&amp;index=8</a:t>
            </a:r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981200"/>
                <a:ext cx="107137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Why Matrix:</a:t>
                </a:r>
              </a:p>
              <a:p>
                <a:endParaRPr lang="en-US" dirty="0"/>
              </a:p>
              <a:p>
                <a:r>
                  <a:rPr lang="en-US" dirty="0"/>
                  <a:t>Copenhagen Interpretation/ Born Rule:</a:t>
                </a:r>
              </a:p>
              <a:p>
                <a:endParaRPr lang="en-US" dirty="0"/>
              </a:p>
              <a:p>
                <a:r>
                  <a:rPr lang="en-US" dirty="0"/>
                  <a:t>If an observable corresponding to a self-adjoint (Hermitian) operator A with discrete spectrum is measured in a system with normalized wave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result will be one of the eigenvalues </a:t>
                </a:r>
                <a:r>
                  <a:rPr lang="en-US" dirty="0">
                    <a:latin typeface="Symbol" panose="05050102010706020507" pitchFamily="18" charset="2"/>
                  </a:rPr>
                  <a:t>l</a:t>
                </a:r>
                <a:r>
                  <a:rPr lang="en-US" baseline="-25000" dirty="0"/>
                  <a:t>i </a:t>
                </a:r>
                <a:r>
                  <a:rPr lang="en-US" dirty="0"/>
                  <a:t>of 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is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:r>
                  <a:rPr lang="en-US" b="1" dirty="0"/>
                  <a:t>P</a:t>
                </a:r>
                <a:r>
                  <a:rPr lang="en-US" b="1" baseline="-25000" dirty="0"/>
                  <a:t>i</a:t>
                </a:r>
                <a:r>
                  <a:rPr lang="en-US" dirty="0"/>
                  <a:t> is the projection operator projecting to </a:t>
                </a:r>
                <a:r>
                  <a:rPr lang="en-US" dirty="0" err="1"/>
                  <a:t>eigenspace</a:t>
                </a:r>
                <a:r>
                  <a:rPr lang="en-US" dirty="0"/>
                  <a:t> corresponding to </a:t>
                </a:r>
                <a:r>
                  <a:rPr lang="en-US" dirty="0">
                    <a:latin typeface="Symbol" panose="05050102010706020507" pitchFamily="18" charset="2"/>
                  </a:rPr>
                  <a:t>l</a:t>
                </a:r>
                <a:r>
                  <a:rPr lang="en-US" baseline="-25000" dirty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81200"/>
                <a:ext cx="10713719" cy="2308324"/>
              </a:xfrm>
              <a:prstGeom prst="rect">
                <a:avLst/>
              </a:prstGeom>
              <a:blipFill>
                <a:blip r:embed="rId2"/>
                <a:stretch>
                  <a:fillRect l="-512" t="-1319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flipH="1">
            <a:off x="1181100" y="4514314"/>
            <a:ext cx="4693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understand? Let’s learn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What is self-adjoint (Hermitian) matrix</a:t>
            </a:r>
          </a:p>
          <a:p>
            <a:pPr marL="342900" indent="-342900">
              <a:buAutoNum type="arabicParenR"/>
            </a:pPr>
            <a:r>
              <a:rPr lang="en-US" dirty="0"/>
              <a:t>How to find the eigenvector and values/ </a:t>
            </a:r>
            <a:r>
              <a:rPr lang="en-US" dirty="0" err="1"/>
              <a:t>diagonalize</a:t>
            </a:r>
            <a:r>
              <a:rPr lang="en-US" dirty="0"/>
              <a:t> a matrix</a:t>
            </a:r>
          </a:p>
          <a:p>
            <a:pPr marL="342900" indent="-342900">
              <a:buAutoNum type="arabicParenR"/>
            </a:pPr>
            <a:r>
              <a:rPr lang="en-US" dirty="0"/>
              <a:t>More Bra-</a:t>
            </a:r>
            <a:r>
              <a:rPr lang="en-US" dirty="0" err="1"/>
              <a:t>Ket</a:t>
            </a:r>
            <a:r>
              <a:rPr lang="en-US" dirty="0"/>
              <a:t> operations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8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Adjoint</a:t>
            </a:r>
            <a:r>
              <a:rPr lang="en-US" dirty="0"/>
              <a:t> of a Matrix and Hermitian Matrix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CB94E-0E21-4C09-9F37-84219D62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00544"/>
            <a:ext cx="5869900" cy="2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2D844-972D-4C94-8E5F-3B2FACB5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769931"/>
            <a:ext cx="1143160" cy="447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B03E3-D8B3-4F9C-8FA0-217B4117E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437562"/>
            <a:ext cx="8913206" cy="1365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30AD3A-76E0-4A69-BE47-82E4FB641913}"/>
                  </a:ext>
                </a:extLst>
              </p14:cNvPr>
              <p14:cNvContentPartPr/>
              <p14:nvPr/>
            </p14:nvContentPartPr>
            <p14:xfrm>
              <a:off x="3205569" y="277401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30AD3A-76E0-4A69-BE47-82E4FB6419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99449" y="276789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43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Operator in Bra-</a:t>
            </a:r>
            <a:r>
              <a:rPr lang="en-US" dirty="0" err="1"/>
              <a:t>Ket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96240" y="537836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6BFE8-4553-4DF3-A6A2-F9B392AF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7" y="2684101"/>
            <a:ext cx="914400" cy="297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85E49-D69C-4675-8FA7-E7A865DC4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20794"/>
            <a:ext cx="762319" cy="374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8BC915-5EB2-4C4D-B856-96BA9D83BAFD}"/>
                  </a:ext>
                </a:extLst>
              </p14:cNvPr>
              <p14:cNvContentPartPr/>
              <p14:nvPr/>
            </p14:nvContentPartPr>
            <p14:xfrm>
              <a:off x="2630289" y="356529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8BC915-5EB2-4C4D-B856-96BA9D83B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4169" y="355917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95C4C9F0-EEA1-4E1D-BCB8-965FB6AAF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3243496"/>
            <a:ext cx="3943900" cy="323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CDBF32-A17F-4BC0-AE52-8D89B97AA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1112" y="4091559"/>
            <a:ext cx="1720242" cy="323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69627B-CB06-47F5-AE52-EB6336D712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9101" y="4110722"/>
            <a:ext cx="1148232" cy="3404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136D56-9DAD-4EAC-8CAF-5020CC5C72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7653" y="4006319"/>
            <a:ext cx="1055338" cy="54926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1659C7-A2B2-4C0F-9074-FE9B1254EEC8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057333" y="4250302"/>
            <a:ext cx="667067" cy="3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9BB0C97-5C13-4F9C-BB26-F426E7C6F3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757" y="4709236"/>
            <a:ext cx="5676463" cy="10447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973131A-CEDA-465A-935D-DC895B77BC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6351" y="5803301"/>
            <a:ext cx="4237849" cy="4213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3E1392-4C90-4FC5-8469-1176E52B81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63494" y="1841398"/>
            <a:ext cx="1966151" cy="3693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7EEA2F-B16C-488A-9E8C-79AA716F73C2}"/>
              </a:ext>
            </a:extLst>
          </p:cNvPr>
          <p:cNvSpPr txBox="1"/>
          <p:nvPr/>
        </p:nvSpPr>
        <p:spPr>
          <a:xfrm>
            <a:off x="860940" y="2632702"/>
            <a:ext cx="47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E5DE8C-5649-4DB0-BD5F-AD62D7B6FC3C}"/>
              </a:ext>
            </a:extLst>
          </p:cNvPr>
          <p:cNvSpPr/>
          <p:nvPr/>
        </p:nvSpPr>
        <p:spPr>
          <a:xfrm>
            <a:off x="888648" y="488967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696E6-4872-4391-A4CA-DB7DE2A102E9}"/>
              </a:ext>
            </a:extLst>
          </p:cNvPr>
          <p:cNvSpPr/>
          <p:nvPr/>
        </p:nvSpPr>
        <p:spPr>
          <a:xfrm>
            <a:off x="860940" y="325209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750A56-8BC7-417A-AABF-76B9FAD8E13E}"/>
              </a:ext>
            </a:extLst>
          </p:cNvPr>
          <p:cNvSpPr/>
          <p:nvPr/>
        </p:nvSpPr>
        <p:spPr>
          <a:xfrm>
            <a:off x="862165" y="411072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E6407D-7632-4592-94F4-D20B12B24F17}"/>
              </a:ext>
            </a:extLst>
          </p:cNvPr>
          <p:cNvSpPr/>
          <p:nvPr/>
        </p:nvSpPr>
        <p:spPr>
          <a:xfrm>
            <a:off x="6971892" y="185223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4F3D46C-2843-46C9-84B0-1F5A919E99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0283" y="2323179"/>
            <a:ext cx="2559527" cy="42658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2A6CBB5-F3A0-496D-BF15-8F4D5E5BB7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12236" y="2807844"/>
            <a:ext cx="3882764" cy="57129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964DE20-2D56-45C7-8B6F-1CAF159FFB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61191" y="3350587"/>
            <a:ext cx="2137713" cy="58694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7E522E-88DB-4444-9A8E-FAB833FB9B9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62035" y="3347202"/>
            <a:ext cx="934113" cy="6532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8F63DB2-355B-48DF-BE38-BD160F88CD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84838" y="3980921"/>
            <a:ext cx="4271254" cy="58694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7DA769-9257-4F53-9436-BB92C5CCA87F}"/>
              </a:ext>
            </a:extLst>
          </p:cNvPr>
          <p:cNvCxnSpPr>
            <a:cxnSpLocks/>
          </p:cNvCxnSpPr>
          <p:nvPr/>
        </p:nvCxnSpPr>
        <p:spPr>
          <a:xfrm>
            <a:off x="6823735" y="1841398"/>
            <a:ext cx="9576" cy="448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and Eigenvalue Example – Pauli Spin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C5DC4-0FEC-4AE2-830C-2E2D7FF8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1495634" cy="676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E0BC6A-2DFE-4FB4-A3C6-4192DABC6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00" y="1796993"/>
            <a:ext cx="6125430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A90803-A06B-4A2F-85C4-17A681ED1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96" y="4428823"/>
            <a:ext cx="2838846" cy="1495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392071-2020-4750-AFB7-CB1DF2BB8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41" y="3603284"/>
            <a:ext cx="1562318" cy="962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0060E-D11C-4F19-971D-372FA18E0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4476750"/>
            <a:ext cx="2410161" cy="695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2F2EB6-5BCD-4C51-AFE1-29E66A521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008" y="3838653"/>
            <a:ext cx="1305107" cy="400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483499-9C71-4D14-AE18-3B39389FF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9839" y="3416854"/>
            <a:ext cx="1200318" cy="3143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3C06BF-933E-48EC-93A2-76AA03A3E63C}"/>
              </a:ext>
            </a:extLst>
          </p:cNvPr>
          <p:cNvCxnSpPr/>
          <p:nvPr/>
        </p:nvCxnSpPr>
        <p:spPr>
          <a:xfrm>
            <a:off x="1447800" y="32766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Pauli Spin Matrix (Finding Eigenvectors/Eigenvalues)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F41536-93ED-4124-BBE9-EBEB66109FC0}"/>
                  </a:ext>
                </a:extLst>
              </p14:cNvPr>
              <p14:cNvContentPartPr/>
              <p14:nvPr/>
            </p14:nvContentPartPr>
            <p14:xfrm>
              <a:off x="965880" y="5327640"/>
              <a:ext cx="6385680" cy="1023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F41536-93ED-4124-BBE9-EBEB66109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6520" y="5318280"/>
                <a:ext cx="6404400" cy="1041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DFF0064-9E74-42D3-9FF9-1CE70261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91" y="1914797"/>
            <a:ext cx="5820587" cy="1419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0BC5D5-A581-4AFD-B0C2-53A77F21C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3" y="3849028"/>
            <a:ext cx="2054957" cy="2147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ABB8A-6249-4E79-A825-863EED0DA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552" y="3281642"/>
            <a:ext cx="819264" cy="809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48B054-9DB2-40F7-A257-E0AF5399B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6662" y="3372518"/>
            <a:ext cx="2314898" cy="219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6493FE-CA4F-431D-BCB7-235B6773B2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4019275"/>
            <a:ext cx="7478169" cy="208626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6482A9-EC89-4705-BA94-AB46503342AB}"/>
              </a:ext>
            </a:extLst>
          </p:cNvPr>
          <p:cNvCxnSpPr/>
          <p:nvPr/>
        </p:nvCxnSpPr>
        <p:spPr>
          <a:xfrm flipV="1">
            <a:off x="4267200" y="3511657"/>
            <a:ext cx="533400" cy="1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Pauli Spin Matrix (Finding Eigenvectors/Eigenvalues)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43BFC-8C5D-4B6B-879D-6216D5C4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86144"/>
            <a:ext cx="3068754" cy="892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9A1A3-5234-40F1-92DD-BFCA50C9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7354"/>
            <a:ext cx="205768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7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Pauli Spin Matrix Properties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F14109-2EDC-4177-ABDD-164EF3154CF1}"/>
                  </a:ext>
                </a:extLst>
              </p14:cNvPr>
              <p14:cNvContentPartPr/>
              <p14:nvPr/>
            </p14:nvContentPartPr>
            <p14:xfrm>
              <a:off x="5433120" y="1717200"/>
              <a:ext cx="360" cy="3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F14109-2EDC-4177-ABDD-164EF3154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80" y="46080"/>
                <a:ext cx="11726640" cy="66445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5BE3593-B12A-4EC1-9473-E90B71CDD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73" y="1765614"/>
            <a:ext cx="1162212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F9D5C-2CE2-4D30-ABAB-6E25BFF49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390" y="1794853"/>
            <a:ext cx="1276528" cy="571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1ED8C-36EE-4988-80BD-2943E2159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380" y="1794853"/>
            <a:ext cx="1356292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84BC0-62B6-447A-A132-306ADA87B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200" y="1794853"/>
            <a:ext cx="971686" cy="638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8B1F9-EB5E-4F39-9B9A-17CAAD8B4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2514600"/>
            <a:ext cx="2734057" cy="533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4B56ED-00CF-4958-AB51-F91B6FE626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37" y="2561413"/>
            <a:ext cx="4934639" cy="1286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C97623-6FF4-44AC-83BF-23010CA5F1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7614" y="4390986"/>
            <a:ext cx="3267531" cy="523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8D99E9-7377-4442-88EE-B3B5D4C929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7614" y="5037793"/>
            <a:ext cx="4392783" cy="1272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4CCBD4-3117-4E3D-AD44-E84702A878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840" y="4558091"/>
            <a:ext cx="3248478" cy="9145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E28CE8-2C1A-42B3-A286-825DEB9A29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1603" y="3849131"/>
            <a:ext cx="2584797" cy="4189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95C309-DD92-46F0-96E0-DE20C79CB5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2554" y="302374"/>
            <a:ext cx="2081149" cy="6621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297D3D-8660-4F00-A4B2-16CE42FED0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58468" y="345577"/>
            <a:ext cx="1028844" cy="575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4E277C-BD14-48B6-8315-3E71397A1C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28066" y="371729"/>
            <a:ext cx="2210108" cy="600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CAA7C8-DE2D-4C5C-94C6-811AE5F7C0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8183" y="411137"/>
            <a:ext cx="956673" cy="575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3B5D78-F58B-4F57-A951-C9DC1EC097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76813" y="591051"/>
            <a:ext cx="1467055" cy="31436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83DA9A-DCB0-49D3-9EDF-3869448605BE}"/>
              </a:ext>
            </a:extLst>
          </p:cNvPr>
          <p:cNvCxnSpPr/>
          <p:nvPr/>
        </p:nvCxnSpPr>
        <p:spPr>
          <a:xfrm>
            <a:off x="7959582" y="748616"/>
            <a:ext cx="879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6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of Basis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381000" y="2537587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2537587"/>
                <a:ext cx="4800600" cy="276999"/>
              </a:xfrm>
              <a:prstGeom prst="rect">
                <a:avLst/>
              </a:prstGeom>
              <a:blipFill>
                <a:blip r:embed="rId2"/>
                <a:stretch>
                  <a:fillRect t="-171739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73481" y="3278427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Bra-</a:t>
            </a:r>
            <a:r>
              <a:rPr lang="en-US" b="1" dirty="0" err="1"/>
              <a:t>Ket</a:t>
            </a:r>
            <a:r>
              <a:rPr lang="en-US" b="1" dirty="0"/>
              <a:t> Dual Correspondence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62274" y="2174646"/>
                <a:ext cx="4800600" cy="1144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4" y="2174646"/>
                <a:ext cx="4800600" cy="114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67500" y="2460781"/>
                <a:ext cx="4800600" cy="57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)|−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0" y="2460781"/>
                <a:ext cx="4800600" cy="572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1833" y="3787874"/>
                <a:ext cx="343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33" y="3787874"/>
                <a:ext cx="343492" cy="276999"/>
              </a:xfrm>
              <a:prstGeom prst="rect">
                <a:avLst/>
              </a:prstGeom>
              <a:blipFill>
                <a:blip r:embed="rId5"/>
                <a:stretch>
                  <a:fillRect l="-114035" t="-173913" r="-103509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394585" y="3787874"/>
                <a:ext cx="343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85" y="3787874"/>
                <a:ext cx="343492" cy="276999"/>
              </a:xfrm>
              <a:prstGeom prst="rect">
                <a:avLst/>
              </a:prstGeom>
              <a:blipFill>
                <a:blip r:embed="rId6"/>
                <a:stretch>
                  <a:fillRect l="-57143" t="-173913" r="-166071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86994" y="4116442"/>
                <a:ext cx="551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94" y="4116442"/>
                <a:ext cx="551882" cy="276999"/>
              </a:xfrm>
              <a:prstGeom prst="rect">
                <a:avLst/>
              </a:prstGeom>
              <a:blipFill>
                <a:blip r:embed="rId7"/>
                <a:stretch>
                  <a:fillRect l="-32967" t="-173913" r="-65934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09746" y="4116442"/>
                <a:ext cx="456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46" y="4116442"/>
                <a:ext cx="456600" cy="276999"/>
              </a:xfrm>
              <a:prstGeom prst="rect">
                <a:avLst/>
              </a:prstGeom>
              <a:blipFill>
                <a:blip r:embed="rId8"/>
                <a:stretch>
                  <a:fillRect l="-18667" t="-173913" r="-122667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95400" y="4487031"/>
                <a:ext cx="1390830" cy="283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87031"/>
                <a:ext cx="1390830" cy="283091"/>
              </a:xfrm>
              <a:prstGeom prst="rect">
                <a:avLst/>
              </a:prstGeom>
              <a:blipFill>
                <a:blip r:embed="rId9"/>
                <a:stretch>
                  <a:fillRect l="-11404" t="-170213" r="-24123" b="-2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18152" y="4487031"/>
                <a:ext cx="139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52" y="4487031"/>
                <a:ext cx="1392048" cy="276999"/>
              </a:xfrm>
              <a:prstGeom prst="rect">
                <a:avLst/>
              </a:prstGeom>
              <a:blipFill>
                <a:blip r:embed="rId10"/>
                <a:stretch>
                  <a:fillRect l="-437" t="-173913" r="-38428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56615" y="5554936"/>
                <a:ext cx="1212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15" y="5554936"/>
                <a:ext cx="1212640" cy="276999"/>
              </a:xfrm>
              <a:prstGeom prst="rect">
                <a:avLst/>
              </a:prstGeom>
              <a:blipFill>
                <a:blip r:embed="rId11"/>
                <a:stretch>
                  <a:fillRect t="-28261" r="-251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-Right Arrow 10"/>
          <p:cNvSpPr/>
          <p:nvPr/>
        </p:nvSpPr>
        <p:spPr>
          <a:xfrm>
            <a:off x="2796540" y="4041695"/>
            <a:ext cx="1143000" cy="376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44905" y="5105400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Bra-</a:t>
            </a:r>
            <a:r>
              <a:rPr lang="en-US" b="1" dirty="0" err="1"/>
              <a:t>Ket</a:t>
            </a:r>
            <a:r>
              <a:rPr lang="en-US" b="1" dirty="0"/>
              <a:t> Equations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D876730-DC04-470E-9ECD-737D40C9B7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6881" y="127080"/>
            <a:ext cx="1819644" cy="15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7074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How to normalize a vector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Operations are represented by Operators. Each operator has its set of eigenvector and eigenvalues</a:t>
                </a:r>
              </a:p>
              <a:p>
                <a:r>
                  <a:rPr lang="en-US" b="1" dirty="0"/>
                  <a:t>Pauli-Spin Matrices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They are anti-commute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Always ask yourselves, is this a complex number, vector or matrix.</a:t>
                </a:r>
              </a:p>
              <a:p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707466"/>
              </a:xfrm>
              <a:blipFill>
                <a:blip r:embed="rId2"/>
                <a:stretch>
                  <a:fillRect l="-606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9200" y="2209800"/>
                <a:ext cx="1613968" cy="62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09800"/>
                <a:ext cx="1613968" cy="627801"/>
              </a:xfrm>
              <a:prstGeom prst="rect">
                <a:avLst/>
              </a:prstGeom>
              <a:blipFill>
                <a:blip r:embed="rId3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3000" y="4343400"/>
                <a:ext cx="148489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343400"/>
                <a:ext cx="1484894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65161" y="4343400"/>
                <a:ext cx="1618455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61" y="4343400"/>
                <a:ext cx="1618455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72252" y="4343400"/>
                <a:ext cx="164763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52" y="4343400"/>
                <a:ext cx="1647631" cy="55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2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Pauli Matrices – Vector Space formed by Pauli Matrices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3600"/>
            <a:ext cx="10058400" cy="7023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1828800"/>
            <a:ext cx="92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Just for your to have a deeper understand of basis and vector space (Wiki):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819400"/>
            <a:ext cx="777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3000" y="4278549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Basis we are using for the Pauli Matrices we have written?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198C0-2F91-48CE-83D7-3A599490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77" y="3093666"/>
            <a:ext cx="3620005" cy="1095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38049C-6C67-4663-9A74-B526F035D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035" y="2896454"/>
            <a:ext cx="2114845" cy="1952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D09FA9-8314-4CBB-BBA7-4DCC1D36D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344" y="5370100"/>
            <a:ext cx="1371791" cy="590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6B3017-F7EC-4A44-8CD9-ED8D26F87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715" y="4849352"/>
            <a:ext cx="1572363" cy="3408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83DC0B-13D1-4F8F-83B8-5AC2612C4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370" y="4849352"/>
            <a:ext cx="447737" cy="34294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5F0035-20A6-4EBE-9020-9F9CE0D53B54}"/>
              </a:ext>
            </a:extLst>
          </p:cNvPr>
          <p:cNvCxnSpPr/>
          <p:nvPr/>
        </p:nvCxnSpPr>
        <p:spPr>
          <a:xfrm>
            <a:off x="6096000" y="5019797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27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Spin Operator In Arbitrary Direction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CB56B-FE4C-4EDD-AFB1-5070A4FD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8054"/>
            <a:ext cx="1508417" cy="683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7400B1-72BB-40B7-B437-0B4E4396D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053"/>
            <a:ext cx="1505085" cy="649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2CF59-92D6-4F5D-A6E9-638AF6B13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849" y="102617"/>
            <a:ext cx="1531387" cy="649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AF5CD-2B62-4E3D-91F4-DC4DD3D31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1875246"/>
            <a:ext cx="2114845" cy="342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4A7F0F-E97F-47C0-A666-630D2B96A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332" y="1802153"/>
            <a:ext cx="600159" cy="781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B6A6E6-9E40-4299-BDA1-317E38A01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4570" y="1981200"/>
            <a:ext cx="1327627" cy="385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61551B-23CC-4F07-831C-00BD32F7A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0011" y="2654636"/>
            <a:ext cx="4353533" cy="3400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5BAAF2-BBA3-4137-9C8F-30A0F450C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1" y="5047295"/>
            <a:ext cx="4648200" cy="491534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FF407B73-9711-4207-A3DE-429E0ED8D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367960" y="4652290"/>
            <a:ext cx="3425029" cy="2477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0E1A0A-08C0-4BC4-B6D7-023416066E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592" y="1847756"/>
            <a:ext cx="2611607" cy="23597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D4440-E502-4ADF-8C7E-9A346BEC6882}"/>
              </a:ext>
            </a:extLst>
          </p:cNvPr>
          <p:cNvCxnSpPr/>
          <p:nvPr/>
        </p:nvCxnSpPr>
        <p:spPr>
          <a:xfrm>
            <a:off x="152400" y="44958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28AF1F-B4E5-4889-B6BC-21CCE531B936}"/>
              </a:ext>
            </a:extLst>
          </p:cNvPr>
          <p:cNvCxnSpPr/>
          <p:nvPr/>
        </p:nvCxnSpPr>
        <p:spPr>
          <a:xfrm>
            <a:off x="4876800" y="4572000"/>
            <a:ext cx="0" cy="188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899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4729</TotalTime>
  <Words>580</Words>
  <Application>Microsoft Macintosh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Candara</vt:lpstr>
      <vt:lpstr>Symbol</vt:lpstr>
      <vt:lpstr>Retrospect</vt:lpstr>
      <vt:lpstr>Introduction to Quantum Computing:                                          From a Layperson to a Programmer in 30 Steps</vt:lpstr>
      <vt:lpstr>Operator and Eigenvalue Example – Pauli Spin Matrices</vt:lpstr>
      <vt:lpstr>Pauli Spin Matrix (Finding Eigenvectors/Eigenvalues)</vt:lpstr>
      <vt:lpstr>Pauli Spin Matrix (Finding Eigenvectors/Eigenvalues)</vt:lpstr>
      <vt:lpstr>Pauli Spin Matrix Properties</vt:lpstr>
      <vt:lpstr>Summary</vt:lpstr>
      <vt:lpstr>Summary</vt:lpstr>
      <vt:lpstr>More about Pauli Matrices – Vector Space formed by Pauli Matrices</vt:lpstr>
      <vt:lpstr>Spin Operator In Arbitrary Direction</vt:lpstr>
      <vt:lpstr>Matrix</vt:lpstr>
      <vt:lpstr>Adjoint of a Matrix and Hermitian Matrix</vt:lpstr>
      <vt:lpstr>Operator in Bra-Ket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1026</cp:revision>
  <cp:lastPrinted>2022-09-01T21:47:23Z</cp:lastPrinted>
  <dcterms:created xsi:type="dcterms:W3CDTF">2018-08-11T18:04:59Z</dcterms:created>
  <dcterms:modified xsi:type="dcterms:W3CDTF">2023-01-01T12:54:13Z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