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7"/>
  </p:notesMasterIdLst>
  <p:handoutMasterIdLst>
    <p:handoutMasterId r:id="rId18"/>
  </p:handoutMasterIdLst>
  <p:sldIdLst>
    <p:sldId id="1029" r:id="rId5"/>
    <p:sldId id="1028" r:id="rId6"/>
    <p:sldId id="991" r:id="rId7"/>
    <p:sldId id="1026" r:id="rId8"/>
    <p:sldId id="997" r:id="rId9"/>
    <p:sldId id="1027" r:id="rId10"/>
    <p:sldId id="990" r:id="rId11"/>
    <p:sldId id="998" r:id="rId12"/>
    <p:sldId id="999" r:id="rId13"/>
    <p:sldId id="1000" r:id="rId14"/>
    <p:sldId id="1016" r:id="rId15"/>
    <p:sldId id="101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29"/>
            <p14:sldId id="1028"/>
            <p14:sldId id="991"/>
            <p14:sldId id="1026"/>
            <p14:sldId id="997"/>
            <p14:sldId id="1027"/>
            <p14:sldId id="990"/>
            <p14:sldId id="998"/>
            <p14:sldId id="999"/>
            <p14:sldId id="1000"/>
            <p14:sldId id="1016"/>
            <p14:sldId id="1014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1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1104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17.0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52:05.21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52:06.8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31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52:10.8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52:12.2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39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52:13.4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16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58:35.93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58:36.8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12-20T20:33:22.95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11375 5483 297,'-12'11'15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09-15T00:48:54.24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1294 4028 0,'0'0'0,"0"0"0,0 0 15,0 0-15,0 0 16,0 0-16,0 8 15,0 10-15,0-1 16,0 0-16</inkml:trace>
  <inkml:trace contextRef="#ctx0" brushRef="#br1" timeOffset="-122322.16">25356 9986 0,'0'0'0,"0"0"15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20:47:37.4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642">0 0 0</inkml:trace>
  <inkml:trace contextRef="#ctx0" brushRef="#br0" timeOffset="86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19.8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20:47:38.8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20:47:40.3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198">0 0 0</inkml:trace>
  <inkml:trace contextRef="#ctx0" brushRef="#br0" timeOffset="392">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20:47:39.2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04">0 0 0</inkml:trace>
  <inkml:trace contextRef="#ctx0" brushRef="#br0" timeOffset="377">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2-09-15T00:23:16.33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7155 1248 0,'-8'0'16,"8"0"-1,0 0-15,0 0 0,0 0 16,0 0-16,0 0 16,0 0-1,8 8-15,1 1 16,0-1-16</inkml:trace>
  <inkml:trace contextRef="#ctx0" brushRef="#br0" timeOffset="4521.7">9882 0 0,'0'0'0,"0"0"16,0 0-16,0 0 15,0 0-15,0 0 16,18 18-16,-10-10 15,1-8 1</inkml:trace>
  <inkml:trace contextRef="#ctx0" brushRef="#br0" timeOffset="3.64">5940 8240 47,'0'-2'0,"0"-7"15,17-8-15,0-9 16,-14 22 0</inkml:trace>
  <inkml:trace contextRef="#ctx0" brushRef="#br0" timeOffset="3.64">10469 8969 110,'12'-4'15,"25"-8"1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20:13:17.4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22.1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22.5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22.8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10">0 0 0</inkml:trace>
  <inkml:trace contextRef="#ctx0" brushRef="#br0" timeOffset="400">0 0 0</inkml:trace>
  <inkml:trace contextRef="#ctx0" brushRef="#br0" timeOffset="62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24.6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42:25.44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51:55.6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0T19:52:04.4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727-4F3A-46ED-A19F-2FF2965078B8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62B7-9399-4128-8D28-5AF65D398A12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D91D-AB40-4296-B6BD-D5AB504D3BF1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0631-D26B-47E9-BEFB-73EE715A2172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BF78-35A4-4EEA-9F04-824B60AC0101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08D3-FC25-418B-B2DB-05AF61A4B32B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4600-C2D1-49F7-B9EF-491C4A0F1782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37C4-547C-4E9B-856D-646D2B6FC00B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65101-27ED-4CC5-86A0-4B91645C3DFC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C8D9-B4A1-467F-896A-5FCA5220DE5D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2BE398-6118-43BC-B235-C4DAEE795D4C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91993-269C-4334-B993-5A6DD6949054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DD609D-7CB6-4572-8F97-D91681F520E2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NTk1PxmSSs&amp;list=PLnK6MrIqGXsJfcBdppW3CKJ858zR8P4eP&amp;index=11" TargetMode="External"/><Relationship Id="rId5" Type="http://schemas.openxmlformats.org/officeDocument/2006/relationships/hyperlink" Target="https://www.youtube.com/watch?v=h59TUm7AmL4&amp;list=PLnK6MrIqGXsJfcBdppW3CKJ858zR8P4eP&amp;index=10" TargetMode="External"/><Relationship Id="rId4" Type="http://schemas.openxmlformats.org/officeDocument/2006/relationships/hyperlink" Target="https://www.youtube.com/watch?v=ysiyYCiQdpw&amp;list=PLnK6MrIqGXsJfcBdppW3CKJ858zR8P4eP&amp;index=9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8.emf"/><Relationship Id="rId7" Type="http://schemas.openxmlformats.org/officeDocument/2006/relationships/customXml" Target="../ink/ink22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1.xml"/><Relationship Id="rId5" Type="http://schemas.openxmlformats.org/officeDocument/2006/relationships/image" Target="../media/image39.emf"/><Relationship Id="rId10" Type="http://schemas.openxmlformats.org/officeDocument/2006/relationships/image" Target="../media/image33.png"/><Relationship Id="rId4" Type="http://schemas.openxmlformats.org/officeDocument/2006/relationships/customXml" Target="../ink/ink20.xml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6.emf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39.emf"/><Relationship Id="rId10" Type="http://schemas.openxmlformats.org/officeDocument/2006/relationships/image" Target="../media/image51.png"/><Relationship Id="rId4" Type="http://schemas.openxmlformats.org/officeDocument/2006/relationships/customXml" Target="../ink/ink24.xm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2.emf"/><Relationship Id="rId7" Type="http://schemas.openxmlformats.org/officeDocument/2006/relationships/customXml" Target="../ink/ink5.xml"/><Relationship Id="rId12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11" Type="http://schemas.openxmlformats.org/officeDocument/2006/relationships/image" Target="../media/image2.png"/><Relationship Id="rId5" Type="http://schemas.openxmlformats.org/officeDocument/2006/relationships/customXml" Target="../ink/ink3.xml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11" Type="http://schemas.openxmlformats.org/officeDocument/2006/relationships/image" Target="../media/image4.png"/><Relationship Id="rId5" Type="http://schemas.openxmlformats.org/officeDocument/2006/relationships/customXml" Target="../ink/ink10.xml"/><Relationship Id="rId10" Type="http://schemas.openxmlformats.org/officeDocument/2006/relationships/customXml" Target="../ink/ink14.xml"/><Relationship Id="rId4" Type="http://schemas.openxmlformats.org/officeDocument/2006/relationships/customXml" Target="../ink/ink9.xml"/><Relationship Id="rId9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ustomXml" Target="../ink/ink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7.emf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402" y="3624580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4402" y="4193907"/>
            <a:ext cx="98031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https://www.youtube.com/watch?v=ysiyYCiQdpw&amp;list=PLnK6MrIqGXsJfcBdppW3CKJ858zR8P4eP&amp;index=9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5"/>
              </a:rPr>
              <a:t>https://www.youtube.com/watch?v=h59TUm7AmL4&amp;list=PLnK6MrIqGXsJfcBdppW3CKJ858zR8P4eP&amp;index=10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i="1" dirty="0"/>
              <a:t>           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6"/>
              </a:rPr>
              <a:t>https://www.youtube.com/watch?v=bNTk1PxmSSs&amp;list=PLnK6MrIqGXsJfcBdppW3CKJ858zR8P4eP&amp;index=11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i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5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transformation matrix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355E6B-12B2-4EF0-A38A-A38D1A84A5EC}"/>
                  </a:ext>
                </a:extLst>
              </p14:cNvPr>
              <p14:cNvContentPartPr/>
              <p14:nvPr/>
            </p14:nvContentPartPr>
            <p14:xfrm>
              <a:off x="2332339" y="278445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355E6B-12B2-4EF0-A38A-A38D1A84A5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6219" y="277833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148051-5EA5-4BE3-A934-575C1A27E1E8}"/>
                  </a:ext>
                </a:extLst>
              </p14:cNvPr>
              <p14:cNvContentPartPr/>
              <p14:nvPr/>
            </p14:nvContentPartPr>
            <p14:xfrm>
              <a:off x="2475979" y="175701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148051-5EA5-4BE3-A934-575C1A27E1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9859" y="175089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932826-0F83-499C-8154-5DB1EFD20893}"/>
                  </a:ext>
                </a:extLst>
              </p14:cNvPr>
              <p14:cNvContentPartPr/>
              <p14:nvPr/>
            </p14:nvContentPartPr>
            <p14:xfrm>
              <a:off x="6657739" y="439725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932826-0F83-499C-8154-5DB1EFD208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1619" y="439113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C39F7B-D92C-4683-9E6E-2589A07C63E2}"/>
                  </a:ext>
                </a:extLst>
              </p14:cNvPr>
              <p14:cNvContentPartPr/>
              <p14:nvPr/>
            </p14:nvContentPartPr>
            <p14:xfrm>
              <a:off x="2311819" y="272253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C39F7B-D92C-4683-9E6E-2589A07C63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5699" y="271641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524786F-51A0-4D70-B218-4ABD1ADC5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1824702"/>
            <a:ext cx="7286909" cy="23304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FBADB2-54F4-4125-BC7A-4CEB440700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9966" y="4100230"/>
            <a:ext cx="4801270" cy="167663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28B02-15DB-47E8-BF95-6AFD4924D9A4}"/>
              </a:ext>
            </a:extLst>
          </p:cNvPr>
          <p:cNvCxnSpPr/>
          <p:nvPr/>
        </p:nvCxnSpPr>
        <p:spPr>
          <a:xfrm>
            <a:off x="7391400" y="509394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38F0577-10C3-4751-8053-C11CCFB771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0946" y="4739324"/>
            <a:ext cx="3286403" cy="76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4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7651"/>
            <a:ext cx="10058400" cy="1489710"/>
          </a:xfrm>
        </p:spPr>
        <p:txBody>
          <a:bodyPr>
            <a:normAutofit/>
          </a:bodyPr>
          <a:lstStyle/>
          <a:p>
            <a:r>
              <a:rPr lang="en-US" sz="4000" dirty="0"/>
              <a:t>Completeness of Basis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10CA8-3A25-45A2-AAE6-F669455B3400}"/>
              </a:ext>
            </a:extLst>
          </p:cNvPr>
          <p:cNvSpPr txBox="1"/>
          <p:nvPr/>
        </p:nvSpPr>
        <p:spPr>
          <a:xfrm>
            <a:off x="762000" y="19050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Completeness: Can represent every vector in the space.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EBF07-5EBA-4F25-B403-5B55DE4D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01601"/>
            <a:ext cx="3781729" cy="280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5920A-6060-4384-A8A3-B7B4464E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29" y="2301601"/>
            <a:ext cx="6772858" cy="293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4E160-C7B7-45FD-91D0-AC0AA3755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94907"/>
            <a:ext cx="4734330" cy="263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C058EF-009C-4328-BA06-916132FEA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650" y="2790832"/>
            <a:ext cx="1895644" cy="231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DD250-2979-4798-B657-AB2DF4787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3116918"/>
            <a:ext cx="5105400" cy="1841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508A23-DEDF-4CA1-BED3-B6DEFD0AD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1" y="3045170"/>
            <a:ext cx="1882908" cy="2276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45A4ED-357E-4320-ABA6-2F68891DDC01}"/>
              </a:ext>
            </a:extLst>
          </p:cNvPr>
          <p:cNvCxnSpPr/>
          <p:nvPr/>
        </p:nvCxnSpPr>
        <p:spPr>
          <a:xfrm>
            <a:off x="8001000" y="3045170"/>
            <a:ext cx="386358" cy="1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E7F52CB-0A8F-41C2-80B5-63D27E75F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000" y="2604343"/>
            <a:ext cx="1685411" cy="7415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9FFE37-52FD-4C2D-BCA7-21564B8F4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5365" y="3579363"/>
            <a:ext cx="3748408" cy="7295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6226FB-7656-44F6-A489-8D105B7BE023}"/>
              </a:ext>
            </a:extLst>
          </p:cNvPr>
          <p:cNvSpPr txBox="1"/>
          <p:nvPr/>
        </p:nvSpPr>
        <p:spPr>
          <a:xfrm>
            <a:off x="609600" y="4277570"/>
            <a:ext cx="396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substitution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30F1F8-1ECE-4084-B318-126A103947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912" y="4880408"/>
            <a:ext cx="1298575" cy="6301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8F0088-EF4D-4F84-BAE8-5D297CD347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3980" y="4983516"/>
            <a:ext cx="1298575" cy="6811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FDA8E1-8B87-4728-BAD9-F5B3C50065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4283" y="5042846"/>
            <a:ext cx="1338877" cy="6485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A496B6-6CEF-43ED-91FE-18F25F6D16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7715" y="5005919"/>
            <a:ext cx="1519878" cy="6806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EFBBAF-4961-4DC0-83EB-D95B004219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4767" y="4893738"/>
            <a:ext cx="1876687" cy="90500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53227A-C700-42F2-9AA0-C72CE0C08021}"/>
              </a:ext>
            </a:extLst>
          </p:cNvPr>
          <p:cNvCxnSpPr/>
          <p:nvPr/>
        </p:nvCxnSpPr>
        <p:spPr>
          <a:xfrm>
            <a:off x="7438320" y="5317879"/>
            <a:ext cx="388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57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28601"/>
            <a:ext cx="10094595" cy="1508760"/>
          </a:xfrm>
        </p:spPr>
        <p:txBody>
          <a:bodyPr>
            <a:normAutofit/>
          </a:bodyPr>
          <a:lstStyle/>
          <a:p>
            <a:r>
              <a:rPr lang="en-US" sz="4000" dirty="0"/>
              <a:t>Construct Operator from Eigenvectors and Eigenvalues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070593-53B8-47A7-AF19-1C6352B754E4}"/>
                  </a:ext>
                </a:extLst>
              </p14:cNvPr>
              <p14:cNvContentPartPr/>
              <p14:nvPr/>
            </p14:nvContentPartPr>
            <p14:xfrm>
              <a:off x="2895120" y="2802600"/>
              <a:ext cx="1648440" cy="3229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070593-53B8-47A7-AF19-1C6352B75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5760" y="2793240"/>
                <a:ext cx="1667160" cy="32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5D2AB4-0C2B-4664-923F-7D44DB1000FB}"/>
                  </a:ext>
                </a:extLst>
              </p14:cNvPr>
              <p14:cNvContentPartPr/>
              <p14:nvPr/>
            </p14:nvContentPartPr>
            <p14:xfrm>
              <a:off x="3195259" y="32981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5D2AB4-0C2B-4664-923F-7D44DB1000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9139" y="329205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ED2AB0C-7F8D-4C9E-B4B6-6348813AC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017" y="1839186"/>
            <a:ext cx="2886184" cy="256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A2F35-8DDD-4E92-954B-3C8934C99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1" y="1839186"/>
            <a:ext cx="7544853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FCCEEF-F7E1-450A-83BA-7E40D88E0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2349006"/>
            <a:ext cx="1762371" cy="88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5D9152-75EA-47F9-B68D-CDCD30A213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8958" y="3435543"/>
            <a:ext cx="659461" cy="261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6CE0FF-4443-40D4-8617-219C6571AC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8419" y="3298178"/>
            <a:ext cx="7385712" cy="5104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148FFC-38BE-48D5-9372-60F6968EEE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4131" y="3356058"/>
            <a:ext cx="1804758" cy="359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1F9A3F-4707-47A9-9A2C-D7E768F080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3880" y="3812680"/>
            <a:ext cx="3314790" cy="23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9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Self-Adjoint/Hermitian Matrix and its Eigenvalue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92940-D922-4300-8790-60BF51F76A3F}"/>
                  </a:ext>
                </a:extLst>
              </p14:cNvPr>
              <p14:cNvContentPartPr/>
              <p14:nvPr/>
            </p14:nvContentPartPr>
            <p14:xfrm>
              <a:off x="6965769" y="377049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92940-D922-4300-8790-60BF51F76A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6769" y="37614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10BE2F-26AD-49C3-BB8C-70DDA61B5FB0}"/>
                  </a:ext>
                </a:extLst>
              </p14:cNvPr>
              <p14:cNvContentPartPr/>
              <p14:nvPr/>
            </p14:nvContentPartPr>
            <p14:xfrm>
              <a:off x="3421209" y="388353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10BE2F-26AD-49C3-BB8C-70DDA61B5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209" y="38745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CA90BC-59C1-44D9-A4E3-5776A00D684A}"/>
                  </a:ext>
                </a:extLst>
              </p14:cNvPr>
              <p14:cNvContentPartPr/>
              <p14:nvPr/>
            </p14:nvContentPartPr>
            <p14:xfrm>
              <a:off x="5167929" y="20036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7CA90BC-59C1-44D9-A4E3-5776A00D6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8929" y="19946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955A5F-A335-4D21-9CAA-98BD20AF6EB3}"/>
                  </a:ext>
                </a:extLst>
              </p14:cNvPr>
              <p14:cNvContentPartPr/>
              <p14:nvPr/>
            </p14:nvContentPartPr>
            <p14:xfrm>
              <a:off x="5774169" y="359589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955A5F-A335-4D21-9CAA-98BD20AF6E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5169" y="35868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BF85255-2F10-4B7D-A9D6-3685C45F7D73}"/>
                  </a:ext>
                </a:extLst>
              </p14:cNvPr>
              <p14:cNvContentPartPr/>
              <p14:nvPr/>
            </p14:nvContentPartPr>
            <p14:xfrm>
              <a:off x="5784249" y="356529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BF85255-2F10-4B7D-A9D6-3685C45F7D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5249" y="35562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D5A412-1233-4BE9-B6AE-BC1B9D5087CE}"/>
                  </a:ext>
                </a:extLst>
              </p14:cNvPr>
              <p14:cNvContentPartPr/>
              <p14:nvPr/>
            </p14:nvContentPartPr>
            <p14:xfrm>
              <a:off x="4726209" y="333921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D5A412-1233-4BE9-B6AE-BC1B9D508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7209" y="33302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11717B6-D436-4F39-89D2-7688F033462E}"/>
                  </a:ext>
                </a:extLst>
              </p14:cNvPr>
              <p14:cNvContentPartPr/>
              <p14:nvPr/>
            </p14:nvContentPartPr>
            <p14:xfrm>
              <a:off x="1489809" y="126381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11717B6-D436-4F39-89D2-7688F0334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0809" y="125481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9784F81-0207-4CCC-B9E8-24AFA135512E}"/>
              </a:ext>
            </a:extLst>
          </p:cNvPr>
          <p:cNvSpPr txBox="1"/>
          <p:nvPr/>
        </p:nvSpPr>
        <p:spPr>
          <a:xfrm>
            <a:off x="830633" y="177278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Claim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662F8D-AE0F-41B2-8E48-AE82F5A2318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745033" y="2003618"/>
            <a:ext cx="233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6CE7AF3-150A-4759-A163-E091076657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45372" y="1866820"/>
            <a:ext cx="6855120" cy="13223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08ADAC-CEBF-467C-BC16-F302D9F2F1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3959" y="3133988"/>
            <a:ext cx="7563970" cy="318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0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Diagonalization and Eigenvalues (2</a:t>
            </a:r>
            <a:r>
              <a:rPr lang="en-US" baseline="30000" dirty="0"/>
              <a:t>nd </a:t>
            </a:r>
            <a:r>
              <a:rPr lang="en-US" dirty="0"/>
              <a:t>method to find eigenvalues)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4AA160-FC44-41F3-9AD6-BDC8C7D6DD1D}"/>
                  </a:ext>
                </a:extLst>
              </p14:cNvPr>
              <p14:cNvContentPartPr/>
              <p14:nvPr/>
            </p14:nvContentPartPr>
            <p14:xfrm>
              <a:off x="2835489" y="330825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4AA160-FC44-41F3-9AD6-BDC8C7D6DD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489" y="32992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DD9B63-9EF3-49E8-A82B-79C482DB5068}"/>
                  </a:ext>
                </a:extLst>
              </p14:cNvPr>
              <p14:cNvContentPartPr/>
              <p14:nvPr/>
            </p14:nvContentPartPr>
            <p14:xfrm>
              <a:off x="2342649" y="268149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DD9B63-9EF3-49E8-A82B-79C482DB5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3649" y="26724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411C1A-6B12-40B7-875F-5D2FB33E57FE}"/>
                  </a:ext>
                </a:extLst>
              </p14:cNvPr>
              <p14:cNvContentPartPr/>
              <p14:nvPr/>
            </p14:nvContentPartPr>
            <p14:xfrm>
              <a:off x="2209089" y="254793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411C1A-6B12-40B7-875F-5D2FB33E5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0089" y="25389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5B8054-2784-4094-8801-74CB7B6789F0}"/>
                  </a:ext>
                </a:extLst>
              </p14:cNvPr>
              <p14:cNvContentPartPr/>
              <p14:nvPr/>
            </p14:nvContentPartPr>
            <p14:xfrm>
              <a:off x="2630289" y="301017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5B8054-2784-4094-8801-74CB7B6789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1289" y="30011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14C085-2C13-4845-BE81-48D59DC631F0}"/>
                  </a:ext>
                </a:extLst>
              </p14:cNvPr>
              <p14:cNvContentPartPr/>
              <p14:nvPr/>
            </p14:nvContentPartPr>
            <p14:xfrm>
              <a:off x="2075529" y="265089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14C085-2C13-4845-BE81-48D59DC631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6529" y="26418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66AED82-443C-442A-A6C0-70960A1DD5F7}"/>
                  </a:ext>
                </a:extLst>
              </p14:cNvPr>
              <p14:cNvContentPartPr/>
              <p14:nvPr/>
            </p14:nvContentPartPr>
            <p14:xfrm>
              <a:off x="1972569" y="319521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66AED82-443C-442A-A6C0-70960A1DD5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3569" y="31862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F2541D-C18D-4074-9D46-E959FCBA4550}"/>
                  </a:ext>
                </a:extLst>
              </p14:cNvPr>
              <p14:cNvContentPartPr/>
              <p14:nvPr/>
            </p14:nvContentPartPr>
            <p14:xfrm>
              <a:off x="1602849" y="360633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F2541D-C18D-4074-9D46-E959FCBA45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3849" y="35973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6E939866-DC7E-4448-AF24-0A509EA3A3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0400" y="1815388"/>
            <a:ext cx="5077534" cy="1790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ED3432-F82A-4F47-9418-151BA86058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0" y="3527122"/>
            <a:ext cx="5525271" cy="18100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2C541F-45C9-47F1-9A35-6592781AB9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120" y="3591783"/>
            <a:ext cx="4289404" cy="16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0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Diagonalization and Eigenvalues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2057400"/>
            <a:ext cx="875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represent the matrix in the basis formed by its eigenvectors, the matrix is diagonal.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5585747"/>
            <a:ext cx="875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diagonalizing</a:t>
            </a:r>
            <a:r>
              <a:rPr lang="en-US" dirty="0"/>
              <a:t> a matrix is equivalent to find its eigenvalues/eigenvectors.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DCE1B7-7395-45DE-BB6B-1A16AA7BD20F}"/>
                  </a:ext>
                </a:extLst>
              </p14:cNvPr>
              <p14:cNvContentPartPr/>
              <p14:nvPr/>
            </p14:nvContentPartPr>
            <p14:xfrm>
              <a:off x="1767009" y="295905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DCE1B7-7395-45DE-BB6B-1A16AA7BD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009" y="29500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9303E7-181E-4D15-84ED-ECD9C8795A42}"/>
                  </a:ext>
                </a:extLst>
              </p14:cNvPr>
              <p14:cNvContentPartPr/>
              <p14:nvPr/>
            </p14:nvContentPartPr>
            <p14:xfrm>
              <a:off x="1849449" y="270201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9303E7-181E-4D15-84ED-ECD9C8795A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0449" y="269301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2A479EE-9E33-450C-9602-7D950640E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670" y="2392485"/>
            <a:ext cx="6374309" cy="1348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57FA8-2705-4C49-98D3-302ACF81C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3867230"/>
            <a:ext cx="5897504" cy="38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828A31-790F-4844-A89F-95F76F0A3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4256126"/>
            <a:ext cx="4978560" cy="13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2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Diagonalization and Eigenvalues Numerical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159A3-C7EF-437A-B6C0-FF83AFDE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5" y="1757018"/>
            <a:ext cx="6905768" cy="4321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21FE6-6629-486F-B0B9-1B1949FD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21" y="1909071"/>
            <a:ext cx="4193496" cy="11605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D6D3C7-C342-44BD-9CF6-D551BC87F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588" y="3290222"/>
            <a:ext cx="4935762" cy="510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17BDD-C3BE-42FE-8649-A39FA2488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000" y="3743797"/>
            <a:ext cx="2985316" cy="5552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E310BB-62A1-46A6-9F71-4FD8148FB69D}"/>
              </a:ext>
            </a:extLst>
          </p:cNvPr>
          <p:cNvCxnSpPr/>
          <p:nvPr/>
        </p:nvCxnSpPr>
        <p:spPr>
          <a:xfrm flipH="1">
            <a:off x="6858000" y="1757018"/>
            <a:ext cx="76200" cy="470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5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1843"/>
            <a:ext cx="10058400" cy="1450757"/>
          </a:xfrm>
        </p:spPr>
        <p:txBody>
          <a:bodyPr/>
          <a:lstStyle/>
          <a:p>
            <a:r>
              <a:rPr lang="en-US" dirty="0"/>
              <a:t>Represent </a:t>
            </a:r>
            <a:r>
              <a:rPr lang="en-US" dirty="0" err="1">
                <a:latin typeface="Symbol" panose="05050102010706020507" pitchFamily="18" charset="2"/>
              </a:rPr>
              <a:t>s</a:t>
            </a:r>
            <a:r>
              <a:rPr lang="en-US" baseline="-25000" dirty="0" err="1"/>
              <a:t>x</a:t>
            </a:r>
            <a:r>
              <a:rPr lang="en-US" dirty="0"/>
              <a:t> in the Basis formed by its Eigenvectors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CFE1B-6267-4498-B26E-4F440D8B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88" y="1752600"/>
            <a:ext cx="9220200" cy="2645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F18CA-7B2D-4C6B-9D09-82268D83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495800"/>
            <a:ext cx="578248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7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Matrix and Transformation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D21F2-CDDB-454F-912F-87BDF0A4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2080"/>
            <a:ext cx="1228896" cy="4572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49C4E-6C12-4CCF-A7BA-73A5CB716B45}"/>
              </a:ext>
            </a:extLst>
          </p:cNvPr>
          <p:cNvCxnSpPr/>
          <p:nvPr/>
        </p:nvCxnSpPr>
        <p:spPr>
          <a:xfrm>
            <a:off x="3581400" y="2209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E73B923-B915-4DA3-9C84-6142051C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04" y="1978922"/>
            <a:ext cx="1009791" cy="3715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2D9404-313C-4758-B91E-79C49DD7718B}"/>
              </a:ext>
            </a:extLst>
          </p:cNvPr>
          <p:cNvCxnSpPr/>
          <p:nvPr/>
        </p:nvCxnSpPr>
        <p:spPr>
          <a:xfrm>
            <a:off x="5562600" y="2164685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53E7A96-4FE0-4686-AF4E-7811FEECF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173" y="1993211"/>
            <a:ext cx="1000265" cy="3429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4FE040-EBE9-411F-9211-F6ACADFD79BD}"/>
              </a:ext>
            </a:extLst>
          </p:cNvPr>
          <p:cNvSpPr/>
          <p:nvPr/>
        </p:nvSpPr>
        <p:spPr>
          <a:xfrm>
            <a:off x="3886200" y="2822889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their inner product is unchanged (preserved)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6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Unitary Matrix and Transformation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94D24-91BB-4F3B-9712-9F06BF1D4C7C}"/>
              </a:ext>
            </a:extLst>
          </p:cNvPr>
          <p:cNvSpPr txBox="1"/>
          <p:nvPr/>
        </p:nvSpPr>
        <p:spPr>
          <a:xfrm>
            <a:off x="5867400" y="5943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column vectors in a unitary matrix are orthonormal.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5B49FA-B53F-4468-B4DA-E413D265A925}"/>
                  </a:ext>
                </a:extLst>
              </p14:cNvPr>
              <p14:cNvContentPartPr/>
              <p14:nvPr/>
            </p14:nvContentPartPr>
            <p14:xfrm>
              <a:off x="4090680" y="1973520"/>
              <a:ext cx="4680" cy="4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5B49FA-B53F-4468-B4DA-E413D265A9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1320" y="1964160"/>
                <a:ext cx="23040" cy="23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C363F47-E042-4A1C-8AD1-FC840A05A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650" y="2598667"/>
            <a:ext cx="7689808" cy="3032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9B7EAD-5336-40E7-B03E-4CC4E3CF6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2095552"/>
            <a:ext cx="1114581" cy="381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7BCCDA-D553-4DB7-9D08-ABC615A85C47}"/>
              </a:ext>
            </a:extLst>
          </p:cNvPr>
          <p:cNvSpPr txBox="1"/>
          <p:nvPr/>
        </p:nvSpPr>
        <p:spPr>
          <a:xfrm>
            <a:off x="2150711" y="2137452"/>
            <a:ext cx="929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35072D-4357-405A-948A-156357380BCB}"/>
              </a:ext>
            </a:extLst>
          </p:cNvPr>
          <p:cNvCxnSpPr>
            <a:cxnSpLocks/>
          </p:cNvCxnSpPr>
          <p:nvPr/>
        </p:nvCxnSpPr>
        <p:spPr>
          <a:xfrm>
            <a:off x="2987211" y="2322118"/>
            <a:ext cx="3655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7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Unitary Transformation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B7FBC6-3ED0-4813-B1EB-0259CA38FF75}"/>
                  </a:ext>
                </a:extLst>
              </p14:cNvPr>
              <p14:cNvContentPartPr/>
              <p14:nvPr/>
            </p14:nvContentPartPr>
            <p14:xfrm>
              <a:off x="1003680" y="1792440"/>
              <a:ext cx="8662680" cy="2145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B7FBC6-3ED0-4813-B1EB-0259CA38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320" y="1783080"/>
                <a:ext cx="8681400" cy="21639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4B61EB5-0CAD-40E0-9CAD-F5325D8AA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72" y="155466"/>
            <a:ext cx="1276528" cy="781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654268-B53C-497D-9683-F234DBF4A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229188"/>
            <a:ext cx="1800476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E92FB-0F53-4042-AD5A-0C9E2DFFF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076" y="142623"/>
            <a:ext cx="466790" cy="704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DBF11-58CE-46C1-A284-8BE2768D7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9479" y="175158"/>
            <a:ext cx="2819794" cy="781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E858DA-DA6B-4DB6-B75F-409AB1A77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80" y="1944417"/>
            <a:ext cx="3029352" cy="14845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AB1879-09E4-4DBF-930A-0EB5FD79F6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288" y="3580977"/>
            <a:ext cx="2194996" cy="5887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64E8AA-0A09-442E-A379-AE816E85E1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5577" y="4355745"/>
            <a:ext cx="3641726" cy="12086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916E5F-B4E7-46F2-814B-7164801684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9193" y="1881340"/>
            <a:ext cx="4720898" cy="20735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FA6B32-29F7-4449-A6F7-A7CEAD4920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5331" y="286603"/>
            <a:ext cx="1600349" cy="53583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D71CE-9F18-44B4-84FA-C4E79FC08F0C}"/>
              </a:ext>
            </a:extLst>
          </p:cNvPr>
          <p:cNvCxnSpPr>
            <a:cxnSpLocks/>
          </p:cNvCxnSpPr>
          <p:nvPr/>
        </p:nvCxnSpPr>
        <p:spPr>
          <a:xfrm>
            <a:off x="5162866" y="1792440"/>
            <a:ext cx="0" cy="466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83C3DAD-EC60-4745-9590-1CCDC44ADE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034" y="3982402"/>
            <a:ext cx="4822804" cy="22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290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4453</TotalTime>
  <Words>415</Words>
  <Application>Microsoft Macintosh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Symbol</vt:lpstr>
      <vt:lpstr>Times-Roman</vt:lpstr>
      <vt:lpstr>Retrospect</vt:lpstr>
      <vt:lpstr>Introduction to Quantum Computing:                                          From a Layperson to a Programmer in 30 Steps</vt:lpstr>
      <vt:lpstr>Self-Adjoint/Hermitian Matrix and its Eigenvalue</vt:lpstr>
      <vt:lpstr>Matrix Diagonalization and Eigenvalues (2nd method to find eigenvalues)</vt:lpstr>
      <vt:lpstr>Matrix Diagonalization and Eigenvalues</vt:lpstr>
      <vt:lpstr>Matrix Diagonalization and Eigenvalues Numerical Example</vt:lpstr>
      <vt:lpstr>Represent sx in the Basis formed by its Eigenvectors</vt:lpstr>
      <vt:lpstr>Unitary Matrix and Transformation</vt:lpstr>
      <vt:lpstr>Unitary Matrix and Transformation</vt:lpstr>
      <vt:lpstr>Example of Unitary Transformation</vt:lpstr>
      <vt:lpstr>How to find transformation matrix</vt:lpstr>
      <vt:lpstr>Completeness of Basis</vt:lpstr>
      <vt:lpstr>Construct Operator from Eigenvectors and Eigenvalues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1066</cp:revision>
  <dcterms:created xsi:type="dcterms:W3CDTF">2018-08-11T18:04:59Z</dcterms:created>
  <dcterms:modified xsi:type="dcterms:W3CDTF">2023-01-01T13:08:30Z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