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3"/>
  </p:notesMasterIdLst>
  <p:handoutMasterIdLst>
    <p:handoutMasterId r:id="rId14"/>
  </p:handoutMasterIdLst>
  <p:sldIdLst>
    <p:sldId id="1026" r:id="rId5"/>
    <p:sldId id="1017" r:id="rId6"/>
    <p:sldId id="1006" r:id="rId7"/>
    <p:sldId id="1018" r:id="rId8"/>
    <p:sldId id="1007" r:id="rId9"/>
    <p:sldId id="967" r:id="rId10"/>
    <p:sldId id="1024" r:id="rId11"/>
    <p:sldId id="102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026"/>
            <p14:sldId id="1017"/>
            <p14:sldId id="1006"/>
            <p14:sldId id="1018"/>
            <p14:sldId id="1007"/>
            <p14:sldId id="967"/>
            <p14:sldId id="1024"/>
            <p14:sldId id="1025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7" autoAdjust="0"/>
    <p:restoredTop sz="91288" autoAdjust="0"/>
  </p:normalViewPr>
  <p:slideViewPr>
    <p:cSldViewPr>
      <p:cViewPr varScale="1">
        <p:scale>
          <a:sx n="104" d="100"/>
          <a:sy n="104" d="100"/>
        </p:scale>
        <p:origin x="992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21:17:50.8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1727-4F3A-46ED-A19F-2FF2965078B8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62B7-9399-4128-8D28-5AF65D398A12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D91D-AB40-4296-B6BD-D5AB504D3BF1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0631-D26B-47E9-BEFB-73EE715A2172}" type="datetime1">
              <a:rPr lang="en-US" smtClean="0"/>
              <a:t>1/1/23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BF78-35A4-4EEA-9F04-824B60AC0101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08D3-FC25-418B-B2DB-05AF61A4B32B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4600-C2D1-49F7-B9EF-491C4A0F1782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7C4-547C-4E9B-856D-646D2B6FC00B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5101-27ED-4CC5-86A0-4B91645C3DFC}" type="datetime1">
              <a:rPr lang="en-US" smtClean="0"/>
              <a:t>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C8D9-B4A1-467F-896A-5FCA5220DE5D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2BE398-6118-43BC-B235-C4DAEE795D4C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1993-269C-4334-B993-5A6DD6949054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DD609D-7CB6-4572-8F97-D91681F520E2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cx3HLmyxBGs&amp;list=PLnK6MrIqGXsJfcBdppW3CKJ858zR8P4eP&amp;index=14" TargetMode="External"/><Relationship Id="rId4" Type="http://schemas.openxmlformats.org/officeDocument/2006/relationships/hyperlink" Target="https://www.youtube.com/watch?v=l8WmAHLcLnc&amp;list=PLnK6MrIqGXsJfcBdppW3CKJ858zR8P4eP&amp;index=1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135" y="3949379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94402" y="4419600"/>
            <a:ext cx="98031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https://www.youtube.com/watch?v=l8WmAHLcLnc&amp;list=PLnK6MrIqGXsJfcBdppW3CKJ858zR8P4eP&amp;index=13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i="1" dirty="0"/>
              <a:t>               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https://www.youtube.com/watch?v=cx3HLmyxBGs&amp;list=PLnK6MrIqGXsJfcBdppW3CKJ858zR8P4eP&amp;index=14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i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Completeness Examples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A352885-9E2F-41BE-99F1-038F0749B0FC}"/>
                  </a:ext>
                </a:extLst>
              </p14:cNvPr>
              <p14:cNvContentPartPr/>
              <p14:nvPr/>
            </p14:nvContentPartPr>
            <p14:xfrm>
              <a:off x="6719169" y="10787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A352885-9E2F-41BE-99F1-038F0749B0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3049" y="107265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5EE059C-9247-4B39-992A-F586DD50D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1737359"/>
            <a:ext cx="7315200" cy="1736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887EE4-9487-45BF-9B55-5B467D32E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05" y="1981200"/>
            <a:ext cx="2395612" cy="304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D33F77-240B-4AF6-B159-418EE6CB5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3511495"/>
            <a:ext cx="7010400" cy="27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9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Operator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992EED-FB96-4040-B9CE-716C8080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74176"/>
            <a:ext cx="1181265" cy="504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3E2AD1-8561-4323-BCB1-4D8CACADD98A}"/>
              </a:ext>
            </a:extLst>
          </p:cNvPr>
          <p:cNvSpPr txBox="1"/>
          <p:nvPr/>
        </p:nvSpPr>
        <p:spPr>
          <a:xfrm>
            <a:off x="3124200" y="17999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</a:t>
            </a:r>
            <a:r>
              <a:rPr lang="en-US" b="1" i="1" dirty="0"/>
              <a:t>Pi </a:t>
            </a:r>
            <a:r>
              <a:rPr lang="en-US" dirty="0"/>
              <a:t>is the projection operator that will project an arbitrary vector |</a:t>
            </a:r>
            <a:r>
              <a:rPr lang="en-US" i="1" dirty="0"/>
              <a:t>Ψ</a:t>
            </a:r>
            <a:r>
              <a:rPr lang="en-US" dirty="0"/>
              <a:t> to the subspace spanned by |</a:t>
            </a:r>
            <a:r>
              <a:rPr lang="en-US" i="1" dirty="0" err="1"/>
              <a:t>i</a:t>
            </a:r>
            <a:r>
              <a:rPr lang="en-US" dirty="0"/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B00A8A4-8D36-4D6C-81C2-D629C9F02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536042"/>
            <a:ext cx="1312111" cy="4357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47E03E-526F-4269-8E9C-5BBF690F4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294" y="2508771"/>
            <a:ext cx="1662291" cy="48200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662F91-1D00-48E0-B52E-1A697F0BB7F6}"/>
              </a:ext>
            </a:extLst>
          </p:cNvPr>
          <p:cNvCxnSpPr>
            <a:cxnSpLocks/>
          </p:cNvCxnSpPr>
          <p:nvPr/>
        </p:nvCxnSpPr>
        <p:spPr>
          <a:xfrm>
            <a:off x="6244585" y="2971799"/>
            <a:ext cx="80015" cy="11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39F05F-2721-4DE7-941B-8B1B86FF2855}"/>
              </a:ext>
            </a:extLst>
          </p:cNvPr>
          <p:cNvSpPr txBox="1"/>
          <p:nvPr/>
        </p:nvSpPr>
        <p:spPr>
          <a:xfrm>
            <a:off x="6284592" y="299077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Inner Product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0A2F31-99B2-4700-A276-CD865CD1B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4363" y="497160"/>
            <a:ext cx="1524213" cy="419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85F125-DFD9-412C-BE6C-DF275D64D9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6905" y="3789622"/>
            <a:ext cx="7419487" cy="157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7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Probability of Getting Certain Result in Measurement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6AAD17-5004-49CA-AC5C-BCA75A3495D6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209EA-E0A9-4D60-8591-FBBD76DAB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27365"/>
            <a:ext cx="4191585" cy="352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0DA5C-450D-4089-9F0A-49EC055C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509641"/>
            <a:ext cx="2991523" cy="307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ABA37F-91A8-4C70-89EE-F9B02C507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001" y="2429392"/>
            <a:ext cx="1409854" cy="46792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7DBF41-8A73-405D-98D1-7F48CE6B5208}"/>
              </a:ext>
            </a:extLst>
          </p:cNvPr>
          <p:cNvCxnSpPr/>
          <p:nvPr/>
        </p:nvCxnSpPr>
        <p:spPr>
          <a:xfrm>
            <a:off x="4800600" y="266335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F6BA92E-0EA9-4E51-9149-78A87AF3D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3128574"/>
            <a:ext cx="4620270" cy="314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865122-8405-42B4-B0C9-9044D6EE16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058" y="3723214"/>
            <a:ext cx="5353797" cy="3524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65915F-1D7E-4EA7-8EEE-55621B08FB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4447291"/>
            <a:ext cx="3677163" cy="428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B0CBEF-4ABB-42A4-89B3-D79EFC8536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3893" y="4510212"/>
            <a:ext cx="1524213" cy="4572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145702-3A7F-4D04-B203-04B5F5B30D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5164457"/>
            <a:ext cx="525853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2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(Now, you should understand what we said earlier)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1981200"/>
                <a:ext cx="1071371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Why Matrix:</a:t>
                </a:r>
              </a:p>
              <a:p>
                <a:endParaRPr lang="en-US" dirty="0"/>
              </a:p>
              <a:p>
                <a:r>
                  <a:rPr lang="en-US" dirty="0"/>
                  <a:t>Copenhagen Interpretation/ Born Rule:</a:t>
                </a:r>
              </a:p>
              <a:p>
                <a:endParaRPr lang="en-US" dirty="0"/>
              </a:p>
              <a:p>
                <a:r>
                  <a:rPr lang="en-US" dirty="0"/>
                  <a:t>If an observable corresponding to a self-</a:t>
                </a:r>
                <a:r>
                  <a:rPr lang="en-US" dirty="0" err="1"/>
                  <a:t>adjoint</a:t>
                </a:r>
                <a:r>
                  <a:rPr lang="en-US" dirty="0"/>
                  <a:t> operator A with discrete spectrum is measured in a system with normalized wave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result will be one of the eigenvalues </a:t>
                </a:r>
                <a:r>
                  <a:rPr lang="en-US" dirty="0">
                    <a:latin typeface="Symbol" panose="05050102010706020507" pitchFamily="18" charset="2"/>
                  </a:rPr>
                  <a:t>l</a:t>
                </a:r>
                <a:r>
                  <a:rPr lang="en-US" baseline="-25000" dirty="0"/>
                  <a:t>i </a:t>
                </a:r>
                <a:r>
                  <a:rPr lang="en-US" dirty="0"/>
                  <a:t>of 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of is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:r>
                  <a:rPr lang="en-US" b="1" dirty="0"/>
                  <a:t>P</a:t>
                </a:r>
                <a:r>
                  <a:rPr lang="en-US" b="1" baseline="-25000" dirty="0"/>
                  <a:t>i</a:t>
                </a:r>
                <a:r>
                  <a:rPr lang="en-US" dirty="0"/>
                  <a:t> is the projection operator projecting to </a:t>
                </a:r>
                <a:r>
                  <a:rPr lang="en-US" dirty="0" err="1"/>
                  <a:t>eigenspace</a:t>
                </a:r>
                <a:r>
                  <a:rPr lang="en-US" dirty="0"/>
                  <a:t> corresponding to </a:t>
                </a:r>
                <a:r>
                  <a:rPr lang="en-US" dirty="0">
                    <a:latin typeface="Symbol" panose="05050102010706020507" pitchFamily="18" charset="2"/>
                  </a:rPr>
                  <a:t>l</a:t>
                </a:r>
                <a:r>
                  <a:rPr lang="en-US" baseline="-25000" dirty="0"/>
                  <a:t>i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981200"/>
                <a:ext cx="10713719" cy="2308324"/>
              </a:xfrm>
              <a:prstGeom prst="rect">
                <a:avLst/>
              </a:prstGeom>
              <a:blipFill>
                <a:blip r:embed="rId2"/>
                <a:stretch>
                  <a:fillRect l="-512" t="-1319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 flipH="1">
            <a:off x="1181100" y="4514314"/>
            <a:ext cx="4693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also understand now: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What is self-</a:t>
            </a:r>
            <a:r>
              <a:rPr lang="en-US" dirty="0" err="1"/>
              <a:t>adjoint</a:t>
            </a:r>
            <a:r>
              <a:rPr lang="en-US" dirty="0"/>
              <a:t> matrix</a:t>
            </a:r>
          </a:p>
          <a:p>
            <a:pPr marL="342900" indent="-342900">
              <a:buAutoNum type="arabicParenR"/>
            </a:pPr>
            <a:r>
              <a:rPr lang="en-US" dirty="0"/>
              <a:t>How to find the eigenvector and values/ </a:t>
            </a:r>
            <a:r>
              <a:rPr lang="en-US" dirty="0" err="1"/>
              <a:t>diagonalize</a:t>
            </a:r>
            <a:r>
              <a:rPr lang="en-US" dirty="0"/>
              <a:t> a matrix</a:t>
            </a:r>
          </a:p>
          <a:p>
            <a:pPr marL="342900" indent="-342900">
              <a:buAutoNum type="arabicParenR"/>
            </a:pPr>
            <a:r>
              <a:rPr lang="en-US" dirty="0"/>
              <a:t>More Bra-</a:t>
            </a:r>
            <a:r>
              <a:rPr lang="en-US" dirty="0" err="1"/>
              <a:t>Ket</a:t>
            </a:r>
            <a:r>
              <a:rPr lang="en-US" dirty="0"/>
              <a:t> operations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6F65-DA9D-41BA-98D4-744DA24D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EB8A3-9DE8-43CA-9C0D-A3B9A692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8835"/>
            <a:ext cx="4822804" cy="365125"/>
          </a:xfrm>
        </p:spPr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689EB-AF09-4F82-AC91-AA0C9E64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5855" y="1762273"/>
            <a:ext cx="4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Projection Operator/ Projector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481" y="3278427"/>
            <a:ext cx="4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Degeneracy</a:t>
            </a:r>
          </a:p>
        </p:txBody>
      </p:sp>
      <p:sp>
        <p:nvSpPr>
          <p:cNvPr id="9" name="Rectangle 8"/>
          <p:cNvSpPr/>
          <p:nvPr/>
        </p:nvSpPr>
        <p:spPr>
          <a:xfrm>
            <a:off x="1173481" y="4897815"/>
            <a:ext cx="6466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Construction of operator from given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96042" y="2363513"/>
                <a:ext cx="1439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42" y="2363513"/>
                <a:ext cx="1439689" cy="369332"/>
              </a:xfrm>
              <a:prstGeom prst="rect">
                <a:avLst/>
              </a:prstGeom>
              <a:blipFill>
                <a:blip r:embed="rId2"/>
                <a:stretch>
                  <a:fillRect t="-121667" r="-13924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379141" y="2282967"/>
                <a:ext cx="26327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Project any vector to </a:t>
                </a:r>
                <a:r>
                  <a:rPr lang="en-US" dirty="0" err="1"/>
                  <a:t>eigen</a:t>
                </a:r>
                <a:r>
                  <a:rPr lang="en-US" dirty="0"/>
                  <a:t> vector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(complete basis)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141" y="2282967"/>
                <a:ext cx="2632710" cy="923330"/>
              </a:xfrm>
              <a:prstGeom prst="rect">
                <a:avLst/>
              </a:prstGeom>
              <a:blipFill>
                <a:blip r:embed="rId3"/>
                <a:stretch>
                  <a:fillRect l="-1852" t="-18543" b="-44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70693" y="3643085"/>
                <a:ext cx="26327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, they are degenerated (Same </a:t>
                </a:r>
                <a:r>
                  <a:rPr lang="en-US" dirty="0" err="1"/>
                  <a:t>eigen</a:t>
                </a:r>
                <a:r>
                  <a:rPr lang="en-US" dirty="0"/>
                  <a:t> value, </a:t>
                </a:r>
                <a:r>
                  <a:rPr lang="en-US" i="1" dirty="0"/>
                  <a:t>c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693" y="3643085"/>
                <a:ext cx="2632710" cy="923330"/>
              </a:xfrm>
              <a:prstGeom prst="rect">
                <a:avLst/>
              </a:prstGeom>
              <a:blipFill>
                <a:blip r:embed="rId4"/>
                <a:stretch>
                  <a:fillRect l="-1852" t="-48344" b="-14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47704" y="2302717"/>
                <a:ext cx="2632710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704" y="2302717"/>
                <a:ext cx="2632710" cy="661335"/>
              </a:xfrm>
              <a:prstGeom prst="rect">
                <a:avLst/>
              </a:prstGeom>
              <a:blipFill>
                <a:blip r:embed="rId5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286463" y="3699605"/>
                <a:ext cx="143712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463" y="3699605"/>
                <a:ext cx="1437125" cy="923330"/>
              </a:xfrm>
              <a:prstGeom prst="rect">
                <a:avLst/>
              </a:prstGeom>
              <a:blipFill>
                <a:blip r:embed="rId6"/>
                <a:stretch>
                  <a:fillRect t="-48344" r="-30932" b="-44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484260" y="3579789"/>
                <a:ext cx="4336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Any linear combination of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is also an eigenvector of X with eigenvalue </a:t>
                </a:r>
                <a:r>
                  <a:rPr lang="en-US" i="1" dirty="0"/>
                  <a:t>c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260" y="3579789"/>
                <a:ext cx="4336140" cy="646331"/>
              </a:xfrm>
              <a:prstGeom prst="rect">
                <a:avLst/>
              </a:prstGeom>
              <a:blipFill>
                <a:blip r:embed="rId7"/>
                <a:stretch>
                  <a:fillRect l="-1266" t="-68868" r="-281" b="-6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496041" y="5542027"/>
                <a:ext cx="1891030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41" y="5542027"/>
                <a:ext cx="1891030" cy="764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5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 Space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494DB4-1CA6-4E82-BAEF-4E66446B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28" y="2015495"/>
            <a:ext cx="8892939" cy="3475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506D43-6581-446B-A036-469EEE3A78FD}"/>
              </a:ext>
            </a:extLst>
          </p:cNvPr>
          <p:cNvSpPr txBox="1"/>
          <p:nvPr/>
        </p:nvSpPr>
        <p:spPr>
          <a:xfrm>
            <a:off x="1600200" y="5416096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Finite dimensional vector space with inner product is a Hilbert Space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8C19E6-D5BA-4BCD-A21E-BC515464B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71975"/>
            <a:ext cx="1147848" cy="409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92823C-2B65-43B1-BA18-F06E88233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427005"/>
            <a:ext cx="3219899" cy="19433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BF0126-11FC-4E39-84D4-4AB9939DA0C3}"/>
              </a:ext>
            </a:extLst>
          </p:cNvPr>
          <p:cNvSpPr/>
          <p:nvPr/>
        </p:nvSpPr>
        <p:spPr>
          <a:xfrm>
            <a:off x="1676400" y="2556923"/>
            <a:ext cx="9372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Any pair of vectors, </a:t>
            </a:r>
            <a:r>
              <a:rPr lang="en-US" dirty="0">
                <a:latin typeface="MTSYN"/>
              </a:rPr>
              <a:t>I</a:t>
            </a:r>
            <a:r>
              <a:rPr lang="en-US" i="1" dirty="0">
                <a:latin typeface="MTMI"/>
              </a:rPr>
              <a:t>f&gt; </a:t>
            </a:r>
            <a:r>
              <a:rPr lang="en-US" i="1" dirty="0">
                <a:latin typeface="MTSYN"/>
              </a:rPr>
              <a:t> </a:t>
            </a:r>
            <a:r>
              <a:rPr lang="en-US" dirty="0">
                <a:latin typeface="Times-Roman"/>
              </a:rPr>
              <a:t>and </a:t>
            </a:r>
            <a:r>
              <a:rPr lang="en-US" dirty="0">
                <a:latin typeface="MTSYN"/>
              </a:rPr>
              <a:t>|</a:t>
            </a:r>
            <a:r>
              <a:rPr lang="en-US" i="1" dirty="0">
                <a:latin typeface="MTMI"/>
              </a:rPr>
              <a:t>g&gt;</a:t>
            </a:r>
            <a:r>
              <a:rPr lang="en-US" dirty="0">
                <a:latin typeface="Times-Roman"/>
              </a:rPr>
              <a:t>, and for any complex number, </a:t>
            </a:r>
            <a:r>
              <a:rPr lang="en-US" i="1" dirty="0">
                <a:latin typeface="MTMI"/>
              </a:rPr>
              <a:t>c</a:t>
            </a:r>
            <a:r>
              <a:rPr lang="en-US" dirty="0">
                <a:latin typeface="Times-Roman"/>
              </a:rPr>
              <a:t>, with the following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9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Product of Hilbert Space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C7A72F-AFA7-4676-8D5C-6B92082D7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920875"/>
            <a:ext cx="7914703" cy="18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38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5313</TotalTime>
  <Words>462</Words>
  <Application>Microsoft Macintosh PowerPoint</Application>
  <PresentationFormat>Widescreen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Candara</vt:lpstr>
      <vt:lpstr>MTMI</vt:lpstr>
      <vt:lpstr>MTSYN</vt:lpstr>
      <vt:lpstr>Symbol</vt:lpstr>
      <vt:lpstr>Times-Roman</vt:lpstr>
      <vt:lpstr>Retrospect</vt:lpstr>
      <vt:lpstr>Introduction to Quantum Computing:                                          From a Layperson to a Programmer in 30 Steps</vt:lpstr>
      <vt:lpstr>Completeness Examples</vt:lpstr>
      <vt:lpstr>Projection Operator</vt:lpstr>
      <vt:lpstr>Finding the Probability of Getting Certain Result in Measurement</vt:lpstr>
      <vt:lpstr>Matrix (Now, you should understand what we said earlier)</vt:lpstr>
      <vt:lpstr>Summary</vt:lpstr>
      <vt:lpstr>Hilbert Space</vt:lpstr>
      <vt:lpstr>Tensor Product of Hilbert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Nithin Reddy Govindugari</cp:lastModifiedBy>
  <cp:revision>1066</cp:revision>
  <dcterms:created xsi:type="dcterms:W3CDTF">2018-08-11T18:04:59Z</dcterms:created>
  <dcterms:modified xsi:type="dcterms:W3CDTF">2023-01-01T13:17:29Z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