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4"/>
  </p:sldMasterIdLst>
  <p:notesMasterIdLst>
    <p:notesMasterId r:id="rId16"/>
  </p:notesMasterIdLst>
  <p:handoutMasterIdLst>
    <p:handoutMasterId r:id="rId17"/>
  </p:handoutMasterIdLst>
  <p:sldIdLst>
    <p:sldId id="1037" r:id="rId5"/>
    <p:sldId id="1024" r:id="rId6"/>
    <p:sldId id="1025" r:id="rId7"/>
    <p:sldId id="1019" r:id="rId8"/>
    <p:sldId id="1009" r:id="rId9"/>
    <p:sldId id="1036" r:id="rId10"/>
    <p:sldId id="1020" r:id="rId11"/>
    <p:sldId id="1010" r:id="rId12"/>
    <p:sldId id="1031" r:id="rId13"/>
    <p:sldId id="1032" r:id="rId14"/>
    <p:sldId id="103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051E5D4-2F23-4969-8609-BA7ADCA5E205}">
          <p14:sldIdLst>
            <p14:sldId id="1037"/>
            <p14:sldId id="1024"/>
            <p14:sldId id="1025"/>
            <p14:sldId id="1019"/>
            <p14:sldId id="1009"/>
            <p14:sldId id="1036"/>
            <p14:sldId id="1020"/>
            <p14:sldId id="1010"/>
            <p14:sldId id="1031"/>
            <p14:sldId id="1032"/>
            <p14:sldId id="1033"/>
          </p14:sldIdLst>
        </p14:section>
        <p14:section name="Introduction" id="{8DFF88B6-AEAA-4EED-AE6C-F4E0BA4C6A01}">
          <p14:sldIdLst/>
        </p14:section>
        <p14:section name="Logistic" id="{31870AB8-3EA2-40F5-BE0C-1EC5F095511F}">
          <p14:sldIdLst/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91288" autoAdjust="0"/>
  </p:normalViewPr>
  <p:slideViewPr>
    <p:cSldViewPr>
      <p:cViewPr varScale="1">
        <p:scale>
          <a:sx n="104" d="100"/>
          <a:sy n="104" d="100"/>
        </p:scale>
        <p:origin x="936" y="19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1/1/23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2-12-21T03:07:23.71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  <inkml:trace contextRef="#ctx0" brushRef="#br0" timeOffset="275">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2-12-21T03:18:44.78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2-12-21T03:18:45.83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  <inkml:trace contextRef="#ctx0" brushRef="#br0" timeOffset="174">0 0 0</inkml:trace>
  <inkml:trace contextRef="#ctx0" brushRef="#br0" timeOffset="401">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2-12-21T03:18:47.22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2-12-21T03:22:19.64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2-12-21T03:22:18.78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  <inkml:trace contextRef="#ctx0" brushRef="#br0" timeOffset="69">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2-12-21T03:22:27.86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  <inkml:trace contextRef="#ctx0" brushRef="#br0" timeOffset="237">0 0 0</inkml:trace>
  <inkml:trace contextRef="#ctx0" brushRef="#br0" timeOffset="279">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2-12-21T03:22:26.99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  <inkml:trace contextRef="#ctx0" brushRef="#br0" timeOffset="48">0 0 0</inkml:trace>
  <inkml:trace contextRef="#ctx0" brushRef="#br0" timeOffset="280">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2-12-21T03:07:25.50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2-12-21T03:07:26.10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2-12-21T03:07:24.69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  <inkml:trace contextRef="#ctx0" brushRef="#br0" timeOffset="232">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2-12-21T03:07:27.53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2-12-21T03:07:29.10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2-12-21T03:07:29.86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2-12-21T03:18:42.46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2-12-21T03:18:42.93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1/1/23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050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0C71C-15E0-4EAF-96F3-ACE84D88BFF1}" type="datetime1">
              <a:rPr lang="en-US" smtClean="0"/>
              <a:t>1/1/23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6017C59-1810-4FD8-AC4B-44BCA3B6DFFC}"/>
              </a:ext>
            </a:extLst>
          </p:cNvPr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0BAAA9-7565-4E82-A929-B10D206B271A}"/>
              </a:ext>
            </a:extLst>
          </p:cNvPr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139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CEB0F-031F-4E21-913E-2FF2C53F3D45}" type="datetime1">
              <a:rPr lang="en-US" smtClean="0"/>
              <a:t>1/1/23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959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480A5-9EAB-4CBE-98E8-72A21D492306}" type="datetime1">
              <a:rPr lang="en-US" smtClean="0"/>
              <a:t>1/1/23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095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BE11A-E02C-4311-9047-66DE4D9903FB}" type="datetime1">
              <a:rPr lang="en-US" smtClean="0"/>
              <a:t>1/1/23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E4B18-58F0-4C7B-8500-950455B898C3}" type="datetime1">
              <a:rPr lang="en-US" smtClean="0"/>
              <a:t>1/1/23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177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23FD2-D2A2-4FF5-95D9-BA344879AC55}" type="datetime1">
              <a:rPr lang="en-US" smtClean="0"/>
              <a:t>1/1/23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5004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09371-D303-416D-A521-0067BAA42EA9}" type="datetime1">
              <a:rPr lang="en-US" smtClean="0"/>
              <a:t>1/1/23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468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06E9-5C38-42CB-865D-80B16D031AC2}" type="datetime1">
              <a:rPr lang="en-US" smtClean="0"/>
              <a:t>1/1/23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620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0E0C7-BDCE-4759-BD78-82B2761C590F}" type="datetime1">
              <a:rPr lang="en-US" smtClean="0"/>
              <a:t>1/1/23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166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DC5D9-1D4D-4DCF-B293-0CF6C37D7AB0}" type="datetime1">
              <a:rPr lang="en-US" smtClean="0"/>
              <a:t>1/1/23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809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F3E6019-B9FB-48F4-BDA8-C55CC045C3BB}" type="datetime1">
              <a:rPr lang="en-US" smtClean="0"/>
              <a:t>1/1/23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892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2D197-C799-4AE3-ABE3-358831C3F36B}" type="datetime1">
              <a:rPr lang="en-US" smtClean="0"/>
              <a:t>1/1/23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ADD1E4B9-CD5C-400D-BF2B-C583DBA1D97D}"/>
              </a:ext>
            </a:extLst>
          </p:cNvPr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20592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8ED2AA1-DAE7-4704-93BA-5D5ACBB10399}" type="datetime1">
              <a:rPr lang="en-US" smtClean="0"/>
              <a:t>1/1/23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Introduction to Quantum Computing: From a Layperson to a Programmer in 30 Steps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8465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656" r:id="rId12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Introduction-Quantum-Computing-Layperson-Programmer/dp/3030983382" TargetMode="External"/><Relationship Id="rId7" Type="http://schemas.openxmlformats.org/officeDocument/2006/relationships/hyperlink" Target="https://www.youtube.com/watch?v=CX71PJ8Bd2M&amp;list=PLnK6MrIqGXsJfcBdppW3CKJ858zR8P4eP&amp;index=17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youtube.com/watch?v=bFIt_b8b4jc&amp;list=PLnK6MrIqGXsJfcBdppW3CKJ858zR8P4eP&amp;index=16" TargetMode="External"/><Relationship Id="rId5" Type="http://schemas.openxmlformats.org/officeDocument/2006/relationships/hyperlink" Target="https://www.youtube.com/watch?v=85SoQ5f5dHk&amp;list=PLnK6MrIqGXsJfcBdppW3CKJ858zR8P4eP&amp;index=15" TargetMode="External"/><Relationship Id="rId4" Type="http://schemas.openxmlformats.org/officeDocument/2006/relationships/hyperlink" Target="https://www.youtube.com/watch?v=cx3HLmyxBGs&amp;list=PLnK6MrIqGXsJfcBdppW3CKJ858zR8P4eP&amp;index=14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13" Type="http://schemas.openxmlformats.org/officeDocument/2006/relationships/image" Target="../media/image30.png"/><Relationship Id="rId3" Type="http://schemas.openxmlformats.org/officeDocument/2006/relationships/customXml" Target="../ink/ink13.xml"/><Relationship Id="rId7" Type="http://schemas.openxmlformats.org/officeDocument/2006/relationships/customXml" Target="../ink/ink15.xml"/><Relationship Id="rId12" Type="http://schemas.openxmlformats.org/officeDocument/2006/relationships/image" Target="../media/image29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emf"/><Relationship Id="rId11" Type="http://schemas.openxmlformats.org/officeDocument/2006/relationships/image" Target="../media/image28.png"/><Relationship Id="rId5" Type="http://schemas.openxmlformats.org/officeDocument/2006/relationships/customXml" Target="../ink/ink14.xml"/><Relationship Id="rId10" Type="http://schemas.openxmlformats.org/officeDocument/2006/relationships/image" Target="../media/image27.png"/><Relationship Id="rId4" Type="http://schemas.openxmlformats.org/officeDocument/2006/relationships/image" Target="../media/image19.emf"/><Relationship Id="rId9" Type="http://schemas.openxmlformats.org/officeDocument/2006/relationships/customXml" Target="../ink/ink1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Relationship Id="rId1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13" Type="http://schemas.openxmlformats.org/officeDocument/2006/relationships/image" Target="../media/image19.png"/><Relationship Id="rId3" Type="http://schemas.openxmlformats.org/officeDocument/2006/relationships/image" Target="../media/image18.emf"/><Relationship Id="rId7" Type="http://schemas.openxmlformats.org/officeDocument/2006/relationships/customXml" Target="../ink/ink4.xml"/><Relationship Id="rId12" Type="http://schemas.openxmlformats.org/officeDocument/2006/relationships/image" Target="../media/image18.png"/><Relationship Id="rId2" Type="http://schemas.openxmlformats.org/officeDocument/2006/relationships/customXml" Target="../ink/ink1.xml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3.xml"/><Relationship Id="rId11" Type="http://schemas.openxmlformats.org/officeDocument/2006/relationships/image" Target="../media/image17.png"/><Relationship Id="rId5" Type="http://schemas.openxmlformats.org/officeDocument/2006/relationships/image" Target="../media/image19.emf"/><Relationship Id="rId15" Type="http://schemas.openxmlformats.org/officeDocument/2006/relationships/image" Target="../media/image22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Relationship Id="rId1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.xml"/><Relationship Id="rId3" Type="http://schemas.openxmlformats.org/officeDocument/2006/relationships/image" Target="../media/image19.emf"/><Relationship Id="rId7" Type="http://schemas.openxmlformats.org/officeDocument/2006/relationships/image" Target="../media/image27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11.xml"/><Relationship Id="rId5" Type="http://schemas.openxmlformats.org/officeDocument/2006/relationships/customXml" Target="../ink/ink10.xml"/><Relationship Id="rId10" Type="http://schemas.openxmlformats.org/officeDocument/2006/relationships/image" Target="../media/image25.png"/><Relationship Id="rId4" Type="http://schemas.openxmlformats.org/officeDocument/2006/relationships/customXml" Target="../ink/ink9.xml"/><Relationship Id="rId9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4860" y="622622"/>
            <a:ext cx="10622280" cy="2286000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/>
              <a:t>Introduction to Quantum Computing:                 </a:t>
            </a:r>
            <a:br>
              <a:rPr lang="en-US" sz="5400" b="1" dirty="0"/>
            </a:br>
            <a:r>
              <a:rPr lang="en-US" sz="5400" b="1" dirty="0"/>
              <a:t>                        </a:t>
            </a:r>
            <a:r>
              <a:rPr lang="en-US" sz="2800" b="1" dirty="0"/>
              <a:t>From a Layperson to a Programmer in 30 Steps</a:t>
            </a:r>
            <a:endParaRPr sz="5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8521" y="3587645"/>
            <a:ext cx="2787980" cy="394021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Hiu</a:t>
            </a:r>
            <a:r>
              <a:rPr lang="en-US" dirty="0"/>
              <a:t>-Yung Wong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7830FF-089E-493B-91A0-6A1338C03439}"/>
              </a:ext>
            </a:extLst>
          </p:cNvPr>
          <p:cNvSpPr txBox="1"/>
          <p:nvPr/>
        </p:nvSpPr>
        <p:spPr>
          <a:xfrm>
            <a:off x="1194402" y="3949379"/>
            <a:ext cx="98031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hlinkClick r:id="" action="ppaction://noaction"/>
              </a:rPr>
              <a:t>https://link.springer.com/book/10.1007/978-3-030-98339-0</a:t>
            </a:r>
          </a:p>
          <a:p>
            <a:r>
              <a:rPr lang="en-US" i="1" dirty="0">
                <a:hlinkClick r:id="rId3"/>
              </a:rPr>
              <a:t>https://www.amazon.com/Introduction-Quantum-Computing-Layperson-Programmer/dp/3030983382</a:t>
            </a:r>
            <a:endParaRPr lang="en-US" i="1" dirty="0"/>
          </a:p>
          <a:p>
            <a:endParaRPr lang="en-US" i="1" dirty="0"/>
          </a:p>
          <a:p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Playlist: 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hlinkClick r:id="rId4"/>
              </a:rPr>
              <a:t>https://www.youtube.com/watch?v=cx3HLmyxBGs&amp;list=PLnK6MrIqGXsJfcBdppW3CKJ858zR8P4eP&amp;index=14</a:t>
            </a:r>
            <a:endParaRPr lang="en-US" sz="14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endParaRPr lang="en-US" sz="14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            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hlinkClick r:id="rId5"/>
              </a:rPr>
              <a:t>https://www.youtube.com/watch?v=85SoQ5f5dHk&amp;list=PLnK6MrIqGXsJfcBdppW3CKJ858zR8P4eP&amp;index=15</a:t>
            </a:r>
            <a:endParaRPr lang="en-US" sz="14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endParaRPr lang="en-US" sz="14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            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hlinkClick r:id="rId6"/>
              </a:rPr>
              <a:t>https://www.youtube.com/watch?v=bFIt_b8b4jc&amp;list=PLnK6MrIqGXsJfcBdppW3CKJ858zR8P4eP&amp;index=16</a:t>
            </a:r>
            <a:endParaRPr lang="en-US" sz="14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endParaRPr lang="en-US" sz="14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</a:rPr>
              <a:t>             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hlinkClick r:id="rId7"/>
              </a:rPr>
              <a:t>https://www.youtube.com/watch?v=CX71PJ8Bd2M&amp;list=PLnK6MrIqGXsJfcBdppW3CKJ858zR8P4eP&amp;index=17</a:t>
            </a:r>
            <a:endParaRPr lang="en-US" sz="14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endParaRPr lang="en-US" sz="14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n-US" sz="1400" i="1" dirty="0">
                <a:solidFill>
                  <a:srgbClr val="222222"/>
                </a:solidFill>
                <a:latin typeface="Arial" panose="020B0604020202020204" pitchFamily="34" charset="0"/>
              </a:rPr>
              <a:t>             </a:t>
            </a:r>
            <a:endParaRPr lang="en-US" sz="1400" i="1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8519BE5-FCBD-4391-AE8C-AFB96874D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06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Matrix Tensor Product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040755" y="0"/>
                <a:ext cx="6151245" cy="189551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endParaRPr lang="en-US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⊗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⊗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p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</m:e>
                              </m:d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  <a:p>
                <a:endParaRPr lang="en-US" dirty="0">
                  <a:latin typeface="Cambria Math" panose="02040503050406030204" pitchFamily="18" charset="0"/>
                </a:endParaRPr>
              </a:p>
              <a:p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0755" y="0"/>
                <a:ext cx="6151245" cy="189551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12E3A28-3D71-4FC9-B481-643909650ABB}"/>
                  </a:ext>
                </a:extLst>
              </p14:cNvPr>
              <p14:cNvContentPartPr/>
              <p14:nvPr/>
            </p14:nvContentPartPr>
            <p14:xfrm>
              <a:off x="2434809" y="2157504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12E3A28-3D71-4FC9-B481-643909650AB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25809" y="214850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9AF3323-9D39-48F2-BCA1-8CC43041AF19}"/>
                  </a:ext>
                </a:extLst>
              </p14:cNvPr>
              <p14:cNvContentPartPr/>
              <p14:nvPr/>
            </p14:nvContentPartPr>
            <p14:xfrm>
              <a:off x="2537769" y="1910904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9AF3323-9D39-48F2-BCA1-8CC43041AF1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528769" y="190190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6EEEF8DE-D359-4A5C-800B-3B0612B68012}"/>
                  </a:ext>
                </a:extLst>
              </p14:cNvPr>
              <p14:cNvContentPartPr/>
              <p14:nvPr/>
            </p14:nvContentPartPr>
            <p14:xfrm>
              <a:off x="2147169" y="2157504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6EEEF8DE-D359-4A5C-800B-3B0612B6801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38169" y="214850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1BED1EA2-88B5-4F1C-A995-56A370CE32AA}"/>
                  </a:ext>
                </a:extLst>
              </p14:cNvPr>
              <p14:cNvContentPartPr/>
              <p14:nvPr/>
            </p14:nvContentPartPr>
            <p14:xfrm>
              <a:off x="2527329" y="2373504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1BED1EA2-88B5-4F1C-A995-56A370CE32A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518329" y="2364504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9" name="Picture 18">
            <a:extLst>
              <a:ext uri="{FF2B5EF4-FFF2-40B4-BE49-F238E27FC236}">
                <a16:creationId xmlns:a16="http://schemas.microsoft.com/office/drawing/2014/main" id="{B06D318A-B24A-455C-AF13-FBC1DB5ABD1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97280" y="1858293"/>
            <a:ext cx="5448580" cy="1854295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679F17F-EF26-4938-8D20-D0F212C54264}"/>
              </a:ext>
            </a:extLst>
          </p:cNvPr>
          <p:cNvCxnSpPr/>
          <p:nvPr/>
        </p:nvCxnSpPr>
        <p:spPr>
          <a:xfrm>
            <a:off x="6631939" y="1737360"/>
            <a:ext cx="0" cy="4587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23D2FF51-9B8C-4AC2-8BD7-2911F0885B6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87290" y="3483650"/>
            <a:ext cx="5473981" cy="234962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75BF5A6-9397-4513-A3B0-CCD9DFCCFE2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814415" y="2120025"/>
            <a:ext cx="5022950" cy="143399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836885A-D457-4510-A843-8DC54C7D676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747985" y="3866581"/>
            <a:ext cx="5365467" cy="137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03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Measurement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5506A3-CA43-43DD-8172-CE7907070A40}"/>
              </a:ext>
            </a:extLst>
          </p:cNvPr>
          <p:cNvSpPr txBox="1"/>
          <p:nvPr/>
        </p:nvSpPr>
        <p:spPr>
          <a:xfrm>
            <a:off x="4114800" y="3200400"/>
            <a:ext cx="19812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6046027-942F-4A64-93C9-37EA3C7C54D7}"/>
              </a:ext>
            </a:extLst>
          </p:cNvPr>
          <p:cNvCxnSpPr>
            <a:cxnSpLocks/>
          </p:cNvCxnSpPr>
          <p:nvPr/>
        </p:nvCxnSpPr>
        <p:spPr>
          <a:xfrm>
            <a:off x="924209" y="2590800"/>
            <a:ext cx="10282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DB3051B8-22E8-4766-91C3-EE9ABCE3D3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0872" y="2674077"/>
            <a:ext cx="3958886" cy="34165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EB00F40-6525-4F54-8100-35D1E202B2E9}"/>
              </a:ext>
            </a:extLst>
          </p:cNvPr>
          <p:cNvSpPr txBox="1"/>
          <p:nvPr/>
        </p:nvSpPr>
        <p:spPr>
          <a:xfrm>
            <a:off x="924209" y="2670792"/>
            <a:ext cx="1456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2nd Qubit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CF47309-CAFC-4190-B186-9B58239D4177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2380769" y="2855458"/>
            <a:ext cx="304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A66C7A0F-2490-4D97-8E52-364AAB2FD1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7222" y="2646173"/>
            <a:ext cx="775075" cy="36511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4174692-4E0C-47AE-A526-E6C39A0615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209" y="3195118"/>
            <a:ext cx="7554384" cy="32127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794F904-1332-4846-ABDB-5F9290AB09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08989" y="3173425"/>
            <a:ext cx="2997211" cy="34643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F7080ED-3866-41FB-B71F-FA79A511B9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10200" y="3733800"/>
            <a:ext cx="2333951" cy="26673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8D584AF-870D-474E-967F-72278C08E4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24800" y="3695780"/>
            <a:ext cx="1648055" cy="39058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B8446E3-91C9-44B2-88F6-8D72E5403DA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42606" y="3689921"/>
            <a:ext cx="4077269" cy="32389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7F4FD9B-0303-4F8B-902E-66ABAC86690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08129" y="4178789"/>
            <a:ext cx="6404142" cy="134534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25D1378-B898-4DF5-B1F7-E3062A46542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24209" y="5722179"/>
            <a:ext cx="3057760" cy="355713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5B78DF54-C90E-4B38-BC62-2C03E412E24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463808" y="5257834"/>
            <a:ext cx="5742397" cy="928690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3406142-A900-4E86-8A78-F29916A6F9F5}"/>
              </a:ext>
            </a:extLst>
          </p:cNvPr>
          <p:cNvCxnSpPr/>
          <p:nvPr/>
        </p:nvCxnSpPr>
        <p:spPr>
          <a:xfrm>
            <a:off x="4419600" y="5867400"/>
            <a:ext cx="9002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63886437-B818-4885-8399-1CC3D572188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880050" y="1912048"/>
            <a:ext cx="2000529" cy="419158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F5DC146-7371-4A81-9117-F76B9008E5AD}"/>
              </a:ext>
            </a:extLst>
          </p:cNvPr>
          <p:cNvSpPr txBox="1"/>
          <p:nvPr/>
        </p:nvSpPr>
        <p:spPr>
          <a:xfrm>
            <a:off x="952857" y="1970264"/>
            <a:ext cx="1827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Single Qubit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1D6CB20-6E87-4AC2-B686-1C22E513D8F1}"/>
              </a:ext>
            </a:extLst>
          </p:cNvPr>
          <p:cNvCxnSpPr>
            <a:stCxn id="36" idx="3"/>
          </p:cNvCxnSpPr>
          <p:nvPr/>
        </p:nvCxnSpPr>
        <p:spPr>
          <a:xfrm>
            <a:off x="2779945" y="2154930"/>
            <a:ext cx="8014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B8872E4E-43CF-4710-B35C-85881407D65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510978" y="1933582"/>
            <a:ext cx="1648055" cy="371234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0CC2E123-D68F-43CC-A4B9-553A6E797CD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311423" y="1954764"/>
            <a:ext cx="1392204" cy="321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771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Hilbert Space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B494DB4-1CA6-4E82-BAEF-4E66446B2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728" y="2015495"/>
            <a:ext cx="8892939" cy="3475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8506D43-6581-446B-A036-469EEE3A78FD}"/>
              </a:ext>
            </a:extLst>
          </p:cNvPr>
          <p:cNvSpPr txBox="1"/>
          <p:nvPr/>
        </p:nvSpPr>
        <p:spPr>
          <a:xfrm>
            <a:off x="1600200" y="5416096"/>
            <a:ext cx="868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Any Finite dimensional vector space with inner product is a Hilbert Space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88C19E6-D5BA-4BCD-A21E-BC515464B6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2971975"/>
            <a:ext cx="1147848" cy="40931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692823C-2B65-43B1-BA18-F06E882339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3427005"/>
            <a:ext cx="3219899" cy="194337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FBF0126-11FC-4E39-84D4-4AB9939DA0C3}"/>
              </a:ext>
            </a:extLst>
          </p:cNvPr>
          <p:cNvSpPr/>
          <p:nvPr/>
        </p:nvSpPr>
        <p:spPr>
          <a:xfrm>
            <a:off x="1676400" y="2556923"/>
            <a:ext cx="9372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-Roman"/>
              </a:rPr>
              <a:t>Any pair of vectors, </a:t>
            </a:r>
            <a:r>
              <a:rPr lang="en-US" dirty="0">
                <a:latin typeface="MTSYN"/>
              </a:rPr>
              <a:t>I</a:t>
            </a:r>
            <a:r>
              <a:rPr lang="en-US" i="1" dirty="0">
                <a:latin typeface="MTMI"/>
              </a:rPr>
              <a:t>f&gt; </a:t>
            </a:r>
            <a:r>
              <a:rPr lang="en-US" i="1" dirty="0">
                <a:latin typeface="MTSYN"/>
              </a:rPr>
              <a:t> </a:t>
            </a:r>
            <a:r>
              <a:rPr lang="en-US" dirty="0">
                <a:latin typeface="Times-Roman"/>
              </a:rPr>
              <a:t>and </a:t>
            </a:r>
            <a:r>
              <a:rPr lang="en-US" dirty="0">
                <a:latin typeface="MTSYN"/>
              </a:rPr>
              <a:t>|</a:t>
            </a:r>
            <a:r>
              <a:rPr lang="en-US" i="1" dirty="0">
                <a:latin typeface="MTMI"/>
              </a:rPr>
              <a:t>g&gt;</a:t>
            </a:r>
            <a:r>
              <a:rPr lang="en-US" dirty="0">
                <a:latin typeface="Times-Roman"/>
              </a:rPr>
              <a:t>, and for any complex number, </a:t>
            </a:r>
            <a:r>
              <a:rPr lang="en-US" i="1" dirty="0">
                <a:latin typeface="MTMI"/>
              </a:rPr>
              <a:t>c</a:t>
            </a:r>
            <a:r>
              <a:rPr lang="en-US" dirty="0">
                <a:latin typeface="Times-Roman"/>
              </a:rPr>
              <a:t>, with the following properties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997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Tensor Product of Hilbert Space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B4702C-02D2-4F7C-B1C4-6F8FB7438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634" y="2796714"/>
            <a:ext cx="5880366" cy="14012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5D4216D-55F8-4086-869C-EA9605392416}"/>
              </a:ext>
            </a:extLst>
          </p:cNvPr>
          <p:cNvSpPr txBox="1"/>
          <p:nvPr/>
        </p:nvSpPr>
        <p:spPr>
          <a:xfrm>
            <a:off x="258360" y="5638799"/>
            <a:ext cx="579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0E404A9-3556-405B-B7B2-0FC325F66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5594777"/>
            <a:ext cx="4177422" cy="47637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B2C58A7-98F2-4C09-A44B-511A1066520E}"/>
              </a:ext>
            </a:extLst>
          </p:cNvPr>
          <p:cNvSpPr/>
          <p:nvPr/>
        </p:nvSpPr>
        <p:spPr>
          <a:xfrm>
            <a:off x="6068602" y="1932785"/>
            <a:ext cx="372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3)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FD3FCFC-9005-4572-898C-179FCFE883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0820" y="1933898"/>
            <a:ext cx="4083265" cy="40589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16E02BF-B800-4C57-8F37-5C84C018E9C0}"/>
              </a:ext>
            </a:extLst>
          </p:cNvPr>
          <p:cNvSpPr/>
          <p:nvPr/>
        </p:nvSpPr>
        <p:spPr>
          <a:xfrm>
            <a:off x="6068602" y="2427382"/>
            <a:ext cx="372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4)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4089EEA-4E93-4BB1-9661-5692D5BB3D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2021" y="2452827"/>
            <a:ext cx="3991298" cy="36135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5DF2B83-C39F-4E5A-B103-04A689C9D616}"/>
              </a:ext>
            </a:extLst>
          </p:cNvPr>
          <p:cNvSpPr/>
          <p:nvPr/>
        </p:nvSpPr>
        <p:spPr>
          <a:xfrm>
            <a:off x="6156879" y="3356967"/>
            <a:ext cx="372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5)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230B82F-EC80-42FC-B266-5E60FB0078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13516" y="2927217"/>
            <a:ext cx="4839375" cy="115268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70A16E9-3AA7-44F9-A26D-61097228C2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48600" y="4364759"/>
            <a:ext cx="2829320" cy="905001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02B60DC-C18D-4934-91A3-D47394296AA9}"/>
              </a:ext>
            </a:extLst>
          </p:cNvPr>
          <p:cNvCxnSpPr/>
          <p:nvPr/>
        </p:nvCxnSpPr>
        <p:spPr>
          <a:xfrm>
            <a:off x="5943600" y="1737360"/>
            <a:ext cx="0" cy="4587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727C9DB4-37E3-42C3-9EAA-3D5D537DA4B6}"/>
              </a:ext>
            </a:extLst>
          </p:cNvPr>
          <p:cNvSpPr/>
          <p:nvPr/>
        </p:nvSpPr>
        <p:spPr>
          <a:xfrm>
            <a:off x="5909891" y="3244334"/>
            <a:ext cx="372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A10E147-D385-4CFD-86A8-9A157DCD2603}"/>
              </a:ext>
            </a:extLst>
          </p:cNvPr>
          <p:cNvSpPr/>
          <p:nvPr/>
        </p:nvSpPr>
        <p:spPr>
          <a:xfrm>
            <a:off x="1600200" y="3601092"/>
            <a:ext cx="372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1)</a:t>
            </a:r>
          </a:p>
        </p:txBody>
      </p:sp>
    </p:spTree>
    <p:extLst>
      <p:ext uri="{BB962C8B-B14F-4D97-AF65-F5344CB8AC3E}">
        <p14:creationId xmlns:p14="http://schemas.microsoft.com/office/powerpoint/2010/main" val="81873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28600"/>
            <a:ext cx="10058400" cy="1450757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25855" y="1762273"/>
            <a:ext cx="8774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Hilbert Space (Physics convention)</a:t>
            </a:r>
          </a:p>
          <a:p>
            <a:r>
              <a:rPr lang="en-US" dirty="0"/>
              <a:t>A complete linear space with inner product obey: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163955" y="2433517"/>
                <a:ext cx="2895600" cy="13849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≥0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𝑐𝑓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</m:oMath>
                </a14:m>
                <a:r>
                  <a:rPr lang="en-US" dirty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</m:oMath>
                </a14:m>
                <a:r>
                  <a:rPr lang="en-US" dirty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</m:oMath>
                </a14:m>
                <a:r>
                  <a:rPr lang="en-US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3955" y="2433517"/>
                <a:ext cx="2895600" cy="1384995"/>
              </a:xfrm>
              <a:prstGeom prst="rect">
                <a:avLst/>
              </a:prstGeom>
              <a:blipFill>
                <a:blip r:embed="rId2"/>
                <a:stretch>
                  <a:fillRect l="-1053" t="-6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1097280" y="3581400"/>
            <a:ext cx="8774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Tensor Product of Hilbert Spaces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163954" y="3969782"/>
                <a:ext cx="6151245" cy="26830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⊗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⊗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⊗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⊗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p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</m:e>
                              </m:d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  <a:p>
                <a:endParaRPr lang="en-US" dirty="0">
                  <a:latin typeface="Cambria Math" panose="02040503050406030204" pitchFamily="18" charset="0"/>
                </a:endParaRPr>
              </a:p>
              <a:p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3954" y="3969782"/>
                <a:ext cx="6151245" cy="26830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 flipH="1">
            <a:off x="5367013" y="4419600"/>
            <a:ext cx="2545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Any finite sum</a:t>
            </a:r>
          </a:p>
        </p:txBody>
      </p:sp>
    </p:spTree>
    <p:extLst>
      <p:ext uri="{BB962C8B-B14F-4D97-AF65-F5344CB8AC3E}">
        <p14:creationId xmlns:p14="http://schemas.microsoft.com/office/powerpoint/2010/main" val="1116373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Tensor Product of Qubit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D192CB-1192-4512-8600-2ACB4D093C43}"/>
              </a:ext>
            </a:extLst>
          </p:cNvPr>
          <p:cNvSpPr txBox="1"/>
          <p:nvPr/>
        </p:nvSpPr>
        <p:spPr>
          <a:xfrm>
            <a:off x="1219200" y="173736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Qubit Vector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C85C3A8-A234-451E-B5CC-0DFB9A747C59}"/>
              </a:ext>
            </a:extLst>
          </p:cNvPr>
          <p:cNvCxnSpPr>
            <a:cxnSpLocks/>
          </p:cNvCxnSpPr>
          <p:nvPr/>
        </p:nvCxnSpPr>
        <p:spPr>
          <a:xfrm>
            <a:off x="2895600" y="1922026"/>
            <a:ext cx="1295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917C56F2-9114-44B8-8880-8215453BD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1783080"/>
            <a:ext cx="2295718" cy="5066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533D7FA-C6BB-42D4-A6D8-264DA5A6F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2289721"/>
            <a:ext cx="2052796" cy="73866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F060317-ADD9-458A-84F0-29EEF2BEAFAC}"/>
              </a:ext>
            </a:extLst>
          </p:cNvPr>
          <p:cNvSpPr txBox="1"/>
          <p:nvPr/>
        </p:nvSpPr>
        <p:spPr>
          <a:xfrm>
            <a:off x="1219200" y="2406134"/>
            <a:ext cx="1579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Qubit Vector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9B32FBA-F1DF-44B3-BF74-D4DB3D8138A0}"/>
              </a:ext>
            </a:extLst>
          </p:cNvPr>
          <p:cNvCxnSpPr>
            <a:cxnSpLocks/>
          </p:cNvCxnSpPr>
          <p:nvPr/>
        </p:nvCxnSpPr>
        <p:spPr>
          <a:xfrm>
            <a:off x="2895600" y="2590800"/>
            <a:ext cx="1295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7C2CB9ED-4DF2-4E16-8D50-E49AE4EB80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9000" y="2185219"/>
            <a:ext cx="4358561" cy="36456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5761F0B-868D-49F4-9C03-708B3E4A06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9200" y="3442598"/>
            <a:ext cx="6820852" cy="212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091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Tensor Product of Qubit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7D25E1-5C9A-442A-9E5D-D5EF5A1AE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599" y="1816016"/>
            <a:ext cx="7086601" cy="4280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898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Tensor Product Example (1)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7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7BDFB3C-A6C8-4C22-8070-42E1E869C36E}"/>
                  </a:ext>
                </a:extLst>
              </p14:cNvPr>
              <p14:cNvContentPartPr/>
              <p14:nvPr/>
            </p14:nvContentPartPr>
            <p14:xfrm>
              <a:off x="3914409" y="4767338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7BDFB3C-A6C8-4C22-8070-42E1E869C36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05409" y="475833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540BAF1-570D-4A5E-BBC7-D1FD41AA5812}"/>
                  </a:ext>
                </a:extLst>
              </p14:cNvPr>
              <p14:cNvContentPartPr/>
              <p14:nvPr/>
            </p14:nvContentPartPr>
            <p14:xfrm>
              <a:off x="3236529" y="2907578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540BAF1-570D-4A5E-BBC7-D1FD41AA581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27529" y="289857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8CB9E5F-7DBA-4777-B821-CA8982CB96DD}"/>
                  </a:ext>
                </a:extLst>
              </p14:cNvPr>
              <p14:cNvContentPartPr/>
              <p14:nvPr/>
            </p14:nvContentPartPr>
            <p14:xfrm>
              <a:off x="2681409" y="5311658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8CB9E5F-7DBA-4777-B821-CA8982CB96D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72409" y="530265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B8AA4D6-4D1D-48A9-A655-D2FE7E009211}"/>
                  </a:ext>
                </a:extLst>
              </p14:cNvPr>
              <p14:cNvContentPartPr/>
              <p14:nvPr/>
            </p14:nvContentPartPr>
            <p14:xfrm>
              <a:off x="3647289" y="4191698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B8AA4D6-4D1D-48A9-A655-D2FE7E00921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38289" y="418269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F1F12A3B-FEEB-4388-9D80-598A7B3D58AC}"/>
                  </a:ext>
                </a:extLst>
              </p14:cNvPr>
              <p14:cNvContentPartPr/>
              <p14:nvPr/>
            </p14:nvContentPartPr>
            <p14:xfrm>
              <a:off x="2938449" y="3698858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F1F12A3B-FEEB-4388-9D80-598A7B3D58A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29449" y="368985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2C0DE3F-5D9A-4FE9-8661-9F24031E3F48}"/>
                  </a:ext>
                </a:extLst>
              </p14:cNvPr>
              <p14:cNvContentPartPr/>
              <p14:nvPr/>
            </p14:nvContentPartPr>
            <p14:xfrm>
              <a:off x="-1130271" y="2948618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2C0DE3F-5D9A-4FE9-8661-9F24031E3F4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1139271" y="293961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327E288-BC52-4EFE-8FF7-97BE1E93953F}"/>
                  </a:ext>
                </a:extLst>
              </p14:cNvPr>
              <p14:cNvContentPartPr/>
              <p14:nvPr/>
            </p14:nvContentPartPr>
            <p14:xfrm>
              <a:off x="1417809" y="2969138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327E288-BC52-4EFE-8FF7-97BE1E93953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08809" y="2960138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7" name="Picture 16">
            <a:extLst>
              <a:ext uri="{FF2B5EF4-FFF2-40B4-BE49-F238E27FC236}">
                <a16:creationId xmlns:a16="http://schemas.microsoft.com/office/drawing/2014/main" id="{F4525FE7-2C79-4F2F-8257-0F0267EA551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83059" y="1812146"/>
            <a:ext cx="4516748" cy="121512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6155A48-9B4C-4EE5-886D-A92E70CEB0D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156446" y="1864396"/>
            <a:ext cx="4282954" cy="115310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7741936-CB6F-4839-A110-C2F2EF1CE35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44690" y="2982878"/>
            <a:ext cx="6443369" cy="177273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23B74B7-C3A5-4AA7-9481-4F67C21A247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209712" y="3181589"/>
            <a:ext cx="2788196" cy="1194941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C8BCF9E-F574-4BDC-AAEA-7FC92EE81FCC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7388059" y="3869246"/>
            <a:ext cx="536741" cy="5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4073866D-9F49-4A07-87C0-EC1DDC6D827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44690" y="4696678"/>
            <a:ext cx="2291840" cy="159922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A18FDA4-246F-48CA-BABF-7856820EBE1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724400" y="4910486"/>
            <a:ext cx="5936086" cy="1099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516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on Tensor Product (2)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8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B78C7AB-4725-4EAF-AFA6-B7AF043318D6}"/>
                  </a:ext>
                </a:extLst>
              </p14:cNvPr>
              <p14:cNvContentPartPr/>
              <p14:nvPr/>
            </p14:nvContentPartPr>
            <p14:xfrm>
              <a:off x="5989809" y="3503378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B78C7AB-4725-4EAF-AFA6-B7AF043318D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80809" y="349437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F5EE5C6-05EA-4BF4-B6D9-C44C27DEC7CC}"/>
                  </a:ext>
                </a:extLst>
              </p14:cNvPr>
              <p14:cNvContentPartPr/>
              <p14:nvPr/>
            </p14:nvContentPartPr>
            <p14:xfrm>
              <a:off x="6102849" y="3575378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F5EE5C6-05EA-4BF4-B6D9-C44C27DEC7C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93849" y="356637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E619791-A7FF-405F-AD88-253BCD7249C4}"/>
                  </a:ext>
                </a:extLst>
              </p14:cNvPr>
              <p14:cNvContentPartPr/>
              <p14:nvPr/>
            </p14:nvContentPartPr>
            <p14:xfrm>
              <a:off x="8877009" y="3298178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E619791-A7FF-405F-AD88-253BCD7249C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68009" y="328917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2D33879-1506-435B-A9A7-048BE68B9236}"/>
                  </a:ext>
                </a:extLst>
              </p14:cNvPr>
              <p14:cNvContentPartPr/>
              <p14:nvPr/>
            </p14:nvContentPartPr>
            <p14:xfrm>
              <a:off x="7448889" y="3482858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2D33879-1506-435B-A9A7-048BE68B923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439889" y="347385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41E65B7B-2891-44F3-B79A-8B31E5551FCB}"/>
                  </a:ext>
                </a:extLst>
              </p14:cNvPr>
              <p14:cNvContentPartPr/>
              <p14:nvPr/>
            </p14:nvContentPartPr>
            <p14:xfrm>
              <a:off x="5681649" y="3185138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41E65B7B-2891-44F3-B79A-8B31E5551F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72649" y="3176138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8BA46440-BBE5-4DD3-821F-9EDB45463F2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53424" y="1766041"/>
            <a:ext cx="6477000" cy="455180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8FBF79D-0E93-468E-8A7F-023E0E26F44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92544" y="1766041"/>
            <a:ext cx="741056" cy="293165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3C6D152-EC76-4142-BCF0-533C1565AB19}"/>
              </a:ext>
            </a:extLst>
          </p:cNvPr>
          <p:cNvCxnSpPr/>
          <p:nvPr/>
        </p:nvCxnSpPr>
        <p:spPr>
          <a:xfrm>
            <a:off x="2514600" y="1981200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9641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in </a:t>
            </a:r>
            <a:r>
              <a:rPr lang="en-US"/>
              <a:t>Tensor Product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37308B-2017-4201-911B-6CAF173F3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1729" y="1905000"/>
            <a:ext cx="8304439" cy="4394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61317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098515-0C12-46CF-BC7C-69B4A13CD5FA}">
  <ds:schemaRefs>
    <ds:schemaRef ds:uri="http://purl.org/dc/terms/"/>
    <ds:schemaRef ds:uri="http://schemas.openxmlformats.org/package/2006/metadata/core-properties"/>
    <ds:schemaRef ds:uri="http://purl.org/dc/elements/1.1/"/>
    <ds:schemaRef ds:uri="http://purl.org/dc/dcmitype/"/>
    <ds:schemaRef ds:uri="http://www.w3.org/XML/1998/namespace"/>
    <ds:schemaRef ds:uri="http://schemas.microsoft.com/office/2006/documentManagement/types"/>
    <ds:schemaRef ds:uri="4873beb7-5857-4685-be1f-d57550cc96cc"/>
    <ds:schemaRef ds:uri="http://schemas.microsoft.com/office/infopath/2007/PartnerControl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4365</TotalTime>
  <Words>448</Words>
  <Application>Microsoft Macintosh PowerPoint</Application>
  <PresentationFormat>Widescreen</PresentationFormat>
  <Paragraphs>73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Candara</vt:lpstr>
      <vt:lpstr>MTMI</vt:lpstr>
      <vt:lpstr>MTSYN</vt:lpstr>
      <vt:lpstr>Times-Roman</vt:lpstr>
      <vt:lpstr>Retrospect</vt:lpstr>
      <vt:lpstr>Introduction to Quantum Computing:                                          From a Layperson to a Programmer in 30 Steps</vt:lpstr>
      <vt:lpstr>Hilbert Space</vt:lpstr>
      <vt:lpstr>Tensor Product of Hilbert Space</vt:lpstr>
      <vt:lpstr>Summary</vt:lpstr>
      <vt:lpstr>Tensor Product of Qubit</vt:lpstr>
      <vt:lpstr>Tensor Product of Qubit</vt:lpstr>
      <vt:lpstr>Tensor Product Example (1)</vt:lpstr>
      <vt:lpstr>Example on Tensor Product (2)</vt:lpstr>
      <vt:lpstr>Matrix in Tensor Product</vt:lpstr>
      <vt:lpstr>Example of Matrix Tensor Product</vt:lpstr>
      <vt:lpstr>Partial Measurement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Physical Electronics Research</dc:title>
  <dc:creator>H Wong</dc:creator>
  <cp:lastModifiedBy>Nithin Reddy Govindugari</cp:lastModifiedBy>
  <cp:revision>1083</cp:revision>
  <cp:lastPrinted>2021-09-21T04:29:46Z</cp:lastPrinted>
  <dcterms:created xsi:type="dcterms:W3CDTF">2018-08-11T18:04:59Z</dcterms:created>
  <dcterms:modified xsi:type="dcterms:W3CDTF">2023-01-01T13:22:30Z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