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2"/>
  </p:notesMasterIdLst>
  <p:handoutMasterIdLst>
    <p:handoutMasterId r:id="rId13"/>
  </p:handoutMasterIdLst>
  <p:sldIdLst>
    <p:sldId id="1040" r:id="rId5"/>
    <p:sldId id="1034" r:id="rId6"/>
    <p:sldId id="1021" r:id="rId7"/>
    <p:sldId id="1022" r:id="rId8"/>
    <p:sldId id="1037" r:id="rId9"/>
    <p:sldId id="1038" r:id="rId10"/>
    <p:sldId id="103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40"/>
            <p14:sldId id="1034"/>
            <p14:sldId id="1021"/>
            <p14:sldId id="1022"/>
            <p14:sldId id="1037"/>
            <p14:sldId id="1038"/>
            <p14:sldId id="1039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301" autoAdjust="0"/>
  </p:normalViewPr>
  <p:slideViewPr>
    <p:cSldViewPr>
      <p:cViewPr varScale="1">
        <p:scale>
          <a:sx n="104" d="100"/>
          <a:sy n="104" d="100"/>
        </p:scale>
        <p:origin x="93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4:28:59.8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1T05:00:07.10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7104-E83D-4DEF-8941-10FCD5F598D3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F59A-084A-43C4-B95B-DB1E96B0B792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749-32AE-4EC5-BEE6-790D47E6EFCB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056-C404-4176-B25C-874E5F4CD5D1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5F01-8B86-4DCF-AA88-011B096D23C7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81A6-6691-450F-AACA-59BFC8E6C50C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671D-DAFB-4311-A29F-41173AE8134D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1DE-53A8-4175-97CC-8FE211085CCF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5AE7-2E2B-4DD6-9E67-853BC83E040D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0DAF-53C7-45B4-A798-0942B7AB989C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D01DBB-784E-4674-9E1F-1742008188E1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8C4-1953-4A9D-B623-88F17EF5D1D9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ABA706-78AF-4370-AE61-A9D2584FE91F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1hi77Sq-2O0&amp;list=PLnK6MrIqGXsJfcBdppW3CKJ858zR8P4eP&amp;index=20" TargetMode="External"/><Relationship Id="rId5" Type="http://schemas.openxmlformats.org/officeDocument/2006/relationships/hyperlink" Target="https://www.youtube.com/watch?v=vDD4N0MqBUg&amp;list=PLnK6MrIqGXsJfcBdppW3CKJ858zR8P4eP&amp;index=19" TargetMode="External"/><Relationship Id="rId4" Type="http://schemas.openxmlformats.org/officeDocument/2006/relationships/hyperlink" Target="https://www.youtube.com/watch?v=J1yvLOs39iA&amp;list=PLnK6MrIqGXsJfcBdppW3CKJ858zR8P4eP&amp;index=18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4.emf"/><Relationship Id="rId10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4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254" y="4010370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94402" y="4353704"/>
            <a:ext cx="98031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https://www.youtube.com/watch?v=J1yvLOs39iA&amp;list=PLnK6MrIqGXsJfcBdppW3CKJ858zR8P4eP&amp;index=18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https://www.youtube.com/watch?v=vDD4N0MqBUg&amp;list=PLnK6MrIqGXsJfcBdppW3CKJ858zR8P4eP&amp;index=19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https://www.youtube.com/watch?v=1hi77Sq-2O0&amp;list=PLnK6MrIqGXsJfcBdppW3CKJ858zR8P4eP&amp;index=20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Quantum Computing: From a Layperson to a Programmer in 30 Steps</a:t>
            </a:r>
          </a:p>
        </p:txBody>
      </p:sp>
    </p:spTree>
    <p:extLst>
      <p:ext uri="{BB962C8B-B14F-4D97-AF65-F5344CB8AC3E}">
        <p14:creationId xmlns:p14="http://schemas.microsoft.com/office/powerpoint/2010/main" val="55925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in a given Basis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F5D6A-2240-4303-A590-B5F95807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3623"/>
            <a:ext cx="2209800" cy="2618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831C9-4715-4822-AC51-36539A817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4319"/>
            <a:ext cx="3962400" cy="560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DCB4FB-0E20-4801-987E-61A61D2B9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26880"/>
            <a:ext cx="6087084" cy="4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AEA704-C15E-4B05-8D28-BB41FD316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1877086"/>
            <a:ext cx="4648200" cy="251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FC92C5-EE00-4CC7-B55D-71C0D2A79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2204826"/>
            <a:ext cx="5257800" cy="299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510D13-6206-47D4-9372-6B909B29A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800" y="2165537"/>
            <a:ext cx="1886213" cy="466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D1E01C-CAF3-4D5E-B1A9-48A350EBF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6595" y="2694872"/>
            <a:ext cx="1098605" cy="6800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179068-61EB-471D-B922-D1F9D1B03E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0566" y="2853915"/>
            <a:ext cx="2238687" cy="3620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86776C-7B9B-42F5-81F0-88D394FC1ACB}"/>
              </a:ext>
            </a:extLst>
          </p:cNvPr>
          <p:cNvCxnSpPr/>
          <p:nvPr/>
        </p:nvCxnSpPr>
        <p:spPr>
          <a:xfrm>
            <a:off x="3701995" y="3034916"/>
            <a:ext cx="336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A33827-D576-405B-87FF-3535E83D98B9}"/>
              </a:ext>
            </a:extLst>
          </p:cNvPr>
          <p:cNvCxnSpPr/>
          <p:nvPr/>
        </p:nvCxnSpPr>
        <p:spPr>
          <a:xfrm>
            <a:off x="6629400" y="303491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12ABB7A-2E8E-4AF3-B077-06B1651307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694" y="2694872"/>
            <a:ext cx="3172268" cy="6096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35FFD7-4604-43A0-8114-920083FAD6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28479" y="2694871"/>
            <a:ext cx="820521" cy="6247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972EAA-7BD6-4B7B-9D2E-09FD7E455C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8366" y="3308280"/>
            <a:ext cx="4002117" cy="29312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8DE8B9-378F-4474-A4E2-9CFEB27C6F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7622" y="3886204"/>
            <a:ext cx="5317171" cy="163509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338FDE-8ED5-4D9F-A77B-5CBE1925CBC3}"/>
              </a:ext>
            </a:extLst>
          </p:cNvPr>
          <p:cNvCxnSpPr>
            <a:cxnSpLocks/>
          </p:cNvCxnSpPr>
          <p:nvPr/>
        </p:nvCxnSpPr>
        <p:spPr>
          <a:xfrm flipV="1">
            <a:off x="6206256" y="4039800"/>
            <a:ext cx="631366" cy="1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7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Register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D3CC81-A218-4462-8E2B-DB10DF13A0B6}"/>
              </a:ext>
            </a:extLst>
          </p:cNvPr>
          <p:cNvCxnSpPr/>
          <p:nvPr/>
        </p:nvCxnSpPr>
        <p:spPr>
          <a:xfrm>
            <a:off x="5638800" y="13716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1D8329-8C5C-499D-9200-497F7B5FAA07}"/>
              </a:ext>
            </a:extLst>
          </p:cNvPr>
          <p:cNvSpPr txBox="1"/>
          <p:nvPr/>
        </p:nvSpPr>
        <p:spPr>
          <a:xfrm>
            <a:off x="6440143" y="1140767"/>
            <a:ext cx="477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Collection of Qubits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179C66-4F04-4DC7-B49E-D51918EE6436}"/>
                  </a:ext>
                </a:extLst>
              </p14:cNvPr>
              <p14:cNvContentPartPr/>
              <p14:nvPr/>
            </p14:nvContentPartPr>
            <p14:xfrm>
              <a:off x="2578809" y="203421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179C66-4F04-4DC7-B49E-D51918EE64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2689" y="202809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73F3F77-1A7C-453D-8E87-8A317769BE3E}"/>
              </a:ext>
            </a:extLst>
          </p:cNvPr>
          <p:cNvSpPr txBox="1"/>
          <p:nvPr/>
        </p:nvSpPr>
        <p:spPr>
          <a:xfrm>
            <a:off x="1828800" y="1849552"/>
            <a:ext cx="121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Qubits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E15AE5-B5BF-49E2-B3B7-DC1A293998B3}"/>
              </a:ext>
            </a:extLst>
          </p:cNvPr>
          <p:cNvCxnSpPr/>
          <p:nvPr/>
        </p:nvCxnSpPr>
        <p:spPr>
          <a:xfrm>
            <a:off x="2819400" y="2034218"/>
            <a:ext cx="866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785E920-B445-4610-8D56-473B88E16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297" y="1830623"/>
            <a:ext cx="3429479" cy="3524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66B56F-CFF0-4B1A-903F-09A06DFD0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0" y="2295289"/>
            <a:ext cx="6680189" cy="23065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2BE6DF7-A120-410E-895A-867F23FA11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400" y="4644589"/>
            <a:ext cx="6235176" cy="2662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0B7065F-4E5E-4D57-A2F8-95F4374A24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5400" y="5005192"/>
            <a:ext cx="5344068" cy="28092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5C2649-BA33-4E11-9DBC-D021FC6EBB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6348" y="5014827"/>
            <a:ext cx="3819930" cy="4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8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n-bit Register General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0EBA3F-9A38-4F72-A840-2181B5C7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72290"/>
            <a:ext cx="876422" cy="42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705DA-530B-488C-B606-8704CA538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885248"/>
            <a:ext cx="4896533" cy="5811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36C4CF-913C-421B-B3C0-24A2F694307E}"/>
              </a:ext>
            </a:extLst>
          </p:cNvPr>
          <p:cNvSpPr/>
          <p:nvPr/>
        </p:nvSpPr>
        <p:spPr>
          <a:xfrm>
            <a:off x="914400" y="2797224"/>
            <a:ext cx="10851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 2-qubit register stores a state in the </a:t>
            </a:r>
            <a:r>
              <a:rPr lang="en-US" dirty="0">
                <a:latin typeface="TeX-bbm10"/>
              </a:rPr>
              <a:t>C</a:t>
            </a:r>
            <a:r>
              <a:rPr lang="en-US" sz="800" dirty="0">
                <a:latin typeface="Times-Roman"/>
              </a:rPr>
              <a:t>4 </a:t>
            </a:r>
            <a:r>
              <a:rPr lang="en-US" dirty="0">
                <a:latin typeface="Times-Roman"/>
              </a:rPr>
              <a:t>Hilbert space which is a tensor product space of two 1-qubit systems (</a:t>
            </a:r>
            <a:r>
              <a:rPr lang="en-US" dirty="0">
                <a:latin typeface="TeX-bbm10"/>
              </a:rPr>
              <a:t>C</a:t>
            </a:r>
            <a:r>
              <a:rPr lang="en-US" sz="800" dirty="0">
                <a:latin typeface="Times-Roman"/>
              </a:rPr>
              <a:t>2</a:t>
            </a:r>
            <a:r>
              <a:rPr lang="en-US" dirty="0">
                <a:latin typeface="MTSYN"/>
              </a:rPr>
              <a:t>⊗</a:t>
            </a:r>
            <a:r>
              <a:rPr lang="en-US" dirty="0">
                <a:latin typeface="TeX-bbm10"/>
              </a:rPr>
              <a:t>C</a:t>
            </a:r>
            <a:r>
              <a:rPr lang="en-US" sz="800" dirty="0">
                <a:latin typeface="Times-Roman"/>
              </a:rPr>
              <a:t>2</a:t>
            </a:r>
            <a:r>
              <a:rPr lang="en-US" dirty="0">
                <a:latin typeface="Times-Roman"/>
              </a:rPr>
              <a:t>). A vector example in this space is,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B2BB00-A806-457D-8BE5-17F2A263C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886200"/>
            <a:ext cx="489653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0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Data Processing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7280" y="1981200"/>
            <a:ext cx="101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</a:t>
            </a:r>
            <a:r>
              <a:rPr lang="en-US" dirty="0">
                <a:solidFill>
                  <a:srgbClr val="FF0000"/>
                </a:solidFill>
              </a:rPr>
              <a:t>Unitary transformation </a:t>
            </a:r>
            <a:r>
              <a:rPr lang="en-US" dirty="0"/>
              <a:t>to a state vector, in which </a:t>
            </a:r>
            <a:r>
              <a:rPr lang="en-US" dirty="0">
                <a:solidFill>
                  <a:srgbClr val="FF0000"/>
                </a:solidFill>
              </a:rPr>
              <a:t>different values of the register are present simultaneously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5EBC1-721E-492F-91BF-48B20417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894" y="3698552"/>
            <a:ext cx="6697010" cy="9812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FA5BD4-693E-4C97-8662-053E0BB84467}"/>
              </a:ext>
            </a:extLst>
          </p:cNvPr>
          <p:cNvSpPr/>
          <p:nvPr/>
        </p:nvSpPr>
        <p:spPr>
          <a:xfrm>
            <a:off x="2452514" y="2967198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4-qubit quantum register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36A671-E77C-48D1-9097-DDEAF0DDB892}"/>
              </a:ext>
            </a:extLst>
          </p:cNvPr>
          <p:cNvCxnSpPr/>
          <p:nvPr/>
        </p:nvCxnSpPr>
        <p:spPr>
          <a:xfrm>
            <a:off x="1440094" y="39624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49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Entanglement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62600" y="286603"/>
                <a:ext cx="6151245" cy="1895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86603"/>
                <a:ext cx="6151245" cy="1895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87D43C3-DE82-47CD-954A-696F5CB36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895" y="841697"/>
            <a:ext cx="1876687" cy="2953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5A733C-212D-41ED-85C8-537C7016C7CE}"/>
              </a:ext>
            </a:extLst>
          </p:cNvPr>
          <p:cNvCxnSpPr/>
          <p:nvPr/>
        </p:nvCxnSpPr>
        <p:spPr>
          <a:xfrm>
            <a:off x="9601200" y="1011981"/>
            <a:ext cx="299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848F65B-2809-4229-B7AE-5F7BC9C68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322909"/>
            <a:ext cx="1790950" cy="3524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F5FB17-436F-46D7-A9A4-EF8938E8C08C}"/>
              </a:ext>
            </a:extLst>
          </p:cNvPr>
          <p:cNvSpPr txBox="1"/>
          <p:nvPr/>
        </p:nvSpPr>
        <p:spPr>
          <a:xfrm>
            <a:off x="8756236" y="2220832"/>
            <a:ext cx="239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Not Entangled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8EBE13-3D50-485F-9F97-6289F304545D}"/>
              </a:ext>
            </a:extLst>
          </p:cNvPr>
          <p:cNvSpPr/>
          <p:nvPr/>
        </p:nvSpPr>
        <p:spPr>
          <a:xfrm>
            <a:off x="8486950" y="2480928"/>
            <a:ext cx="2742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Cannot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Not Entangled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DC244B-BE48-4AEB-A467-DDE1FC64178D}"/>
              </a:ext>
            </a:extLst>
          </p:cNvPr>
          <p:cNvSpPr txBox="1"/>
          <p:nvPr/>
        </p:nvSpPr>
        <p:spPr>
          <a:xfrm>
            <a:off x="1036320" y="1863905"/>
            <a:ext cx="826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Given state can decompose into tensor product of two space vectors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AD63EF-A3E9-4427-B390-CC61C0827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778" y="2282805"/>
            <a:ext cx="1781424" cy="3620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0EF1794-5B17-41F2-8EB9-F26B3F91FE79}"/>
                  </a:ext>
                </a:extLst>
              </p14:cNvPr>
              <p14:cNvContentPartPr/>
              <p14:nvPr/>
            </p14:nvContentPartPr>
            <p14:xfrm>
              <a:off x="2229609" y="339039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0EF1794-5B17-41F2-8EB9-F26B3F91FE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3489" y="3384271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1C607B9-BBD4-46D1-AF61-DEA6F62A81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5454" y="3082623"/>
            <a:ext cx="1457528" cy="2857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4493434-5E7A-41C1-916B-F838CD392F66}"/>
              </a:ext>
            </a:extLst>
          </p:cNvPr>
          <p:cNvSpPr txBox="1"/>
          <p:nvPr/>
        </p:nvSpPr>
        <p:spPr>
          <a:xfrm>
            <a:off x="1252378" y="306930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</a:t>
            </a:r>
            <a:r>
              <a:rPr lang="en-US" dirty="0"/>
              <a:t> :-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3899EF5-3EB4-49A7-A35A-038E4C8FA8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9400" y="3562882"/>
            <a:ext cx="4264273" cy="10616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55BDD0E-7064-45E5-A33B-9111F19699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5617" y="4593986"/>
            <a:ext cx="8347448" cy="137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2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Basis States And Entanglement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B6A4D-FB5A-4384-83D7-326DE22D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72463"/>
            <a:ext cx="1876687" cy="295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D15641-BFEB-458C-A2F5-D1EF7AB113E9}"/>
              </a:ext>
            </a:extLst>
          </p:cNvPr>
          <p:cNvSpPr txBox="1"/>
          <p:nvPr/>
        </p:nvSpPr>
        <p:spPr>
          <a:xfrm>
            <a:off x="4249793" y="1748491"/>
            <a:ext cx="187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basis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E01EA0-16B0-40E2-8834-1602066E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60" y="1789032"/>
            <a:ext cx="2086266" cy="36200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B0EBF5-DEF3-4F5C-B91A-870A7E280E6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5791200" y="1933157"/>
            <a:ext cx="335280" cy="3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ABDEA6E-0D0A-4151-9929-DDB8A278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84" y="2466898"/>
            <a:ext cx="1209844" cy="39058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8A4C03-BE17-4308-A112-A4686D8CCFD0}"/>
              </a:ext>
            </a:extLst>
          </p:cNvPr>
          <p:cNvCxnSpPr/>
          <p:nvPr/>
        </p:nvCxnSpPr>
        <p:spPr>
          <a:xfrm>
            <a:off x="2514600" y="27432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EDC4C9-7C42-4C39-87BF-B859BBFC9B3B}"/>
              </a:ext>
            </a:extLst>
          </p:cNvPr>
          <p:cNvSpPr txBox="1"/>
          <p:nvPr/>
        </p:nvSpPr>
        <p:spPr>
          <a:xfrm>
            <a:off x="908053" y="2787213"/>
            <a:ext cx="241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(All are entangled)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7A49ADA-8F99-41D5-814E-CAC346F7C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047" y="2236230"/>
            <a:ext cx="1367753" cy="9483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750643-30D5-4D7B-B6E5-1C23C5EDF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509" y="2291022"/>
            <a:ext cx="1271743" cy="8388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A7021F9-A2B9-4B1D-9A17-FCB2671BB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2384" y="2148460"/>
            <a:ext cx="1334942" cy="9491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DDD0429-E0D2-45A8-B0DE-E19C8CBC5F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8804" y="2195232"/>
            <a:ext cx="1334941" cy="86106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2B276A-1DCB-4BE7-954B-478CA78D3CF6}"/>
              </a:ext>
            </a:extLst>
          </p:cNvPr>
          <p:cNvCxnSpPr/>
          <p:nvPr/>
        </p:nvCxnSpPr>
        <p:spPr>
          <a:xfrm>
            <a:off x="685800" y="3282282"/>
            <a:ext cx="1150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A130FD30-6F53-4EE7-9DF9-F34B96E68A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9551" y="3312671"/>
            <a:ext cx="2426098" cy="41778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84E1B2B-BC73-4735-B0F1-408AAAC35B03}"/>
              </a:ext>
            </a:extLst>
          </p:cNvPr>
          <p:cNvSpPr txBox="1"/>
          <p:nvPr/>
        </p:nvSpPr>
        <p:spPr>
          <a:xfrm>
            <a:off x="557447" y="3337792"/>
            <a:ext cx="242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by Contradiction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28B1BC-ED86-4339-97C0-4642FCE3D795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2983546" y="3521565"/>
            <a:ext cx="866005" cy="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778246E2-95A1-4421-8C58-1EFC968436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875" y="4036953"/>
            <a:ext cx="1763550" cy="43908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601ACAC-99B6-4A01-9C33-09A58D88B4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02425" y="3755917"/>
            <a:ext cx="3257834" cy="10960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44C996-A154-4E39-8AF1-F3498258AC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1797" y="4919278"/>
            <a:ext cx="4884791" cy="110515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5FBBB3-402B-46E7-9F25-76A4E75CA0A9}"/>
              </a:ext>
            </a:extLst>
          </p:cNvPr>
          <p:cNvCxnSpPr>
            <a:cxnSpLocks/>
          </p:cNvCxnSpPr>
          <p:nvPr/>
        </p:nvCxnSpPr>
        <p:spPr>
          <a:xfrm>
            <a:off x="6438900" y="3353524"/>
            <a:ext cx="0" cy="2361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A1E2C95-226A-4EB6-AD00-7EA0A359DC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5968" y="3427092"/>
            <a:ext cx="5596032" cy="17269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90D6AEF-1782-44BF-A3DF-AF3FFD30D4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2137" y="5105326"/>
            <a:ext cx="5674677" cy="96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223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4568</TotalTime>
  <Words>335</Words>
  <Application>Microsoft Macintosh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Candara</vt:lpstr>
      <vt:lpstr>MTSYN</vt:lpstr>
      <vt:lpstr>TeX-bbm10</vt:lpstr>
      <vt:lpstr>Times-Roman</vt:lpstr>
      <vt:lpstr>Retrospect</vt:lpstr>
      <vt:lpstr>Introduction to Quantum Computing:                                          From a Layperson to a Programmer in 30 Steps</vt:lpstr>
      <vt:lpstr>Matrix Representation in a given Basis</vt:lpstr>
      <vt:lpstr>Quantum Register</vt:lpstr>
      <vt:lpstr>n-bit Register General Value</vt:lpstr>
      <vt:lpstr>Quantum Data Processing</vt:lpstr>
      <vt:lpstr>Entanglement</vt:lpstr>
      <vt:lpstr>Bell Basis States And Entanglement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1112</cp:revision>
  <cp:lastPrinted>2022-09-24T23:33:18Z</cp:lastPrinted>
  <dcterms:created xsi:type="dcterms:W3CDTF">2018-08-11T18:04:59Z</dcterms:created>
  <dcterms:modified xsi:type="dcterms:W3CDTF">2023-01-01T16:04:38Z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