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15"/>
  </p:notesMasterIdLst>
  <p:handoutMasterIdLst>
    <p:handoutMasterId r:id="rId16"/>
  </p:handoutMasterIdLst>
  <p:sldIdLst>
    <p:sldId id="1061" r:id="rId5"/>
    <p:sldId id="1040" r:id="rId6"/>
    <p:sldId id="1057" r:id="rId7"/>
    <p:sldId id="1027" r:id="rId8"/>
    <p:sldId id="1058" r:id="rId9"/>
    <p:sldId id="1059" r:id="rId10"/>
    <p:sldId id="1060" r:id="rId11"/>
    <p:sldId id="1052" r:id="rId12"/>
    <p:sldId id="1053" r:id="rId13"/>
    <p:sldId id="104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1061"/>
            <p14:sldId id="1040"/>
            <p14:sldId id="1057"/>
            <p14:sldId id="1027"/>
            <p14:sldId id="1058"/>
            <p14:sldId id="1059"/>
            <p14:sldId id="1060"/>
            <p14:sldId id="1052"/>
            <p14:sldId id="1053"/>
          </p14:sldIdLst>
        </p14:section>
        <p14:section name="Introduction" id="{8DFF88B6-AEAA-4EED-AE6C-F4E0BA4C6A01}">
          <p14:sldIdLst>
            <p14:sldId id="1049"/>
          </p14:sldIdLst>
        </p14:section>
        <p14:section name="Logistic" id="{31870AB8-3EA2-40F5-BE0C-1EC5F095511F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1288" autoAdjust="0"/>
  </p:normalViewPr>
  <p:slideViewPr>
    <p:cSldViewPr>
      <p:cViewPr varScale="1">
        <p:scale>
          <a:sx n="104" d="100"/>
          <a:sy n="104" d="100"/>
        </p:scale>
        <p:origin x="936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98C4-1437-4829-9EC4-9B9E64BA9126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67EF-4962-4385-8275-66A7442C1411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1C20-612B-45B0-AD34-B7E880E8F58E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BB95-F129-4006-956C-97167603CA20}" type="datetime1">
              <a:rPr lang="en-US" smtClean="0"/>
              <a:t>1/1/23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631E-E344-4273-9DB1-E128A63EBDFC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F5A5-16BA-402A-8A47-9C45EB6465C7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E8D2-035C-4CE8-A2B5-5443DC38F45B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6FA-31B4-405E-B382-311B459E7DB8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94A-2259-4F0D-AF51-B0D09053E459}" type="datetime1">
              <a:rPr lang="en-US" smtClean="0"/>
              <a:t>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30EA-CE72-4B0D-A29E-CD95D7FF1CFC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C8BCC1-2740-4EE3-9F28-2F68AB62BC1D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DD32-1A7F-41A0-9CB0-500AEAA75C62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1EDF6B-8A6D-4EDC-9D25-26DEEE3E91BC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kbjG9v1T-k8&amp;list=PLnK6MrIqGXsJfcBdppW3CKJ858zR8P4eP&amp;index=25" TargetMode="External"/><Relationship Id="rId3" Type="http://schemas.openxmlformats.org/officeDocument/2006/relationships/hyperlink" Target="https://www.amazon.com/Introduction-Quantum-Computing-Layperson-Programmer/dp/3030983382" TargetMode="External"/><Relationship Id="rId7" Type="http://schemas.openxmlformats.org/officeDocument/2006/relationships/hyperlink" Target="https://www.youtube.com/watch?v=bfoVulxgYGg&amp;list=PLnK6MrIqGXsJfcBdppW3CKJ858zR8P4eP&amp;index=2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8u2axTF68EM&amp;list=PLnK6MrIqGXsJfcBdppW3CKJ858zR8P4eP&amp;index=23" TargetMode="External"/><Relationship Id="rId5" Type="http://schemas.openxmlformats.org/officeDocument/2006/relationships/hyperlink" Target="https://www.youtube.com/watch?v=wWQv17dyias&amp;list=PLnK6MrIqGXsJfcBdppW3CKJ858zR8P4eP&amp;index=22" TargetMode="External"/><Relationship Id="rId4" Type="http://schemas.openxmlformats.org/officeDocument/2006/relationships/hyperlink" Target="https://www.youtube.com/watch?v=E2_2kUnKofA&amp;list=PLnK6MrIqGXsJfcBdppW3CKJ858zR8P4eP&amp;index=21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622622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719" y="3340592"/>
            <a:ext cx="2787980" cy="33715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204085" y="3593256"/>
            <a:ext cx="980319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sz="1400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Playlist: </a:t>
            </a:r>
            <a:r>
              <a:rPr lang="en-US" sz="1400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https://www.youtube.com/watch?v=E2_2kUnKofA&amp;list=PLnK6MrIqGXsJfcBdppW3CKJ858zR8P4eP&amp;index=21</a:t>
            </a:r>
            <a:endParaRPr lang="en-US" sz="1400" b="0" i="0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r>
              <a:rPr lang="en-US" sz="1400" i="1" dirty="0">
                <a:solidFill>
                  <a:srgbClr val="1155CC"/>
                </a:solidFill>
                <a:latin typeface="Arial" panose="020B0604020202020204" pitchFamily="34" charset="0"/>
              </a:rPr>
              <a:t>             </a:t>
            </a:r>
            <a:r>
              <a:rPr lang="en-US" sz="1400" dirty="0">
                <a:solidFill>
                  <a:srgbClr val="1155CC"/>
                </a:solidFill>
                <a:latin typeface="Arial" panose="020B0604020202020204" pitchFamily="34" charset="0"/>
                <a:hlinkClick r:id="rId5"/>
              </a:rPr>
              <a:t>https://www.youtube.com/watch?v=wWQv17dyias&amp;list=PLnK6MrIqGXsJfcBdppW3CKJ858zR8P4eP&amp;index=22</a:t>
            </a:r>
            <a:endParaRPr lang="en-US" sz="1400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1155CC"/>
                </a:solidFill>
                <a:latin typeface="Arial" panose="020B0604020202020204" pitchFamily="34" charset="0"/>
              </a:rPr>
              <a:t>             </a:t>
            </a:r>
            <a:r>
              <a:rPr lang="en-US" sz="1400" dirty="0">
                <a:solidFill>
                  <a:srgbClr val="1155CC"/>
                </a:solidFill>
                <a:latin typeface="Arial" panose="020B0604020202020204" pitchFamily="34" charset="0"/>
                <a:hlinkClick r:id="rId6"/>
              </a:rPr>
              <a:t>https://www.youtube.com/watch?v=8u2axTF68EM&amp;list=PLnK6MrIqGXsJfcBdppW3CKJ858zR8P4eP&amp;index=23</a:t>
            </a:r>
            <a:endParaRPr lang="en-US" sz="1400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1155CC"/>
                </a:solidFill>
                <a:latin typeface="Arial" panose="020B0604020202020204" pitchFamily="34" charset="0"/>
              </a:rPr>
              <a:t>          </a:t>
            </a:r>
          </a:p>
          <a:p>
            <a:r>
              <a:rPr lang="en-US" sz="1400" dirty="0">
                <a:solidFill>
                  <a:srgbClr val="1155CC"/>
                </a:solidFill>
                <a:latin typeface="Arial" panose="020B0604020202020204" pitchFamily="34" charset="0"/>
              </a:rPr>
              <a:t>             </a:t>
            </a:r>
            <a:r>
              <a:rPr lang="en-US" sz="1400" dirty="0">
                <a:solidFill>
                  <a:srgbClr val="1155CC"/>
                </a:solidFill>
                <a:latin typeface="Arial" panose="020B0604020202020204" pitchFamily="34" charset="0"/>
                <a:hlinkClick r:id="rId7"/>
              </a:rPr>
              <a:t>https://</a:t>
            </a:r>
            <a:r>
              <a:rPr lang="en-US" sz="1400" dirty="0" err="1">
                <a:solidFill>
                  <a:srgbClr val="1155CC"/>
                </a:solidFill>
                <a:latin typeface="Arial" panose="020B0604020202020204" pitchFamily="34" charset="0"/>
                <a:hlinkClick r:id="rId7"/>
              </a:rPr>
              <a:t>www.youtube.com</a:t>
            </a:r>
            <a:r>
              <a:rPr lang="en-US" sz="1400" dirty="0">
                <a:solidFill>
                  <a:srgbClr val="1155CC"/>
                </a:solidFill>
                <a:latin typeface="Arial" panose="020B0604020202020204" pitchFamily="34" charset="0"/>
                <a:hlinkClick r:id="rId7"/>
              </a:rPr>
              <a:t>/</a:t>
            </a:r>
            <a:r>
              <a:rPr lang="en-US" sz="1400" dirty="0" err="1">
                <a:solidFill>
                  <a:srgbClr val="1155CC"/>
                </a:solidFill>
                <a:latin typeface="Arial" panose="020B0604020202020204" pitchFamily="34" charset="0"/>
                <a:hlinkClick r:id="rId7"/>
              </a:rPr>
              <a:t>watch?v</a:t>
            </a:r>
            <a:r>
              <a:rPr lang="en-US" sz="1400" dirty="0">
                <a:solidFill>
                  <a:srgbClr val="1155CC"/>
                </a:solidFill>
                <a:latin typeface="Arial" panose="020B0604020202020204" pitchFamily="34" charset="0"/>
                <a:hlinkClick r:id="rId7"/>
              </a:rPr>
              <a:t>=</a:t>
            </a:r>
            <a:r>
              <a:rPr lang="en-US" sz="1400" dirty="0" err="1">
                <a:solidFill>
                  <a:srgbClr val="1155CC"/>
                </a:solidFill>
                <a:latin typeface="Arial" panose="020B0604020202020204" pitchFamily="34" charset="0"/>
                <a:hlinkClick r:id="rId7"/>
              </a:rPr>
              <a:t>bfoVulxgYGg&amp;list</a:t>
            </a:r>
            <a:r>
              <a:rPr lang="en-US" sz="1400" dirty="0">
                <a:solidFill>
                  <a:srgbClr val="1155CC"/>
                </a:solidFill>
                <a:latin typeface="Arial" panose="020B0604020202020204" pitchFamily="34" charset="0"/>
                <a:hlinkClick r:id="rId7"/>
              </a:rPr>
              <a:t>=PLnK6MrIqGXsJfcBdppW3CKJ858zR8P4eP&amp;index=24</a:t>
            </a:r>
            <a:endParaRPr lang="en-US" sz="1400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1155CC"/>
                </a:solidFill>
                <a:latin typeface="Arial" panose="020B0604020202020204" pitchFamily="34" charset="0"/>
              </a:rPr>
              <a:t>             </a:t>
            </a:r>
            <a:r>
              <a:rPr lang="en-US" sz="1400" dirty="0">
                <a:solidFill>
                  <a:srgbClr val="1155CC"/>
                </a:solidFill>
                <a:latin typeface="Arial" panose="020B0604020202020204" pitchFamily="34" charset="0"/>
                <a:hlinkClick r:id="rId8"/>
              </a:rPr>
              <a:t>https://</a:t>
            </a:r>
            <a:r>
              <a:rPr lang="en-US" sz="1400" dirty="0" err="1">
                <a:solidFill>
                  <a:srgbClr val="1155CC"/>
                </a:solidFill>
                <a:latin typeface="Arial" panose="020B0604020202020204" pitchFamily="34" charset="0"/>
                <a:hlinkClick r:id="rId8"/>
              </a:rPr>
              <a:t>www.youtube.com</a:t>
            </a:r>
            <a:r>
              <a:rPr lang="en-US" sz="1400" dirty="0">
                <a:solidFill>
                  <a:srgbClr val="1155CC"/>
                </a:solidFill>
                <a:latin typeface="Arial" panose="020B0604020202020204" pitchFamily="34" charset="0"/>
                <a:hlinkClick r:id="rId8"/>
              </a:rPr>
              <a:t>/</a:t>
            </a:r>
            <a:r>
              <a:rPr lang="en-US" sz="1400" dirty="0" err="1">
                <a:solidFill>
                  <a:srgbClr val="1155CC"/>
                </a:solidFill>
                <a:latin typeface="Arial" panose="020B0604020202020204" pitchFamily="34" charset="0"/>
                <a:hlinkClick r:id="rId8"/>
              </a:rPr>
              <a:t>watch?v</a:t>
            </a:r>
            <a:r>
              <a:rPr lang="en-US" sz="1400" dirty="0">
                <a:solidFill>
                  <a:srgbClr val="1155CC"/>
                </a:solidFill>
                <a:latin typeface="Arial" panose="020B0604020202020204" pitchFamily="34" charset="0"/>
                <a:hlinkClick r:id="rId8"/>
              </a:rPr>
              <a:t>=kbjG9v1T-k8&amp;list=PLnK6MrIqGXsJfcBdppW3CKJ858zR8P4eP&amp;index=2</a:t>
            </a:r>
            <a:r>
              <a:rPr lang="en-US" sz="1400" dirty="0">
                <a:solidFill>
                  <a:srgbClr val="1155CC"/>
                </a:solidFill>
                <a:latin typeface="Arial" panose="020B0604020202020204" pitchFamily="34" charset="0"/>
              </a:rPr>
              <a:t>5</a:t>
            </a:r>
          </a:p>
          <a:p>
            <a:endParaRPr lang="en-US" sz="14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5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Phase Shift Gate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D4EE5A-AD9D-4CDB-9987-7949D46CB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70" y="3157499"/>
            <a:ext cx="5268060" cy="54300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BDCD3A-A20F-4D7D-BCCF-0649F8920765}"/>
              </a:ext>
            </a:extLst>
          </p:cNvPr>
          <p:cNvSpPr/>
          <p:nvPr/>
        </p:nvSpPr>
        <p:spPr>
          <a:xfrm>
            <a:off x="1097280" y="1902226"/>
            <a:ext cx="1341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Times-BoldItalic"/>
              </a:rPr>
              <a:t>Definition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2A9F2C-B055-4C0F-B5EC-AB46545DA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637" y="2297243"/>
            <a:ext cx="1838582" cy="743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4EEF25-13BF-4A7C-A832-E5104C2FA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340" y="2482823"/>
            <a:ext cx="2295845" cy="381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00E77A-E9FE-412F-A793-07E3E9530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899" y="2086892"/>
            <a:ext cx="5715798" cy="876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7B877E-608C-4A76-9BB6-DED1AB0049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0" y="1951279"/>
            <a:ext cx="685885" cy="332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6179EC-FF01-4B00-9902-C9A28769D0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8003" y="3158017"/>
            <a:ext cx="1486107" cy="342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E99001-D640-4745-A77A-7DCE9009ED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3092" y="3131405"/>
            <a:ext cx="6053706" cy="56642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A9885DD-A42A-4E25-93F2-4E4E46DD7C6E}"/>
              </a:ext>
            </a:extLst>
          </p:cNvPr>
          <p:cNvSpPr/>
          <p:nvPr/>
        </p:nvSpPr>
        <p:spPr>
          <a:xfrm>
            <a:off x="1395899" y="3738572"/>
            <a:ext cx="990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And this is just the </a:t>
            </a:r>
            <a:r>
              <a:rPr lang="en-US" b="1" i="1" dirty="0" err="1">
                <a:latin typeface="MTMIB"/>
              </a:rPr>
              <a:t>σ</a:t>
            </a:r>
            <a:r>
              <a:rPr lang="en-US" sz="800" b="1" i="1" dirty="0" err="1">
                <a:latin typeface="MTMIB"/>
              </a:rPr>
              <a:t>z</a:t>
            </a:r>
            <a:r>
              <a:rPr lang="en-US" sz="800" b="1" i="1" dirty="0">
                <a:latin typeface="MTMIB"/>
              </a:rPr>
              <a:t>  </a:t>
            </a:r>
            <a:r>
              <a:rPr lang="en-US" dirty="0">
                <a:latin typeface="Times-Roman"/>
              </a:rPr>
              <a:t>matrix, one of the important Pauli matrices. And it is also called the </a:t>
            </a:r>
            <a:r>
              <a:rPr lang="en-US" b="1" dirty="0">
                <a:latin typeface="Times-Bold"/>
              </a:rPr>
              <a:t>Z-gate</a:t>
            </a:r>
            <a:r>
              <a:rPr lang="en-US" dirty="0">
                <a:latin typeface="Times-Roman"/>
              </a:rPr>
              <a:t>.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B776AFB-D563-4835-9B62-843659B947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8411" y="4210967"/>
            <a:ext cx="4791744" cy="15432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AB23FE-E7FB-422E-95F6-9869C776BF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1845" y="4734526"/>
            <a:ext cx="4522569" cy="24807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737AD2-0D4D-47CA-9E92-4DB2198C2B05}"/>
              </a:ext>
            </a:extLst>
          </p:cNvPr>
          <p:cNvCxnSpPr/>
          <p:nvPr/>
        </p:nvCxnSpPr>
        <p:spPr>
          <a:xfrm>
            <a:off x="5932192" y="4883162"/>
            <a:ext cx="181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18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0" y="286603"/>
            <a:ext cx="5669280" cy="1450757"/>
          </a:xfrm>
        </p:spPr>
        <p:txBody>
          <a:bodyPr/>
          <a:lstStyle/>
          <a:p>
            <a:r>
              <a:rPr lang="en-US" dirty="0"/>
              <a:t>What does it mean when it is entangled?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4B9686-2152-4FA5-B022-0487F34E9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57400"/>
            <a:ext cx="8249801" cy="3820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792B70-7E7C-4871-8C1F-BD6ACE5C8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59690"/>
            <a:ext cx="1567155" cy="3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1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EPR Paradox (Einstein, </a:t>
            </a:r>
            <a:r>
              <a:rPr lang="en-US" dirty="0" err="1"/>
              <a:t>Podolsky</a:t>
            </a:r>
            <a:r>
              <a:rPr lang="en-US" dirty="0"/>
              <a:t>, Rosen)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FD31F-2E80-4E7F-9CE6-3F7901127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77" y="1776699"/>
            <a:ext cx="5769236" cy="888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461B1A-919B-4461-B183-E89BF76630EF}"/>
              </a:ext>
            </a:extLst>
          </p:cNvPr>
          <p:cNvSpPr txBox="1"/>
          <p:nvPr/>
        </p:nvSpPr>
        <p:spPr>
          <a:xfrm>
            <a:off x="3082068" y="1953497"/>
            <a:ext cx="30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674166-2CB2-475D-856D-B65000226FC2}"/>
              </a:ext>
            </a:extLst>
          </p:cNvPr>
          <p:cNvSpPr/>
          <p:nvPr/>
        </p:nvSpPr>
        <p:spPr>
          <a:xfrm>
            <a:off x="9080592" y="1964448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FF23F6-A250-4E5B-B007-7BAD71E2A6BF}"/>
              </a:ext>
            </a:extLst>
          </p:cNvPr>
          <p:cNvCxnSpPr>
            <a:cxnSpLocks/>
          </p:cNvCxnSpPr>
          <p:nvPr/>
        </p:nvCxnSpPr>
        <p:spPr>
          <a:xfrm>
            <a:off x="5959449" y="2514600"/>
            <a:ext cx="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DB9BBB0-7457-43CD-8F27-077FDAD65915}"/>
              </a:ext>
            </a:extLst>
          </p:cNvPr>
          <p:cNvSpPr/>
          <p:nvPr/>
        </p:nvSpPr>
        <p:spPr>
          <a:xfrm>
            <a:off x="1394415" y="2961210"/>
            <a:ext cx="3918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A measure electron in the </a:t>
            </a:r>
            <a:r>
              <a:rPr lang="en-US" dirty="0">
                <a:latin typeface="MTSYN"/>
              </a:rPr>
              <a:t>|</a:t>
            </a:r>
            <a:r>
              <a:rPr lang="en-US" dirty="0">
                <a:latin typeface="Times-Roman"/>
              </a:rPr>
              <a:t>0</a:t>
            </a:r>
            <a:r>
              <a:rPr lang="en-US" dirty="0"/>
              <a:t>⟩</a:t>
            </a:r>
            <a:r>
              <a:rPr lang="en-US" dirty="0">
                <a:latin typeface="MTSYN"/>
              </a:rPr>
              <a:t> </a:t>
            </a:r>
            <a:r>
              <a:rPr lang="en-US" i="1" dirty="0">
                <a:latin typeface="MTMI"/>
              </a:rPr>
              <a:t>/ </a:t>
            </a:r>
            <a:r>
              <a:rPr lang="en-US" dirty="0">
                <a:latin typeface="MTSYN"/>
              </a:rPr>
              <a:t>|</a:t>
            </a:r>
            <a:r>
              <a:rPr lang="en-US" dirty="0">
                <a:latin typeface="Times-Roman"/>
              </a:rPr>
              <a:t>1</a:t>
            </a:r>
            <a:r>
              <a:rPr lang="en-US" dirty="0"/>
              <a:t>⟩</a:t>
            </a:r>
            <a:r>
              <a:rPr lang="en-US" dirty="0">
                <a:latin typeface="MTSYN"/>
              </a:rPr>
              <a:t> </a:t>
            </a:r>
            <a:r>
              <a:rPr lang="en-US" dirty="0">
                <a:latin typeface="Times-Roman"/>
              </a:rPr>
              <a:t>basis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50982F-76C2-44CC-98B8-C4F3AA4DD4CC}"/>
              </a:ext>
            </a:extLst>
          </p:cNvPr>
          <p:cNvSpPr/>
          <p:nvPr/>
        </p:nvSpPr>
        <p:spPr>
          <a:xfrm>
            <a:off x="779124" y="33988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-Roman"/>
              </a:rPr>
              <a:t>Assume A get </a:t>
            </a:r>
            <a:r>
              <a:rPr lang="en-US" dirty="0">
                <a:latin typeface="MTSYN"/>
              </a:rPr>
              <a:t>|</a:t>
            </a:r>
            <a:r>
              <a:rPr lang="en-US" dirty="0">
                <a:latin typeface="Times-Roman"/>
              </a:rPr>
              <a:t>0</a:t>
            </a:r>
            <a:r>
              <a:rPr lang="en-US" dirty="0"/>
              <a:t> ⟩</a:t>
            </a:r>
            <a:r>
              <a:rPr lang="en-US" dirty="0">
                <a:latin typeface="Times-Roman"/>
              </a:rPr>
              <a:t> Then the state of the two-electron </a:t>
            </a:r>
          </a:p>
          <a:p>
            <a:r>
              <a:rPr lang="en-US" dirty="0">
                <a:latin typeface="Times-Roman"/>
              </a:rPr>
              <a:t>system becomes </a:t>
            </a:r>
            <a:r>
              <a:rPr lang="en-US" dirty="0">
                <a:latin typeface="MTSYN"/>
              </a:rPr>
              <a:t>|</a:t>
            </a:r>
            <a:r>
              <a:rPr lang="en-US" dirty="0">
                <a:latin typeface="Times-Roman"/>
              </a:rPr>
              <a:t>00</a:t>
            </a:r>
            <a:r>
              <a:rPr lang="en-US" dirty="0"/>
              <a:t>⟩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459D5B-A22C-4F8D-BD69-AC7523004908}"/>
              </a:ext>
            </a:extLst>
          </p:cNvPr>
          <p:cNvSpPr/>
          <p:nvPr/>
        </p:nvSpPr>
        <p:spPr>
          <a:xfrm>
            <a:off x="755151" y="41749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-Roman"/>
              </a:rPr>
              <a:t>100 percent certain that B is zero due to entanglement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77232E5-BDBA-4130-A02A-7BC3791CF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33" y="2386331"/>
            <a:ext cx="2353279" cy="39566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ABC8AB9-3FE1-4C2C-B7C6-FDDEB2F641A6}"/>
              </a:ext>
            </a:extLst>
          </p:cNvPr>
          <p:cNvSpPr/>
          <p:nvPr/>
        </p:nvSpPr>
        <p:spPr>
          <a:xfrm>
            <a:off x="6232552" y="2744355"/>
            <a:ext cx="57989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B  decides to perform a measurement in the </a:t>
            </a:r>
            <a:r>
              <a:rPr lang="en-US" dirty="0">
                <a:latin typeface="MTSYN"/>
              </a:rPr>
              <a:t>|+</a:t>
            </a:r>
            <a:r>
              <a:rPr lang="en-US" dirty="0"/>
              <a:t> ⟩ </a:t>
            </a:r>
            <a:r>
              <a:rPr lang="en-US" dirty="0">
                <a:latin typeface="MTSYN"/>
              </a:rPr>
              <a:t> </a:t>
            </a:r>
            <a:r>
              <a:rPr lang="en-US" i="1" dirty="0">
                <a:latin typeface="MTMI"/>
              </a:rPr>
              <a:t>/ </a:t>
            </a:r>
            <a:r>
              <a:rPr lang="en-US" dirty="0">
                <a:latin typeface="MTSYN"/>
              </a:rPr>
              <a:t>|− </a:t>
            </a:r>
            <a:r>
              <a:rPr lang="en-US" dirty="0"/>
              <a:t>⟩ </a:t>
            </a:r>
            <a:r>
              <a:rPr lang="en-US" dirty="0">
                <a:latin typeface="Times-Roman"/>
              </a:rPr>
              <a:t>basis. We know </a:t>
            </a:r>
            <a:r>
              <a:rPr lang="en-US" dirty="0">
                <a:latin typeface="MTSYN"/>
              </a:rPr>
              <a:t>|</a:t>
            </a:r>
            <a:r>
              <a:rPr lang="en-US" dirty="0">
                <a:latin typeface="Times-Roman"/>
              </a:rPr>
              <a:t>0</a:t>
            </a:r>
            <a:r>
              <a:rPr lang="en-US" dirty="0">
                <a:latin typeface="MTSYN"/>
              </a:rPr>
              <a:t> = 1/</a:t>
            </a:r>
            <a:r>
              <a:rPr lang="en-US" dirty="0"/>
              <a:t> √2 </a:t>
            </a:r>
            <a:r>
              <a:rPr lang="en-US" dirty="0">
                <a:latin typeface="MTSYN"/>
              </a:rPr>
              <a:t> </a:t>
            </a:r>
            <a:r>
              <a:rPr lang="en-US" i="1" dirty="0">
                <a:latin typeface="MTMI"/>
              </a:rPr>
              <a:t>(</a:t>
            </a:r>
            <a:r>
              <a:rPr lang="en-US" dirty="0">
                <a:latin typeface="MTSYN"/>
              </a:rPr>
              <a:t>|+</a:t>
            </a:r>
            <a:r>
              <a:rPr lang="en-US" dirty="0"/>
              <a:t> ⟩</a:t>
            </a:r>
            <a:r>
              <a:rPr lang="en-US" dirty="0">
                <a:latin typeface="MTSYN"/>
              </a:rPr>
              <a:t> + |−</a:t>
            </a:r>
            <a:r>
              <a:rPr lang="en-US" dirty="0"/>
              <a:t> ⟩</a:t>
            </a:r>
            <a:r>
              <a:rPr lang="en-US" i="1" dirty="0">
                <a:latin typeface="MTMI"/>
              </a:rPr>
              <a:t>)</a:t>
            </a:r>
            <a:r>
              <a:rPr lang="en-US" dirty="0">
                <a:latin typeface="Times-Roman"/>
              </a:rPr>
              <a:t>. So the</a:t>
            </a:r>
          </a:p>
          <a:p>
            <a:r>
              <a:rPr lang="en-US" dirty="0">
                <a:latin typeface="Times-Roman"/>
              </a:rPr>
              <a:t>electron must collapse to either </a:t>
            </a:r>
            <a:r>
              <a:rPr lang="en-US" dirty="0">
                <a:latin typeface="MTSYN"/>
              </a:rPr>
              <a:t>|+</a:t>
            </a:r>
            <a:r>
              <a:rPr lang="en-US" dirty="0"/>
              <a:t> ⟩ </a:t>
            </a:r>
            <a:r>
              <a:rPr lang="en-US" dirty="0">
                <a:latin typeface="Times-Roman"/>
              </a:rPr>
              <a:t>or </a:t>
            </a:r>
            <a:r>
              <a:rPr lang="en-US" dirty="0">
                <a:latin typeface="MTSYN"/>
              </a:rPr>
              <a:t>|−</a:t>
            </a:r>
            <a:r>
              <a:rPr lang="en-US" dirty="0"/>
              <a:t> ⟩ </a:t>
            </a:r>
            <a:r>
              <a:rPr lang="en-US" dirty="0">
                <a:latin typeface="Times-Roman"/>
              </a:rPr>
              <a:t>. Assume it collapses to </a:t>
            </a:r>
            <a:r>
              <a:rPr lang="en-US" dirty="0">
                <a:latin typeface="MTSYN"/>
              </a:rPr>
              <a:t>|+</a:t>
            </a:r>
            <a:r>
              <a:rPr lang="en-US" dirty="0"/>
              <a:t> ⟩ </a:t>
            </a:r>
            <a:r>
              <a:rPr lang="en-US" dirty="0">
                <a:latin typeface="Times-Roman"/>
              </a:rPr>
              <a:t>. </a:t>
            </a:r>
          </a:p>
          <a:p>
            <a:r>
              <a:rPr lang="en-US" dirty="0">
                <a:latin typeface="Times-Roman"/>
              </a:rPr>
              <a:t>B also knows with a 100% certainty that the electron is in the </a:t>
            </a:r>
            <a:r>
              <a:rPr lang="en-US" dirty="0">
                <a:latin typeface="MTSYN"/>
              </a:rPr>
              <a:t>|+</a:t>
            </a:r>
            <a:r>
              <a:rPr lang="en-US" dirty="0"/>
              <a:t> ⟩ </a:t>
            </a:r>
            <a:r>
              <a:rPr lang="en-US" dirty="0">
                <a:latin typeface="MTSYN"/>
              </a:rPr>
              <a:t> </a:t>
            </a:r>
            <a:r>
              <a:rPr lang="en-US" dirty="0">
                <a:latin typeface="Times-Roman"/>
              </a:rPr>
              <a:t>state. </a:t>
            </a:r>
          </a:p>
          <a:p>
            <a:r>
              <a:rPr lang="en-US" dirty="0">
                <a:latin typeface="Times-Roman"/>
              </a:rPr>
              <a:t>Now B  knows with 100% certainty that the electron is in the </a:t>
            </a:r>
            <a:r>
              <a:rPr lang="en-US" dirty="0">
                <a:latin typeface="MTSYN"/>
              </a:rPr>
              <a:t>|+</a:t>
            </a:r>
            <a:r>
              <a:rPr lang="en-US" dirty="0"/>
              <a:t> ⟩ </a:t>
            </a:r>
            <a:r>
              <a:rPr lang="en-US" dirty="0">
                <a:latin typeface="MTSYN"/>
              </a:rPr>
              <a:t> </a:t>
            </a:r>
            <a:r>
              <a:rPr lang="en-US" dirty="0">
                <a:latin typeface="Times-Roman"/>
              </a:rPr>
              <a:t>and </a:t>
            </a:r>
            <a:r>
              <a:rPr lang="en-US" dirty="0">
                <a:latin typeface="MTSYN"/>
              </a:rPr>
              <a:t>|</a:t>
            </a:r>
            <a:r>
              <a:rPr lang="en-US" dirty="0">
                <a:latin typeface="Times-Roman"/>
              </a:rPr>
              <a:t>0</a:t>
            </a:r>
            <a:r>
              <a:rPr lang="en-US" dirty="0"/>
              <a:t> ⟩ </a:t>
            </a:r>
            <a:r>
              <a:rPr lang="en-US" dirty="0">
                <a:latin typeface="MTSYN"/>
              </a:rPr>
              <a:t> </a:t>
            </a:r>
            <a:r>
              <a:rPr lang="en-US" dirty="0">
                <a:latin typeface="Times-Roman"/>
              </a:rPr>
              <a:t>states.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4D88F16-46D8-4008-96AE-F2CA01D24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295" y="5182455"/>
            <a:ext cx="7619997" cy="5868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62BB31-FD82-47D1-9C06-8281FCF1BCB2}"/>
              </a:ext>
            </a:extLst>
          </p:cNvPr>
          <p:cNvSpPr txBox="1"/>
          <p:nvPr/>
        </p:nvSpPr>
        <p:spPr>
          <a:xfrm>
            <a:off x="2547124" y="5875008"/>
            <a:ext cx="592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 :- Quantum Mechanics is wrong or Incomplete </a:t>
            </a:r>
          </a:p>
        </p:txBody>
      </p:sp>
    </p:spTree>
    <p:extLst>
      <p:ext uri="{BB962C8B-B14F-4D97-AF65-F5344CB8AC3E}">
        <p14:creationId xmlns:p14="http://schemas.microsoft.com/office/powerpoint/2010/main" val="137560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7651"/>
            <a:ext cx="10058400" cy="1489710"/>
          </a:xfrm>
        </p:spPr>
        <p:txBody>
          <a:bodyPr>
            <a:normAutofit/>
          </a:bodyPr>
          <a:lstStyle/>
          <a:p>
            <a:r>
              <a:rPr lang="en-US" sz="4400" dirty="0"/>
              <a:t>What is Quantum Computing again?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2133600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Quantum Computation is a </a:t>
            </a:r>
            <a:r>
              <a:rPr lang="en-US" b="1" dirty="0"/>
              <a:t>unitary transformation </a:t>
            </a:r>
            <a:r>
              <a:rPr lang="en-US" dirty="0"/>
              <a:t>where a </a:t>
            </a:r>
            <a:r>
              <a:rPr lang="en-US" b="1" dirty="0"/>
              <a:t>measurement</a:t>
            </a:r>
            <a:r>
              <a:rPr lang="en-US" dirty="0"/>
              <a:t> is performed at the end to extract the </a:t>
            </a:r>
            <a:r>
              <a:rPr lang="en-US" b="1" dirty="0"/>
              <a:t>result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810EC1-3F7C-468B-8F36-356AF0CD7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938" y="2775866"/>
            <a:ext cx="5101083" cy="17865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D4FECF-4992-4A13-A76C-879FC0F58432}"/>
              </a:ext>
            </a:extLst>
          </p:cNvPr>
          <p:cNvSpPr/>
          <p:nvPr/>
        </p:nvSpPr>
        <p:spPr>
          <a:xfrm>
            <a:off x="878611" y="3054937"/>
            <a:ext cx="22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Quantum Computing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13BB92-B981-4DB8-B427-233A72B9F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91" y="4636344"/>
            <a:ext cx="4172681" cy="40209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DDBF1-1F6E-4E6D-88A1-65E2D172D570}"/>
              </a:ext>
            </a:extLst>
          </p:cNvPr>
          <p:cNvCxnSpPr>
            <a:cxnSpLocks/>
          </p:cNvCxnSpPr>
          <p:nvPr/>
        </p:nvCxnSpPr>
        <p:spPr>
          <a:xfrm>
            <a:off x="762000" y="5038438"/>
            <a:ext cx="11353800" cy="46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7C6B-24A8-4D61-A195-EEDA362188A4}"/>
              </a:ext>
            </a:extLst>
          </p:cNvPr>
          <p:cNvSpPr/>
          <p:nvPr/>
        </p:nvSpPr>
        <p:spPr>
          <a:xfrm>
            <a:off x="1295400" y="5486201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classical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C8D6CE-EC95-4D25-88CD-3E78F33A5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142" y="5204651"/>
            <a:ext cx="2872348" cy="81434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A5AF57-9292-468D-84E2-1B22DB952749}"/>
              </a:ext>
            </a:extLst>
          </p:cNvPr>
          <p:cNvCxnSpPr/>
          <p:nvPr/>
        </p:nvCxnSpPr>
        <p:spPr>
          <a:xfrm>
            <a:off x="2438400" y="5670867"/>
            <a:ext cx="984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367528-4489-40AD-955B-7092829DAB15}"/>
              </a:ext>
            </a:extLst>
          </p:cNvPr>
          <p:cNvCxnSpPr/>
          <p:nvPr/>
        </p:nvCxnSpPr>
        <p:spPr>
          <a:xfrm>
            <a:off x="6629400" y="5611822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573ABC-0F7B-43C1-83D0-91DA55D8435F}"/>
              </a:ext>
            </a:extLst>
          </p:cNvPr>
          <p:cNvSpPr txBox="1"/>
          <p:nvPr/>
        </p:nvSpPr>
        <p:spPr>
          <a:xfrm>
            <a:off x="8301970" y="5410347"/>
            <a:ext cx="159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Irreversible</a:t>
            </a:r>
          </a:p>
        </p:txBody>
      </p:sp>
    </p:spTree>
    <p:extLst>
      <p:ext uri="{BB962C8B-B14F-4D97-AF65-F5344CB8AC3E}">
        <p14:creationId xmlns:p14="http://schemas.microsoft.com/office/powerpoint/2010/main" val="42804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Unitary (besides preservation of inner product)?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087881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Quantum Mechanics State Evolution is Unitary!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A2980-60BD-41FE-A422-30FE498A9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142" y="2457213"/>
            <a:ext cx="1743318" cy="704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27CAE9-6F1B-44CB-BCB5-F6BD82C77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159" y="2251657"/>
            <a:ext cx="5917356" cy="9446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64044C-A1FB-4856-9656-EAC4FF8CC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171906"/>
            <a:ext cx="2076740" cy="60968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D46442-D13F-458B-9B30-844F09AE4E5B}"/>
              </a:ext>
            </a:extLst>
          </p:cNvPr>
          <p:cNvCxnSpPr/>
          <p:nvPr/>
        </p:nvCxnSpPr>
        <p:spPr>
          <a:xfrm>
            <a:off x="3505200" y="3523238"/>
            <a:ext cx="1010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F5864F9-2D50-4B03-A013-DAFF1440D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101" y="3343418"/>
            <a:ext cx="4991357" cy="43817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918218-EF13-463F-88DB-B776D3246F31}"/>
              </a:ext>
            </a:extLst>
          </p:cNvPr>
          <p:cNvCxnSpPr>
            <a:cxnSpLocks/>
          </p:cNvCxnSpPr>
          <p:nvPr/>
        </p:nvCxnSpPr>
        <p:spPr>
          <a:xfrm>
            <a:off x="685629" y="3924542"/>
            <a:ext cx="11125371" cy="4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86C3C5A-42D5-47EC-8CD3-BE383B72D97F}"/>
              </a:ext>
            </a:extLst>
          </p:cNvPr>
          <p:cNvSpPr/>
          <p:nvPr/>
        </p:nvSpPr>
        <p:spPr>
          <a:xfrm>
            <a:off x="591620" y="4117222"/>
            <a:ext cx="9390580" cy="373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MTMIB"/>
              </a:rPr>
              <a:t>H</a:t>
            </a:r>
            <a:r>
              <a:rPr lang="en-US" dirty="0">
                <a:latin typeface="Times-Roman"/>
              </a:rPr>
              <a:t>, which is the operator for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91A4FD-B2F4-40CA-9CC7-6C0ED58EC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600" y="4185687"/>
            <a:ext cx="7492019" cy="2815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5307CD-9A01-4B30-934C-DA911A50B3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7521" y="4490747"/>
            <a:ext cx="1528959" cy="169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3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(X) Gate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880BE-BF2A-4D89-9FE0-4D8F7741E602}"/>
              </a:ext>
            </a:extLst>
          </p:cNvPr>
          <p:cNvSpPr txBox="1"/>
          <p:nvPr/>
        </p:nvSpPr>
        <p:spPr>
          <a:xfrm>
            <a:off x="5257800" y="1246875"/>
            <a:ext cx="551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a gate by how it transforms basis vector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37D442-8817-4361-8B7D-1B1E9F15FEEB}"/>
              </a:ext>
            </a:extLst>
          </p:cNvPr>
          <p:cNvSpPr/>
          <p:nvPr/>
        </p:nvSpPr>
        <p:spPr>
          <a:xfrm>
            <a:off x="228600" y="1905000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Times-BoldItalic"/>
              </a:rPr>
              <a:t>Definition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F9743F-322D-4B51-873C-E1FBB81988B6}"/>
              </a:ext>
            </a:extLst>
          </p:cNvPr>
          <p:cNvCxnSpPr/>
          <p:nvPr/>
        </p:nvCxnSpPr>
        <p:spPr>
          <a:xfrm>
            <a:off x="1600200" y="213477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1065498-DF6C-454E-A117-1B84EE243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901949"/>
            <a:ext cx="1895740" cy="371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34E14-7083-42FF-B629-799163593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940" y="1866569"/>
            <a:ext cx="1848108" cy="428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0BC137-6B5C-4AB2-AF58-EB34540C6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438" y="1809916"/>
            <a:ext cx="1770570" cy="7661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5E54D6-BF9E-402A-A984-5F6CF05F2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8868" y="2425006"/>
            <a:ext cx="2345932" cy="6825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11BDEA-E4E5-4B20-B860-AE4BFB141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3929" y="2462412"/>
            <a:ext cx="2487189" cy="63441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4CEFE7-868A-4D90-9D7B-784E4CA28FBF}"/>
              </a:ext>
            </a:extLst>
          </p:cNvPr>
          <p:cNvCxnSpPr/>
          <p:nvPr/>
        </p:nvCxnSpPr>
        <p:spPr>
          <a:xfrm>
            <a:off x="4724400" y="1790373"/>
            <a:ext cx="0" cy="483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F4276BC4-1C85-4081-9833-829EE56D3C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9595" y="3274761"/>
            <a:ext cx="1778206" cy="2963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A477FAD-433A-440F-9A21-1881D8EB8F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3532" y="3738694"/>
            <a:ext cx="2258589" cy="5872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AE11606-0FCA-475B-BBBC-737A20670E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6032" y="3671266"/>
            <a:ext cx="3507128" cy="67681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C1334A9-7191-4F69-AEE0-2018ED6425D3}"/>
              </a:ext>
            </a:extLst>
          </p:cNvPr>
          <p:cNvSpPr/>
          <p:nvPr/>
        </p:nvSpPr>
        <p:spPr>
          <a:xfrm>
            <a:off x="1779998" y="3233147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General state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A09C9A9-98ED-48E4-868F-5175304FDD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91684" y="4870975"/>
            <a:ext cx="5000316" cy="7401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78B4598-4BE3-43AD-8B77-A61280C39882}"/>
              </a:ext>
            </a:extLst>
          </p:cNvPr>
          <p:cNvSpPr/>
          <p:nvPr/>
        </p:nvSpPr>
        <p:spPr>
          <a:xfrm>
            <a:off x="1167413" y="4777562"/>
            <a:ext cx="2121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-Roman"/>
              </a:rPr>
              <a:t>Not gate is Unitary </a:t>
            </a:r>
            <a:endParaRPr lang="en-US" sz="20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8881D02-67B8-4D30-8BDD-95B41A7F2E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00882" y="5622022"/>
            <a:ext cx="619211" cy="3810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1292DA7-D1F6-42B5-AA09-E20A7799C2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47957" y="5468664"/>
            <a:ext cx="666843" cy="7525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2E8F326-7FA1-45D1-AB7E-7E2FE1EBEF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33002" y="5455312"/>
            <a:ext cx="781159" cy="7144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81E4305-EABC-4A58-ADA1-35AADA1432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53177" y="5565214"/>
            <a:ext cx="561390" cy="60457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67AAA8D-60C1-4C7C-B268-85AC5F5625A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flipV="1">
            <a:off x="4281436" y="5779722"/>
            <a:ext cx="205104" cy="2159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5165CEA-4533-469D-949E-65821111B4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18665" y="5792408"/>
            <a:ext cx="181000" cy="19052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BA37E46-F7E9-4823-BF7F-2EB75F7025E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52944" y="5718634"/>
            <a:ext cx="156652" cy="29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6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for 2 qubit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2FF41-A61C-48D0-A3F8-74BFDC9F8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07" y="4876800"/>
            <a:ext cx="4534533" cy="1333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C2CDCB-56EF-4210-A098-A9C569605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96" y="2057400"/>
            <a:ext cx="6338674" cy="2232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881113-3FD3-4041-A1FE-E352D9A2C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540" y="2773663"/>
            <a:ext cx="5642979" cy="145271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D297E6-2744-40E5-ACD8-F8694CBD6E59}"/>
              </a:ext>
            </a:extLst>
          </p:cNvPr>
          <p:cNvCxnSpPr/>
          <p:nvPr/>
        </p:nvCxnSpPr>
        <p:spPr>
          <a:xfrm>
            <a:off x="5562600" y="3429000"/>
            <a:ext cx="661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6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(</a:t>
            </a:r>
            <a:r>
              <a:rPr lang="en-US" dirty="0">
                <a:solidFill>
                  <a:srgbClr val="FF0000"/>
                </a:solidFill>
              </a:rPr>
              <a:t>CNOT</a:t>
            </a:r>
            <a:r>
              <a:rPr lang="en-US" dirty="0"/>
              <a:t>) Gate (2-qubit)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84F3-2EA9-4409-815C-24A5DBE938E8}"/>
              </a:ext>
            </a:extLst>
          </p:cNvPr>
          <p:cNvSpPr/>
          <p:nvPr/>
        </p:nvSpPr>
        <p:spPr>
          <a:xfrm>
            <a:off x="601177" y="1835812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Times-BoldItalic"/>
              </a:rPr>
              <a:t>Definition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B13490-317F-4E2C-85B3-60C3F387F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862969"/>
            <a:ext cx="2295845" cy="371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EF0BD9-9A0B-4FDA-A2A9-AEB272963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797" y="827595"/>
            <a:ext cx="3915321" cy="1819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2F9028-F1E1-4AEC-A070-6701D77A9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328467"/>
            <a:ext cx="2581635" cy="45726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5808F5-B821-4693-B84A-44BF03A4C3CD}"/>
              </a:ext>
            </a:extLst>
          </p:cNvPr>
          <p:cNvCxnSpPr>
            <a:cxnSpLocks/>
          </p:cNvCxnSpPr>
          <p:nvPr/>
        </p:nvCxnSpPr>
        <p:spPr>
          <a:xfrm flipV="1">
            <a:off x="8508989" y="2423033"/>
            <a:ext cx="228600" cy="30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DE771D-9AB4-41A1-8DB9-C66D9F2A19FB}"/>
              </a:ext>
            </a:extLst>
          </p:cNvPr>
          <p:cNvCxnSpPr>
            <a:cxnSpLocks/>
          </p:cNvCxnSpPr>
          <p:nvPr/>
        </p:nvCxnSpPr>
        <p:spPr>
          <a:xfrm flipH="1" flipV="1">
            <a:off x="8915400" y="2463461"/>
            <a:ext cx="228600" cy="26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F14418-5236-4629-90B8-7BC069AFC93A}"/>
              </a:ext>
            </a:extLst>
          </p:cNvPr>
          <p:cNvSpPr txBox="1"/>
          <p:nvPr/>
        </p:nvSpPr>
        <p:spPr>
          <a:xfrm>
            <a:off x="7228007" y="2677016"/>
            <a:ext cx="159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Qubit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AD6515-2111-40FD-8A24-54F3238FF864}"/>
              </a:ext>
            </a:extLst>
          </p:cNvPr>
          <p:cNvSpPr/>
          <p:nvPr/>
        </p:nvSpPr>
        <p:spPr>
          <a:xfrm>
            <a:off x="8799953" y="2647124"/>
            <a:ext cx="1346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Target Qubit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DC1E9D6-AD01-4F35-B939-7F04BEC47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8587" y="2344850"/>
            <a:ext cx="2133898" cy="13432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414CCFA-F8B5-40F0-8FBA-C826871925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3881408"/>
            <a:ext cx="4839375" cy="17433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7E2ED-460F-4BC2-B7E3-5490FE3D06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0" y="3986004"/>
            <a:ext cx="4810796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0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(SWAP) Gate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71A9E8-8499-44C6-9280-7115F4927F8F}"/>
              </a:ext>
            </a:extLst>
          </p:cNvPr>
          <p:cNvSpPr/>
          <p:nvPr/>
        </p:nvSpPr>
        <p:spPr>
          <a:xfrm>
            <a:off x="862920" y="1795651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Times-BoldItalic"/>
              </a:rPr>
              <a:t>Definition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A97B5C-B49C-495F-A6BD-14941AE1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95651"/>
            <a:ext cx="1971950" cy="40010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7D64D1-401E-4C75-B0BF-06CED83B7615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022212" y="1980317"/>
            <a:ext cx="492388" cy="1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E2843E0-E5AD-47AD-8A7B-E60DA14E8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489313"/>
            <a:ext cx="2114775" cy="11469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44E823-41B8-47C2-AABB-119DAD9E1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43645"/>
            <a:ext cx="2238687" cy="15995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D6688D-268E-46C4-A3DF-90BE74D29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2209895"/>
            <a:ext cx="4772691" cy="14480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131D2D-A9D7-41EB-B2F3-2BD9505D6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170" y="3951453"/>
            <a:ext cx="7052752" cy="20499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C38558-3C87-47F9-9803-DA051FD876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0977" y="2404761"/>
            <a:ext cx="3777023" cy="113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514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4873beb7-5857-4685-be1f-d57550cc96cc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4911</TotalTime>
  <Words>588</Words>
  <Application>Microsoft Macintosh PowerPoint</Application>
  <PresentationFormat>Widescreen</PresentationFormat>
  <Paragraphs>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MTMI</vt:lpstr>
      <vt:lpstr>MTMIB</vt:lpstr>
      <vt:lpstr>MTSYN</vt:lpstr>
      <vt:lpstr>Times-Bold</vt:lpstr>
      <vt:lpstr>Times-BoldItalic</vt:lpstr>
      <vt:lpstr>Times-Roman</vt:lpstr>
      <vt:lpstr>Retrospect</vt:lpstr>
      <vt:lpstr>Introduction to Quantum Computing:                                          From a Layperson to a Programmer in 30 Steps</vt:lpstr>
      <vt:lpstr>What does it mean when it is entangled?</vt:lpstr>
      <vt:lpstr>EPR Paradox (Einstein, Podolsky, Rosen)</vt:lpstr>
      <vt:lpstr>What is Quantum Computing again?</vt:lpstr>
      <vt:lpstr>Why Unitary (besides preservation of inner product)?</vt:lpstr>
      <vt:lpstr>NOT (X) Gate</vt:lpstr>
      <vt:lpstr>NOT for 2 qubit</vt:lpstr>
      <vt:lpstr>XOR (CNOT) Gate (2-qubit)</vt:lpstr>
      <vt:lpstr>Exchange (SWAP) Gate</vt:lpstr>
      <vt:lpstr>1-Bit Phase Shift Gate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Nithin Reddy Govindugari</cp:lastModifiedBy>
  <cp:revision>1186</cp:revision>
  <dcterms:created xsi:type="dcterms:W3CDTF">2018-08-11T18:04:59Z</dcterms:created>
  <dcterms:modified xsi:type="dcterms:W3CDTF">2023-01-01T16:18:21Z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