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13"/>
  </p:notesMasterIdLst>
  <p:handoutMasterIdLst>
    <p:handoutMasterId r:id="rId14"/>
  </p:handoutMasterIdLst>
  <p:sldIdLst>
    <p:sldId id="1066" r:id="rId5"/>
    <p:sldId id="1067" r:id="rId6"/>
    <p:sldId id="1054" r:id="rId7"/>
    <p:sldId id="1068" r:id="rId8"/>
    <p:sldId id="1065" r:id="rId9"/>
    <p:sldId id="1062" r:id="rId10"/>
    <p:sldId id="1063" r:id="rId11"/>
    <p:sldId id="105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1066"/>
            <p14:sldId id="1067"/>
            <p14:sldId id="1054"/>
            <p14:sldId id="1068"/>
            <p14:sldId id="1065"/>
            <p14:sldId id="1062"/>
            <p14:sldId id="1063"/>
          </p14:sldIdLst>
        </p14:section>
        <p14:section name="Introduction" id="{8DFF88B6-AEAA-4EED-AE6C-F4E0BA4C6A01}">
          <p14:sldIdLst>
            <p14:sldId id="1055"/>
          </p14:sldIdLst>
        </p14:section>
        <p14:section name="Logistic" id="{31870AB8-3EA2-40F5-BE0C-1EC5F095511F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1" autoAdjust="0"/>
    <p:restoredTop sz="91288" autoAdjust="0"/>
  </p:normalViewPr>
  <p:slideViewPr>
    <p:cSldViewPr>
      <p:cViewPr varScale="1">
        <p:scale>
          <a:sx n="78" d="100"/>
          <a:sy n="78" d="100"/>
        </p:scale>
        <p:origin x="1018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1/27/2023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2T22:38:56.4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2T22:38:57.5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2T22:39:00.6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2T22:56:18.4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1/27/2023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A2A3D-2242-46AC-9383-D2B788CA012C}" type="datetime1">
              <a:rPr lang="en-US" smtClean="0"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F59C-5993-42DF-9E74-612D57215CB0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B9101-5D37-4E19-A5AA-C1F9B3039C6E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F761-2321-4A1D-ACC2-1C8C396F5C06}" type="datetime1">
              <a:rPr lang="en-US" smtClean="0"/>
              <a:t>1/27/2023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736B-F279-4CC7-B7F6-E0402E64B767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C953-7CF1-4C5F-AEC1-24C46D08A3F6}" type="datetime1">
              <a:rPr lang="en-US" smtClean="0"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2D61-E4CD-4DA2-BECD-8B115AA8DAB3}" type="datetime1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3AED-D378-48BB-9DF5-03E6F611D2E3}" type="datetime1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4011-48D9-44D4-AFD8-5D7F285D4688}" type="datetime1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D7A11-D3FE-4528-93AC-1C9A375F52E3}" type="datetime1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E29630-F8D5-43E9-96AE-6A79C0834EEF}" type="datetime1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CF2B-60D7-4FD3-9537-EC0BDF749822}" type="datetime1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7FD37A-2B71-491B-8B8C-D9BA925A0437}" type="datetime1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Quantum-Computing-Layperson-Programmer/dp/30309833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GB9wsUw0aVc&amp;list=PLnK6MrIqGXsJfcBdppW3CKJ858zR8P4eP&amp;index=26" TargetMode="External"/><Relationship Id="rId4" Type="http://schemas.openxmlformats.org/officeDocument/2006/relationships/hyperlink" Target="https://www.youtube.com/watch?v=kbjG9v1T-k8&amp;list=PLnK6MrIqGXsJfcBdppW3CKJ858zR8P4eP&amp;index=2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11" Type="http://schemas.openxmlformats.org/officeDocument/2006/relationships/image" Target="../media/image6.png"/><Relationship Id="rId5" Type="http://schemas.openxmlformats.org/officeDocument/2006/relationships/customXml" Target="../ink/ink1.xml"/><Relationship Id="rId10" Type="http://schemas.openxmlformats.org/officeDocument/2006/relationships/customXml" Target="../ink/ink3.xml"/><Relationship Id="rId4" Type="http://schemas.openxmlformats.org/officeDocument/2006/relationships/image" Target="../media/image5.png"/><Relationship Id="rId9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customXml" Target="../ink/ink4.xml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8.emf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622622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135" y="3959676"/>
            <a:ext cx="2787980" cy="33715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94402" y="4296832"/>
            <a:ext cx="980319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Playlist: </a:t>
            </a:r>
            <a:r>
              <a:rPr lang="en-US" sz="1400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https://www.youtube.com/watch?v=kbjG9v1T-k8&amp;list=PLnK6MrIqGXsJfcBdppW3CKJ858zR8P4eP&amp;index=25</a:t>
            </a:r>
            <a:endParaRPr lang="en-US" sz="1400" b="0" i="0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endParaRPr lang="en-US" sz="1400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r>
              <a:rPr lang="en-US" sz="1400" i="1" dirty="0">
                <a:solidFill>
                  <a:srgbClr val="1155CC"/>
                </a:solidFill>
                <a:latin typeface="Arial" panose="020B0604020202020204" pitchFamily="34" charset="0"/>
              </a:rPr>
              <a:t>             </a:t>
            </a:r>
            <a:r>
              <a:rPr lang="en-US" sz="1400" dirty="0">
                <a:solidFill>
                  <a:srgbClr val="1155CC"/>
                </a:solidFill>
                <a:latin typeface="Arial" panose="020B0604020202020204" pitchFamily="34" charset="0"/>
                <a:hlinkClick r:id="rId5"/>
              </a:rPr>
              <a:t>https://</a:t>
            </a:r>
            <a:r>
              <a:rPr lang="en-US" sz="1400" dirty="0" err="1">
                <a:solidFill>
                  <a:srgbClr val="1155CC"/>
                </a:solidFill>
                <a:latin typeface="Arial" panose="020B0604020202020204" pitchFamily="34" charset="0"/>
                <a:hlinkClick r:id="rId5"/>
              </a:rPr>
              <a:t>www.youtube.com</a:t>
            </a:r>
            <a:r>
              <a:rPr lang="en-US" sz="1400" dirty="0">
                <a:solidFill>
                  <a:srgbClr val="1155CC"/>
                </a:solidFill>
                <a:latin typeface="Arial" panose="020B0604020202020204" pitchFamily="34" charset="0"/>
                <a:hlinkClick r:id="rId5"/>
              </a:rPr>
              <a:t>/</a:t>
            </a:r>
            <a:r>
              <a:rPr lang="en-US" sz="1400" dirty="0" err="1">
                <a:solidFill>
                  <a:srgbClr val="1155CC"/>
                </a:solidFill>
                <a:latin typeface="Arial" panose="020B0604020202020204" pitchFamily="34" charset="0"/>
                <a:hlinkClick r:id="rId5"/>
              </a:rPr>
              <a:t>watch?v</a:t>
            </a:r>
            <a:r>
              <a:rPr lang="en-US" sz="1400" dirty="0">
                <a:solidFill>
                  <a:srgbClr val="1155CC"/>
                </a:solidFill>
                <a:latin typeface="Arial" panose="020B0604020202020204" pitchFamily="34" charset="0"/>
                <a:hlinkClick r:id="rId5"/>
              </a:rPr>
              <a:t>=GB9wsUw0aVc&amp;list=PLnK6MrIqGXsJfcBdppW3CKJ858zR8P4eP&amp;index=26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5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422B7-3A97-26B1-3470-94373F9E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9356C0-6F63-C446-1A66-4989B4929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50" y="76200"/>
            <a:ext cx="11828499" cy="629002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86E2F-D98E-F223-2BF0-BAC895A9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C3F3A-816E-7895-C979-A4BC5FEB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3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651A55-F2FB-4350-8507-8E0CA2EF2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849" y="2510195"/>
            <a:ext cx="3553321" cy="1200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E50048-DD5D-4408-B5C7-4BE73D7D8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737" y="2297719"/>
            <a:ext cx="2057687" cy="943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E45C06-DD68-4D91-B76D-933468251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275" y="3097931"/>
            <a:ext cx="390580" cy="2857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B15D4C-03FB-4976-9123-8447096FD7F5}"/>
              </a:ext>
            </a:extLst>
          </p:cNvPr>
          <p:cNvSpPr txBox="1"/>
          <p:nvPr/>
        </p:nvSpPr>
        <p:spPr>
          <a:xfrm>
            <a:off x="6753719" y="3429000"/>
            <a:ext cx="147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Tr(AB) = BA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F94E94A-9077-4D4C-AF15-FE886F300440}"/>
                  </a:ext>
                </a:extLst>
              </p14:cNvPr>
              <p14:cNvContentPartPr/>
              <p14:nvPr/>
            </p14:nvContentPartPr>
            <p14:xfrm>
              <a:off x="2619849" y="608241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F94E94A-9077-4D4C-AF15-FE886F3004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10849" y="60734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5BCAC38-DDAA-4486-9ECC-BD4337FF42AF}"/>
                  </a:ext>
                </a:extLst>
              </p14:cNvPr>
              <p14:cNvContentPartPr/>
              <p14:nvPr/>
            </p14:nvContentPartPr>
            <p14:xfrm>
              <a:off x="1756929" y="6113018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5BCAC38-DDAA-4486-9ECC-BD4337FF42A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47929" y="61040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D2B750-0AB6-43EF-89BE-3F7C9FF776E2}"/>
                  </a:ext>
                </a:extLst>
              </p14:cNvPr>
              <p14:cNvContentPartPr/>
              <p14:nvPr/>
            </p14:nvContentPartPr>
            <p14:xfrm>
              <a:off x="13006929" y="1664498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D2B750-0AB6-43EF-89BE-3F7C9FF776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97929" y="165549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C9D164E4-EECC-414B-BB97-787709F8C9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59112" y="3969115"/>
            <a:ext cx="6296534" cy="18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9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5E81-6243-9D2E-194C-6071B791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F1952-9754-DCC4-B675-C1C83DB16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42C0D-6A93-72EF-9F82-1258F5AA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BA504-46F9-B57F-872F-5692A10E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C4933E-8ED0-36DF-B172-EAE174638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14" y="152400"/>
            <a:ext cx="11530771" cy="614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Phase Shift Gate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D4EE5A-AD9D-4CDB-9987-7949D46CB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70" y="3157499"/>
            <a:ext cx="5268060" cy="54300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BDCD3A-A20F-4D7D-BCCF-0649F8920765}"/>
              </a:ext>
            </a:extLst>
          </p:cNvPr>
          <p:cNvSpPr/>
          <p:nvPr/>
        </p:nvSpPr>
        <p:spPr>
          <a:xfrm>
            <a:off x="1097280" y="1902226"/>
            <a:ext cx="1341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Times-BoldItalic"/>
              </a:rPr>
              <a:t>Definition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2A9F2C-B055-4C0F-B5EC-AB46545DA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637" y="2297243"/>
            <a:ext cx="1838582" cy="743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4EEF25-13BF-4A7C-A832-E5104C2FA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340" y="2482823"/>
            <a:ext cx="2295845" cy="381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00E77A-E9FE-412F-A793-07E3E9530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899" y="2086892"/>
            <a:ext cx="5715798" cy="876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7B877E-608C-4A76-9BB6-DED1AB0049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0" y="1951279"/>
            <a:ext cx="685885" cy="332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6179EC-FF01-4B00-9902-C9A28769D0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8003" y="3158017"/>
            <a:ext cx="1486107" cy="342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E99001-D640-4745-A77A-7DCE9009ED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3092" y="3131405"/>
            <a:ext cx="6053706" cy="56642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A9885DD-A42A-4E25-93F2-4E4E46DD7C6E}"/>
              </a:ext>
            </a:extLst>
          </p:cNvPr>
          <p:cNvSpPr/>
          <p:nvPr/>
        </p:nvSpPr>
        <p:spPr>
          <a:xfrm>
            <a:off x="1395899" y="3738572"/>
            <a:ext cx="990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And this is just the </a:t>
            </a:r>
            <a:r>
              <a:rPr lang="en-US" b="1" i="1" dirty="0" err="1">
                <a:latin typeface="MTMIB"/>
              </a:rPr>
              <a:t>σ</a:t>
            </a:r>
            <a:r>
              <a:rPr lang="en-US" sz="800" b="1" i="1" dirty="0" err="1">
                <a:latin typeface="MTMIB"/>
              </a:rPr>
              <a:t>z</a:t>
            </a:r>
            <a:r>
              <a:rPr lang="en-US" sz="800" b="1" i="1" dirty="0">
                <a:latin typeface="MTMIB"/>
              </a:rPr>
              <a:t>  </a:t>
            </a:r>
            <a:r>
              <a:rPr lang="en-US" dirty="0">
                <a:latin typeface="Times-Roman"/>
              </a:rPr>
              <a:t>matrix, one of the important Pauli matrices. And it is also called the </a:t>
            </a:r>
            <a:r>
              <a:rPr lang="en-US" b="1" dirty="0">
                <a:latin typeface="Times-Bold"/>
              </a:rPr>
              <a:t>Z-gate</a:t>
            </a:r>
            <a:r>
              <a:rPr lang="en-US" dirty="0">
                <a:latin typeface="Times-Roman"/>
              </a:rPr>
              <a:t>.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B776AFB-D563-4835-9B62-843659B947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8411" y="4210967"/>
            <a:ext cx="4791744" cy="154326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AB23FE-E7FB-422E-95F6-9869C776BF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21845" y="4734526"/>
            <a:ext cx="4522569" cy="24807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737AD2-0D4D-47CA-9E92-4DB2198C2B05}"/>
              </a:ext>
            </a:extLst>
          </p:cNvPr>
          <p:cNvCxnSpPr/>
          <p:nvPr/>
        </p:nvCxnSpPr>
        <p:spPr>
          <a:xfrm>
            <a:off x="5932192" y="4883162"/>
            <a:ext cx="181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97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2-Bit Phase Shift Gate (Controlled-PS)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E3D361-B1E1-4086-A8CA-B3FC0004A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784" y="2367401"/>
            <a:ext cx="3743847" cy="17147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4D2C71D-194A-481B-BB05-817A7C944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1" y="4374588"/>
            <a:ext cx="4389120" cy="1681116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82386B-D83F-45D7-8E3F-EB1921F3A5C6}"/>
              </a:ext>
            </a:extLst>
          </p:cNvPr>
          <p:cNvSpPr/>
          <p:nvPr/>
        </p:nvSpPr>
        <p:spPr>
          <a:xfrm>
            <a:off x="1235520" y="1924693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Times-BoldItalic"/>
              </a:rPr>
              <a:t>Definition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8A4A14-11D4-4EC8-80C2-30CA5AAAB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188" y="1910137"/>
            <a:ext cx="2715004" cy="45726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F3D78A-45F5-41AF-8DF3-2B38AC15F17D}"/>
              </a:ext>
            </a:extLst>
          </p:cNvPr>
          <p:cNvCxnSpPr/>
          <p:nvPr/>
        </p:nvCxnSpPr>
        <p:spPr>
          <a:xfrm>
            <a:off x="2514600" y="2138769"/>
            <a:ext cx="743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E634070-C3E0-4EC4-9BF1-36EFD959F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3713" y="4527090"/>
            <a:ext cx="2410161" cy="126700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A0BAC0-2F2B-4554-9056-C46958BAEA2C}"/>
              </a:ext>
            </a:extLst>
          </p:cNvPr>
          <p:cNvCxnSpPr>
            <a:cxnSpLocks/>
          </p:cNvCxnSpPr>
          <p:nvPr/>
        </p:nvCxnSpPr>
        <p:spPr>
          <a:xfrm>
            <a:off x="1066800" y="4326530"/>
            <a:ext cx="101456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46D578-4542-4D97-A4E7-F2876D6E946A}"/>
              </a:ext>
            </a:extLst>
          </p:cNvPr>
          <p:cNvCxnSpPr>
            <a:cxnSpLocks/>
          </p:cNvCxnSpPr>
          <p:nvPr/>
        </p:nvCxnSpPr>
        <p:spPr>
          <a:xfrm>
            <a:off x="5943600" y="4326530"/>
            <a:ext cx="0" cy="1467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92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5036BDB-0646-462F-9AC3-32B010CFF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965249"/>
            <a:ext cx="5334159" cy="1021297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E02549-B98D-4BF8-B0F0-F87A45BE7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066" y="286603"/>
            <a:ext cx="1656119" cy="876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B9C666-D696-426B-9A5A-BD347D6EC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2006335"/>
            <a:ext cx="2762636" cy="45726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11ADA5-1A75-4B91-9EA5-AD58C031CE8B}"/>
              </a:ext>
            </a:extLst>
          </p:cNvPr>
          <p:cNvCxnSpPr/>
          <p:nvPr/>
        </p:nvCxnSpPr>
        <p:spPr>
          <a:xfrm>
            <a:off x="4667636" y="2057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076BDBA-3B4A-4978-BC17-CFECA2968FD2}"/>
              </a:ext>
            </a:extLst>
          </p:cNvPr>
          <p:cNvCxnSpPr>
            <a:cxnSpLocks/>
          </p:cNvCxnSpPr>
          <p:nvPr/>
        </p:nvCxnSpPr>
        <p:spPr>
          <a:xfrm>
            <a:off x="4705736" y="2338248"/>
            <a:ext cx="381000" cy="2641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22D185-5727-4E71-B285-33C7A52DAF41}"/>
              </a:ext>
            </a:extLst>
          </p:cNvPr>
          <p:cNvSpPr txBox="1"/>
          <p:nvPr/>
        </p:nvSpPr>
        <p:spPr>
          <a:xfrm>
            <a:off x="5124836" y="1868081"/>
            <a:ext cx="3503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is Control Qubit</a:t>
            </a:r>
          </a:p>
          <a:p>
            <a:endParaRPr lang="en-US" dirty="0"/>
          </a:p>
          <a:p>
            <a:r>
              <a:rPr lang="en-US" dirty="0"/>
              <a:t>B is Target Qubit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2C26A8-85D1-4384-AD16-D5BBBD495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0" y="4138505"/>
            <a:ext cx="6739871" cy="165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7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Toffoli</a:t>
            </a:r>
            <a:r>
              <a:rPr lang="en-US" dirty="0"/>
              <a:t> (Controlled-Controlled NOT, CCNOT) Gate (3-qubit)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1E6904-8CB6-46BD-9139-76A0A628B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08344" y="3547463"/>
            <a:ext cx="955681" cy="30995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F01DB96-837A-489F-A98C-3B0F1A83A601}"/>
                  </a:ext>
                </a:extLst>
              </p14:cNvPr>
              <p14:cNvContentPartPr/>
              <p14:nvPr/>
            </p14:nvContentPartPr>
            <p14:xfrm>
              <a:off x="10191859" y="62661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F01DB96-837A-489F-A98C-3B0F1A83A6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82859" y="61761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F80265E-B41C-4326-AA8B-649CD8B7E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4846" y="1220140"/>
            <a:ext cx="4686954" cy="295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738D86-FB5C-4F96-AF9A-EB80446C8C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1994521"/>
            <a:ext cx="5868219" cy="342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93DFA0-0008-46A0-B18E-F61AE6E694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4200" y="2553586"/>
            <a:ext cx="4048690" cy="8192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24856E-C577-4D86-8AA7-9805122BBB36}"/>
              </a:ext>
            </a:extLst>
          </p:cNvPr>
          <p:cNvSpPr txBox="1"/>
          <p:nvPr/>
        </p:nvSpPr>
        <p:spPr>
          <a:xfrm>
            <a:off x="2362200" y="3594209"/>
            <a:ext cx="624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Toffoli gate can be used as universal gate in classical circuit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70A0BA-A2CA-4C50-9B61-CC467D55C9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1435" y="3969316"/>
            <a:ext cx="1754402" cy="18085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9E0672-1221-4B0A-B80E-CADB0A1DEA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3027" y="3985259"/>
            <a:ext cx="3819726" cy="186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562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www.w3.org/XML/1998/namespace"/>
    <ds:schemaRef ds:uri="http://purl.org/dc/dcmitype/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6330</TotalTime>
  <Words>280</Words>
  <Application>Microsoft Office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Candara</vt:lpstr>
      <vt:lpstr>MTMIB</vt:lpstr>
      <vt:lpstr>Times-Bold</vt:lpstr>
      <vt:lpstr>Times-BoldItalic</vt:lpstr>
      <vt:lpstr>Times-Roman</vt:lpstr>
      <vt:lpstr>Retrospect</vt:lpstr>
      <vt:lpstr>Introduction to Quantum Computing:                                          From a Layperson to a Programmer in 30 Steps</vt:lpstr>
      <vt:lpstr>PowerPoint Presentation</vt:lpstr>
      <vt:lpstr>Trace</vt:lpstr>
      <vt:lpstr>PowerPoint Presentation</vt:lpstr>
      <vt:lpstr>1-Bit Phase Shift Gate</vt:lpstr>
      <vt:lpstr>2-Bit Phase Shift Gate (Controlled-PS)</vt:lpstr>
      <vt:lpstr>PowerPoint Presentation</vt:lpstr>
      <vt:lpstr>Toffoli (Controlled-Controlled NOT, CCNOT) Gate (3-qubit)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SAIRAAJ SURVE - 60003200079</cp:lastModifiedBy>
  <cp:revision>1199</cp:revision>
  <dcterms:created xsi:type="dcterms:W3CDTF">2018-08-11T18:04:59Z</dcterms:created>
  <dcterms:modified xsi:type="dcterms:W3CDTF">2023-01-27T16:37:30Z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