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9"/>
  </p:notesMasterIdLst>
  <p:handoutMasterIdLst>
    <p:handoutMasterId r:id="rId20"/>
  </p:handoutMasterIdLst>
  <p:sldIdLst>
    <p:sldId id="1083" r:id="rId5"/>
    <p:sldId id="1073" r:id="rId6"/>
    <p:sldId id="1074" r:id="rId7"/>
    <p:sldId id="1075" r:id="rId8"/>
    <p:sldId id="1076" r:id="rId9"/>
    <p:sldId id="1077" r:id="rId10"/>
    <p:sldId id="1078" r:id="rId11"/>
    <p:sldId id="1079" r:id="rId12"/>
    <p:sldId id="1080" r:id="rId13"/>
    <p:sldId id="1084" r:id="rId14"/>
    <p:sldId id="1085" r:id="rId15"/>
    <p:sldId id="1057" r:id="rId16"/>
    <p:sldId id="1059" r:id="rId17"/>
    <p:sldId id="10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83"/>
            <p14:sldId id="1073"/>
            <p14:sldId id="1074"/>
            <p14:sldId id="1075"/>
            <p14:sldId id="1076"/>
            <p14:sldId id="1077"/>
            <p14:sldId id="1078"/>
            <p14:sldId id="1079"/>
            <p14:sldId id="1080"/>
            <p14:sldId id="1084"/>
            <p14:sldId id="1085"/>
          </p14:sldIdLst>
        </p14:section>
        <p14:section name="Introduction" id="{8DFF88B6-AEAA-4EED-AE6C-F4E0BA4C6A01}">
          <p14:sldIdLst>
            <p14:sldId id="1057"/>
            <p14:sldId id="1059"/>
            <p14:sldId id="1060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301" autoAdjust="0"/>
  </p:normalViewPr>
  <p:slideViewPr>
    <p:cSldViewPr>
      <p:cViewPr varScale="1">
        <p:scale>
          <a:sx n="78" d="100"/>
          <a:sy n="78" d="100"/>
        </p:scale>
        <p:origin x="87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0-05T23:35:37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17872 10219 0,'0'0'0,"0"0"0,0 0 16,0 0-16,0-8 15,0 8-15,0-9 16,0 9-16,0 0 16,0 0-16,0 0 15,0 0-15,0 0 16,0 0-16,0 0 15,-9 0 1,9 0-16,0 0 16,0 0-16,0 0 15,0 0-15,0 0 16,0 0-16,0 0 16,0 0-16,0 0 15,0 0-15,0 0 16,0 0-1,0 0-15,0 9 16,-8-1-16,8 1 16,0-1-16,0 1 15,0 0-15,-9-1 16,9 10-16,0-10 16,-9 10-16,9-1 15,-8 0 1,-1 1-16,9-1 15,0 0-15,0 1 16,-9-1-16,9 0 16,0 1-16,0-1 15,0 0 1,0 1 0,0-1-16,0 0 0,0 1 0,0-10 15,0 10 1,0-10-16,0 10 15,0-10-15,-8 1 16,8 0-16,0 8 16,0 0-16,0-8 15,0 0-15,0-1 16,0 1-16,0 0 16,0-1-1,0 1-15,0 0 16,0-1-16,0 1 15,0-9 1,0 0-16,0 0 0,0 0 16,0 0-16,0 0 31</inkml:trace>
  <inkml:trace contextRef="#ctx0" brushRef="#br0" timeOffset="2716.13">18767 11813 0,'0'0'0,"0"0"0,0 0 15,0 0-15,0 0 16,0 0-16,0 0 16,0 0-1,0 0-15,0 0 16,0 0-16,0 0 15,-9 0-15,0 0 16,0 0-16,9 0 16,0 0-16,0 0 15,0 0-15,0 0 16,0 0 0,0 0-16,-8 0 15,8 0-15,0 0 16,0 0-16,-9 0 15,9 0-15,0 0 16,0 0-16,0 0 16,0 0-16,0 0 15,0 0 1,0 0-16,0 0 0,0 0 16,0 0-1,-9 0-15,9 9 16,-8-1-16,8 1 15,-9 8-15,0 1 16,1-1-16,-1 9 16,0 9-16,1-1 15,8 1 1,0-1-16,0 1 16,0 0-16,0-1 15,0 1-15,0-9 31,0 0-31,0 0 0,0-9 0,0-8 16,0 0-16,0-1 16,0 1-1,0-9-15,0 0 0,0 0 16,0 0 0,0-9-1,0 1-15,0-18 0,0-18 16,0 1-16,0 0 15,0-1 1,0 1-16,0 0 0,0 8 16,0 1-16,0-1 15,0 18 1,0-1 0,0 1-16,0 8 0,0 1 15,0-1-15,0 9 16,0 0-1,0 0-15,0 0 0,0 0 16,0 17 0,0 1-1,0-1-15,0 18 0,0-1 16,0 9-16,0 9 16,0-8-1,0-1-15,0 0 0,0-8 16,0-9-16,0 0 15,0-9 1,0-8-16,0 0 16,0-1-16,0-8 15,0 0-15,0 0 16,0-8-16,0-1 16,0-17-16,0 0 15,0-9-15,8-8 16,1 8-1,0 1-15,-9-1 0,0 0 16,0 1 0,0 17-1,0-1-15,0 10 0,0-1 16,0 0-16,0 1 16,0 8-1,0 0-15,0 0 0,0 0 16,0 0-16,0 0 31,0 8-31,0 10 0,0-1 16,0 17-16,0 1 31,0 0-31,0-1 0,0 1 0,0 8 16,0-8-16,0 0 15,0-1 1,0-8-16,0 0 15,0-8-15,0-10 32,0 1-32,0 0 0,0-9 0,0 0 15,0-9-15,0 0 16,0-17 0,0-17-16,0 0 0,8-1 15,1-8 1,-9 0-1,0 9-15,9 8 0,-9 1 16,0-1-16,0 18 16,0 0-1,0-1 1,0 10-16,0-1 0,0 0 0,0 1 16,0 8-1,0 0-15,0 0 16,0 0-16,0 0 15,0 0-15,0 0 16,0 0 0,0 8-16,0 10 0,-9-1 15,0 18-15,1-1 32,-1 1-32,0-1 0,1 10 15,8-1-15,0-8 16,0-9-1,0 0-15,0 0 0,0 0 16,0-9-16,0-8 16,0-1-1,0 1 1,0 0-16,0-1 0,0-8 16,0 0-16,0 0 15,0-8 1,8-1-16,1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0-05T23:50:36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27390 10063 0,'0'0'0,"0"0"16,0 0-16,0 0 16,0 0-16,0 0 15,0 0-15,0 0 16,0 0-16,0 0 15,0 0-15,9 0 16,-1 0-16,1 0 16,0 0-1,-1 0-15,1 0 16,8 0-16,1 0 16,-1 0-16,0-8 15,1-1-15,8 0 16,-9 9-1,9-8-15,0 8 0,-8 0 16,8 0 0,-9 0-16,1 0 15,-1 0-15,0 0 16,1 0-16,-1 0 16,-8 0-16,-1 0 15,1 0 1,0 0-16,-1 0 0,1 0 15,0 0 1,-1 0 0,-8 0-16,0 0 0,0 0 15,0 0-15,0 0 16,0 0-16,0 0 16,0 0-16,0 0 15,0 0 1,0 0-16,9 0 0,-9 0 15,0 0 1,0 0 0,0 8-16,9 10 0,0 8 15,-1 0-15,1 8 32,0-8-32,-1 0 0,1 0 0,-9 0 15,0-9-15,9 1 16,-1-10-1</inkml:trace>
  <inkml:trace contextRef="#ctx0" brushRef="#br0" timeOffset="1272.27">27268 10834 0,'0'0'0,"-8"-9"16,-1 9-16,9 0 15,0 0-15,0 0 16,0 0-1,0 0-15,0 0 0,0 0 16,0 0 0,0 0-1,0 0-15,9 9 0,8 0 16,0-1 0,1 1-16,-1 0 0,0-1 15,1 1 1,-9 0-16,-1-9 0,1 0 15,0 0 1,-1 0-16,1 0 16,0 0-16,-9 0 15,0 0-15,8 0 16,-8 0-16,0 0 16,0 0-16,0 0 15,0 0-15,0 0 16,0 0-1,0 0-15,0 0 16,0 0-16,0 0 16,9 0-16,-9 0 15,0 0-15,17-9 16,1 0-16,-1 1 16,18-10-1,0-8-15,8 1 0,-8-1 16,-9-9-1,0 9 1,0 0-16,-17 17 0</inkml:trace>
  <inkml:trace contextRef="#ctx0" brushRef="#br0" timeOffset="2544.67">28250 10462 0,'0'0'0,"0"0"0,0 0 16,0 0-16,0 0 15,0 0 1,0 0-16,0 0 16,8 0-16,1 0 15,0 0-15,8 0 16,0 17 0,9 18-16,1 8 0,-19 0 15,-8 1 1,-8-1-16,-1 9 15,-17 0-15,0 8 16,-9-8-16,18-26 16,17-17-1</inkml:trace>
  <inkml:trace contextRef="#ctx0" brushRef="#br0" timeOffset="3401.86">28701 10540 0,'0'0'0,"0"0"16,0 0-16,0 0 16,0 0-1,0 0-15,0 8 16,0 10-16,-8-1 16,-1 0-16,0 9 15,0 0-15,1 0 16,8 0-16,0 0 15,0 0-15,0-8 16,8-1-16,10 0 16,-1 0-1,1-8-15,16 0 32,10-1-32,8-8 0,0-8 0,0-1 15,0 0-15,-17 9 16,-18 0-1</inkml:trace>
  <inkml:trace contextRef="#ctx0" brushRef="#br0" timeOffset="3668.27">28988 10652 0,'0'0'0,"0"0"31,0 0-31,0 0 0,0 0 0,0 0 16,0 0 0,0 0-16,-9 18 15,0-1-15,1 9 16,-10 9-16,1-1 16,8 9-16,1 9 15,-1-8 1,0-1-16,9-17 15,0 0-15,9-9 16,8 1-16</inkml:trace>
  <inkml:trace contextRef="#ctx0" brushRef="#br0" timeOffset="4053.44">29188 10600 0,'0'0'0,"0"0"0,0 0 16,0 0-16,0 0 15,0 18-15,8-1 16,1 0-1,0 1-15,8-1 16,0 0-16,1 9 16,8 0-1,0 0-15,0 0 0,-9-9 16,-8 1 0,0-10-16,-1 1 15,1 0-15,-9-1 16,0 1-16,-9 0 15,1-1 1,-10 1-16,1 0 0,-9-9 16,0-9-16,17 9 15</inkml:trace>
  <inkml:trace contextRef="#ctx0" brushRef="#br0" timeOffset="4185.84">29431 10696 0,'0'0'0,"0"0"15,17-9-15,9-8 16,0-1-16,0 1 16,0 0-16,18-9 15,-18 8 1</inkml:trace>
  <inkml:trace contextRef="#ctx0" brushRef="#br0" timeOffset="4358.35">29969 10462 0,'0'0'16,"0"0"-16,0 0 15,0 0 1,0 0-16</inkml:trace>
  <inkml:trace contextRef="#ctx0" brushRef="#br0" timeOffset="4705.51">29926 10470 0,'0'0'16,"0"0"-16,-9 0 15,0 0 1,1 0-16,-1 0 16,0 0-16,1 0 15,-1 0-15,0 0 16,1 0-1,-1 9-15,0 8 0,0 1 16,1-1-16,-1 9 16,0 0-1,9 0-15,0-9 16,0 1-16,0-10 16,0 1-16,9 0 15,8-9-15,1-9 16,-1 0-16,1-17 15,-10 0-15,1 0 16,-9 9 0,-9 0-16,1-1 15,-1 10-15,9 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A6-5327-4D5E-82AC-D03CA91E9AD2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A50-FC09-491E-80AA-2C6AD353B60B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5B82-AE23-465C-92C1-AE1340B613A5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F1D9-0B98-4E3A-B8D5-5EF36E7F077D}" type="datetime1">
              <a:rPr lang="en-US" smtClean="0"/>
              <a:t>2/3/2023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47E-7FEA-4AF4-8906-96712B04B0D8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0440-75C3-4231-ADAD-7F2E5A86A1F2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5FD0-1FF2-45B5-89C3-EB9A411B0612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59D3-B30E-456D-9CEB-3B93CF603279}" type="datetime1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C46-3E37-47D8-947B-B79E5C8BE1EE}" type="datetime1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7B7C-D3EB-4D29-8940-08ABEF275551}" type="datetime1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426F4C-5547-47C8-B323-D271BBDCA4C4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7D51-2EEA-4C3D-A971-92C2637B621D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A975B4-2104-4905-9674-6D3BD435E686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l3UklDWGXT4&amp;list=PLnK6MrIqGXsJfcBdppW3CKJ858zR8P4eP&amp;index=29" TargetMode="External"/><Relationship Id="rId4" Type="http://schemas.openxmlformats.org/officeDocument/2006/relationships/hyperlink" Target="https://www.youtube.com/watch?v=UwRXtrrDxEk&amp;list=PLnK6MrIqGXsJfcBdppW3CKJ858zR8P4eP&amp;index=6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nobelprize_nobelprize-activity-6983001491976400896-0znw?utm_source=share&amp;utm_medium=member_deskto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0.png"/><Relationship Id="rId12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957" y="3780801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9" y="4117957"/>
            <a:ext cx="980319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https://www.youtube.com/watch?v=UwRXtrrDxEk&amp;list=PLnK6MrIqGXsJfcBdppW3CKJ858zR8P4eP&amp;index=61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  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www.youtube.com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watch?v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=l3UklDWGXT4&amp;list=PLnK6MrIqGXsJfcBdppW3CKJ858zR8P4eP&amp;index=29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2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698F-E02C-73EA-BE16-4FD9C40C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7E99-0FB1-5A2C-1479-30B34C1C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205AC-F993-3E05-E3C8-3DB10088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EF8D3-8184-BB6B-E70D-BB105213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9A2D3-F1CB-3D9F-2FF6-99E46987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8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9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B1EB-E3F7-7F35-4569-C99DD008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299F-DB74-6722-D17B-4F342F12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0726E-8DC3-7C20-1EE6-4F99D25B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1F6F-E3EA-81EF-7BD0-1910E531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8EDB1-567E-571D-40CE-C1BEEC56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1"/>
            <a:ext cx="12128360" cy="63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6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Walsh-</a:t>
            </a:r>
            <a:r>
              <a:rPr lang="en-US" dirty="0" err="1"/>
              <a:t>Hadamad</a:t>
            </a:r>
            <a:r>
              <a:rPr lang="en-US" dirty="0"/>
              <a:t> (</a:t>
            </a:r>
            <a:r>
              <a:rPr lang="en-US" dirty="0" err="1"/>
              <a:t>Hadamad</a:t>
            </a:r>
            <a:r>
              <a:rPr lang="en-US" dirty="0"/>
              <a:t>) Gate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9681" y="2057400"/>
            <a:ext cx="996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classical Counter-Part – create super position (previous gates only change one basis to another)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66B13-2DB1-4061-ADB7-F0C91C7B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2590800"/>
            <a:ext cx="3429479" cy="1419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78836-CFC5-439F-82CF-E47673F4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909931"/>
            <a:ext cx="1895740" cy="78115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1B1866-F4E9-45EE-9A85-EB983543E2A4}"/>
              </a:ext>
            </a:extLst>
          </p:cNvPr>
          <p:cNvCxnSpPr>
            <a:stCxn id="7" idx="3"/>
          </p:cNvCxnSpPr>
          <p:nvPr/>
        </p:nvCxnSpPr>
        <p:spPr>
          <a:xfrm flipV="1">
            <a:off x="7115664" y="3300511"/>
            <a:ext cx="809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1D18642-B3A5-4B49-B56B-71FDA1EEF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53" y="4423794"/>
            <a:ext cx="558242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2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H-Gate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C7E3D-C7B2-4F2A-8242-2E338659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41521"/>
            <a:ext cx="8001000" cy="1068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6EBE0D-FA2A-449E-806F-627B6368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97" y="2405216"/>
            <a:ext cx="1524213" cy="752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A11014-2CF8-4ADA-B7CD-7512FA22C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694365"/>
            <a:ext cx="3720366" cy="12826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BAF066-A33F-4522-846F-AB16241F5C6F}"/>
              </a:ext>
            </a:extLst>
          </p:cNvPr>
          <p:cNvCxnSpPr>
            <a:cxnSpLocks/>
          </p:cNvCxnSpPr>
          <p:nvPr/>
        </p:nvCxnSpPr>
        <p:spPr>
          <a:xfrm>
            <a:off x="5486506" y="3429000"/>
            <a:ext cx="0" cy="245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FD3C8A6-C947-4069-B4CD-A499687A9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3299072"/>
            <a:ext cx="4774935" cy="244734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87475-391C-4536-82A1-DC265130CBC3}"/>
              </a:ext>
            </a:extLst>
          </p:cNvPr>
          <p:cNvCxnSpPr/>
          <p:nvPr/>
        </p:nvCxnSpPr>
        <p:spPr>
          <a:xfrm>
            <a:off x="6248400" y="2667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7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n-bit </a:t>
            </a:r>
            <a:r>
              <a:rPr lang="en-US" dirty="0" err="1"/>
              <a:t>Hadamad</a:t>
            </a:r>
            <a:r>
              <a:rPr lang="en-US" dirty="0"/>
              <a:t> Gate on |00…0&gt; (n-zeros)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1BE9D-D237-4869-977A-B136CF12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05000"/>
            <a:ext cx="5220429" cy="134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1F65B-83B2-4C72-860C-71C92FE9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0339"/>
            <a:ext cx="7516274" cy="1228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25900-AF51-438A-9EA0-E8158714F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981" y="4404692"/>
            <a:ext cx="561100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7CD4-6CAD-4081-B682-FC9D696F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Inequality and Bell’s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E4F8-C30A-4C01-AE44-752DF5DD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B1644-D01C-40A3-8BA3-953F3230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E8784-D255-4C0E-A266-F42D9EF6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4CCB-D732-4991-BDC3-0AE523A9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A1ED-B69E-4E2B-906D-B16E8184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05A3B-4D87-4A10-81A7-34BC2941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E6B4F-24D3-4610-9838-C161E1C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E9A0D-8F4E-42E8-8B5D-AB462120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1667"/>
            <a:ext cx="6146026" cy="60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4C5369-CDA5-40C9-8CFF-7343282D4494}"/>
              </a:ext>
            </a:extLst>
          </p:cNvPr>
          <p:cNvSpPr/>
          <p:nvPr/>
        </p:nvSpPr>
        <p:spPr>
          <a:xfrm>
            <a:off x="4681682" y="5223935"/>
            <a:ext cx="1828800" cy="26246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8F423-8F02-4246-A548-0CECF2D781B7}"/>
              </a:ext>
            </a:extLst>
          </p:cNvPr>
          <p:cNvSpPr txBox="1"/>
          <p:nvPr/>
        </p:nvSpPr>
        <p:spPr>
          <a:xfrm>
            <a:off x="9006765" y="4747739"/>
            <a:ext cx="32821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https://www.linkedin.com/posts/nobelprize_nobelprize-activity-6983001491976400896-0znw?utm_source=share&amp;utm_medium=member_desktop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98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7534-CDA1-434A-8126-BB6CFCB9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Entanglement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2819C-FDC2-4E05-A391-F6E712DA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40B70-57D2-40A9-AD2F-56E50C08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81ADD-D45B-4A4D-8DBE-3E428A2A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058" y="268277"/>
            <a:ext cx="1295400" cy="1300798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98385E4A-CB1C-4EBF-AC25-D595707F6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9"/>
          <a:stretch/>
        </p:blipFill>
        <p:spPr>
          <a:xfrm>
            <a:off x="1012568" y="2488261"/>
            <a:ext cx="4657725" cy="114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0DB04E-6CFC-42DD-9B68-120E648C0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808" y="2488261"/>
            <a:ext cx="5781675" cy="1447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2B8FEC-C6A5-4438-8208-EBD021CDC04F}"/>
              </a:ext>
            </a:extLst>
          </p:cNvPr>
          <p:cNvSpPr txBox="1"/>
          <p:nvPr/>
        </p:nvSpPr>
        <p:spPr>
          <a:xfrm>
            <a:off x="5430808" y="3414329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Electron 1</a:t>
            </a:r>
            <a:endParaRPr 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12F4A-55DA-4D3E-A94C-7774ADE488B6}"/>
              </a:ext>
            </a:extLst>
          </p:cNvPr>
          <p:cNvSpPr txBox="1"/>
          <p:nvPr/>
        </p:nvSpPr>
        <p:spPr>
          <a:xfrm>
            <a:off x="8043380" y="3414329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Electron 2</a:t>
            </a:r>
            <a:endParaRPr 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8CC69-A338-42BD-996A-D745B5BA2F1D}"/>
              </a:ext>
            </a:extLst>
          </p:cNvPr>
          <p:cNvSpPr txBox="1"/>
          <p:nvPr/>
        </p:nvSpPr>
        <p:spPr>
          <a:xfrm>
            <a:off x="1012568" y="4445386"/>
            <a:ext cx="1009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Entangled State</a:t>
            </a:r>
            <a:endParaRPr lang="en-US" sz="2000" b="1" baseline="30000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4836C-97DB-40AD-B6B8-2BDB2AEA79AA}"/>
              </a:ext>
            </a:extLst>
          </p:cNvPr>
          <p:cNvSpPr txBox="1"/>
          <p:nvPr/>
        </p:nvSpPr>
        <p:spPr>
          <a:xfrm>
            <a:off x="1012568" y="1783351"/>
            <a:ext cx="377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Unentangled State</a:t>
            </a:r>
            <a:endParaRPr lang="en-US" sz="2000" b="1" baseline="30000" dirty="0">
              <a:solidFill>
                <a:srgbClr val="7030A0"/>
              </a:solidFill>
            </a:endParaRPr>
          </a:p>
        </p:txBody>
      </p:sp>
      <p:sp>
        <p:nvSpPr>
          <p:cNvPr id="20" name="Not Equal 19">
            <a:extLst>
              <a:ext uri="{FF2B5EF4-FFF2-40B4-BE49-F238E27FC236}">
                <a16:creationId xmlns:a16="http://schemas.microsoft.com/office/drawing/2014/main" id="{09526DC3-2CF6-4B5A-BF5E-ABE1B0A8B8E9}"/>
              </a:ext>
            </a:extLst>
          </p:cNvPr>
          <p:cNvSpPr/>
          <p:nvPr/>
        </p:nvSpPr>
        <p:spPr>
          <a:xfrm>
            <a:off x="5109678" y="5245295"/>
            <a:ext cx="801461" cy="53610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1057E32-9723-47A8-AA0F-35DA9000D0A3}"/>
                  </a:ext>
                </a:extLst>
              </p:cNvPr>
              <p:cNvSpPr/>
              <p:nvPr/>
            </p:nvSpPr>
            <p:spPr>
              <a:xfrm>
                <a:off x="6134297" y="5188896"/>
                <a:ext cx="55462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𝐸𝑙𝑒𝑐𝑡𝑟𝑜𝑛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</m:e>
                      </m:d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𝐸𝑙𝑒𝑐𝑡𝑟𝑜𝑛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1057E32-9723-47A8-AA0F-35DA9000D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97" y="5188896"/>
                <a:ext cx="55462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914958-0D3A-491D-80CF-3DACF520EA87}"/>
                  </a:ext>
                </a:extLst>
              </p:cNvPr>
              <p:cNvSpPr txBox="1"/>
              <p:nvPr/>
            </p:nvSpPr>
            <p:spPr>
              <a:xfrm>
                <a:off x="1110778" y="5078885"/>
                <a:ext cx="3577860" cy="889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914958-0D3A-491D-80CF-3DACF520E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78" y="5078885"/>
                <a:ext cx="3577860" cy="8899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85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7534-CDA1-434A-8126-BB6CFCB9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EPR Paradox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2819C-FDC2-4E05-A391-F6E712DA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40B70-57D2-40A9-AD2F-56E50C08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A536CE-0E0B-47C2-9E39-39CFA6DB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75603"/>
            <a:ext cx="1295400" cy="130079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D2CAB2E-E06C-4E7B-93A9-43972FB1D6D3}"/>
              </a:ext>
            </a:extLst>
          </p:cNvPr>
          <p:cNvSpPr/>
          <p:nvPr/>
        </p:nvSpPr>
        <p:spPr>
          <a:xfrm>
            <a:off x="2140824" y="1740920"/>
            <a:ext cx="2438400" cy="762000"/>
          </a:xfrm>
          <a:prstGeom prst="ellips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44CEBC-A76A-4B0A-A11C-186D19DE46F8}"/>
              </a:ext>
            </a:extLst>
          </p:cNvPr>
          <p:cNvSpPr/>
          <p:nvPr/>
        </p:nvSpPr>
        <p:spPr>
          <a:xfrm>
            <a:off x="2979024" y="1817120"/>
            <a:ext cx="152400" cy="152400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19B360-EC0E-4C2B-AE2B-D521F06B0322}"/>
              </a:ext>
            </a:extLst>
          </p:cNvPr>
          <p:cNvSpPr/>
          <p:nvPr/>
        </p:nvSpPr>
        <p:spPr>
          <a:xfrm>
            <a:off x="3512424" y="1817120"/>
            <a:ext cx="152400" cy="152400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69C97E-64CD-4AF1-8459-6F3029958131}"/>
              </a:ext>
            </a:extLst>
          </p:cNvPr>
          <p:cNvSpPr txBox="1"/>
          <p:nvPr/>
        </p:nvSpPr>
        <p:spPr>
          <a:xfrm>
            <a:off x="2826624" y="204572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e</a:t>
            </a:r>
            <a:r>
              <a:rPr lang="en-US" sz="1800" b="1" baseline="30000" dirty="0">
                <a:solidFill>
                  <a:srgbClr val="44546A"/>
                </a:solidFill>
                <a:latin typeface="Calibri" panose="020F0502020204030204"/>
              </a:rPr>
              <a:t>1</a:t>
            </a:r>
            <a:endParaRPr lang="en-US" sz="1800" b="1" dirty="0">
              <a:solidFill>
                <a:srgbClr val="44546A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CA5E2-F0F5-4627-87C0-88ED42036FFC}"/>
              </a:ext>
            </a:extLst>
          </p:cNvPr>
          <p:cNvSpPr txBox="1"/>
          <p:nvPr/>
        </p:nvSpPr>
        <p:spPr>
          <a:xfrm>
            <a:off x="3436224" y="204572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e</a:t>
            </a:r>
            <a:r>
              <a:rPr lang="en-US" sz="1800" b="1" baseline="30000" dirty="0">
                <a:solidFill>
                  <a:srgbClr val="44546A"/>
                </a:solidFill>
                <a:latin typeface="Calibri" panose="020F0502020204030204"/>
              </a:rPr>
              <a:t>2</a:t>
            </a:r>
            <a:endParaRPr lang="en-US" sz="1800" b="1" dirty="0">
              <a:solidFill>
                <a:srgbClr val="44546A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0DF90E-49DC-47AA-AA48-2637069C0968}"/>
              </a:ext>
            </a:extLst>
          </p:cNvPr>
          <p:cNvSpPr txBox="1"/>
          <p:nvPr/>
        </p:nvSpPr>
        <p:spPr>
          <a:xfrm>
            <a:off x="1226424" y="19695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B598FE-E2DE-4C48-BA04-367F76B0FE83}"/>
                  </a:ext>
                </a:extLst>
              </p:cNvPr>
              <p:cNvSpPr txBox="1"/>
              <p:nvPr/>
            </p:nvSpPr>
            <p:spPr>
              <a:xfrm>
                <a:off x="4810194" y="1870791"/>
                <a:ext cx="2352606" cy="57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1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1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B598FE-E2DE-4C48-BA04-367F76B0F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94" y="1870791"/>
                <a:ext cx="2352606" cy="572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3B72D66-97BE-4302-867F-77C3FC15FB07}"/>
              </a:ext>
            </a:extLst>
          </p:cNvPr>
          <p:cNvGrpSpPr/>
          <p:nvPr/>
        </p:nvGrpSpPr>
        <p:grpSpPr>
          <a:xfrm>
            <a:off x="1226424" y="2563297"/>
            <a:ext cx="9513667" cy="1103531"/>
            <a:chOff x="1226424" y="2563297"/>
            <a:chExt cx="9513667" cy="110353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3F2F364-7E33-4208-889F-836DEECD232A}"/>
                </a:ext>
              </a:extLst>
            </p:cNvPr>
            <p:cNvSpPr/>
            <p:nvPr/>
          </p:nvSpPr>
          <p:spPr>
            <a:xfrm>
              <a:off x="2172163" y="2563297"/>
              <a:ext cx="8567928" cy="9906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180DAF-428C-403B-AF1B-5A405B39E04A}"/>
                </a:ext>
              </a:extLst>
            </p:cNvPr>
            <p:cNvSpPr/>
            <p:nvPr/>
          </p:nvSpPr>
          <p:spPr>
            <a:xfrm>
              <a:off x="2629363" y="2868097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D1AE66-C217-429D-9EAA-12B042E76185}"/>
                </a:ext>
              </a:extLst>
            </p:cNvPr>
            <p:cNvSpPr/>
            <p:nvPr/>
          </p:nvSpPr>
          <p:spPr>
            <a:xfrm>
              <a:off x="10160971" y="2868096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68A122-332C-42E1-A77B-8F929B36C246}"/>
                </a:ext>
              </a:extLst>
            </p:cNvPr>
            <p:cNvSpPr txBox="1"/>
            <p:nvPr/>
          </p:nvSpPr>
          <p:spPr>
            <a:xfrm>
              <a:off x="2629363" y="3020497"/>
              <a:ext cx="378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B450A6-618C-47E9-BDD0-7261A2FB15A8}"/>
                </a:ext>
              </a:extLst>
            </p:cNvPr>
            <p:cNvSpPr txBox="1"/>
            <p:nvPr/>
          </p:nvSpPr>
          <p:spPr>
            <a:xfrm>
              <a:off x="9932371" y="3020497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B77754-43A7-4DA2-8835-EB9308177949}"/>
                </a:ext>
              </a:extLst>
            </p:cNvPr>
            <p:cNvSpPr txBox="1"/>
            <p:nvPr/>
          </p:nvSpPr>
          <p:spPr>
            <a:xfrm>
              <a:off x="1226424" y="285017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Step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64E9F04-F83D-4EF2-88F2-A429992422D5}"/>
                </a:ext>
              </a:extLst>
            </p:cNvPr>
            <p:cNvSpPr txBox="1"/>
            <p:nvPr/>
          </p:nvSpPr>
          <p:spPr>
            <a:xfrm>
              <a:off x="6591764" y="3023996"/>
              <a:ext cx="1530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still entangled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E94C7FA-19D5-438C-9C83-5D872B7E0BB5}"/>
                    </a:ext>
                  </a:extLst>
                </p:cNvPr>
                <p:cNvSpPr txBox="1"/>
                <p:nvPr/>
              </p:nvSpPr>
              <p:spPr>
                <a:xfrm>
                  <a:off x="4402634" y="2766626"/>
                  <a:ext cx="2284664" cy="5722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01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E94C7FA-19D5-438C-9C83-5D872B7E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634" y="2766626"/>
                  <a:ext cx="2284664" cy="5722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06C08F-495A-498E-B53D-C73A24196A91}"/>
                </a:ext>
              </a:extLst>
            </p:cNvPr>
            <p:cNvSpPr txBox="1"/>
            <p:nvPr/>
          </p:nvSpPr>
          <p:spPr>
            <a:xfrm>
              <a:off x="2995982" y="277799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Earth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0F014-E540-4B71-AD97-E19A6E7AC056}"/>
                </a:ext>
              </a:extLst>
            </p:cNvPr>
            <p:cNvSpPr txBox="1"/>
            <p:nvPr/>
          </p:nvSpPr>
          <p:spPr>
            <a:xfrm>
              <a:off x="7876495" y="2731831"/>
              <a:ext cx="224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100 light years away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9A7B3B-AE9B-460B-AC37-8F1D62BE41BB}"/>
              </a:ext>
            </a:extLst>
          </p:cNvPr>
          <p:cNvGrpSpPr/>
          <p:nvPr/>
        </p:nvGrpSpPr>
        <p:grpSpPr>
          <a:xfrm>
            <a:off x="1226424" y="3581399"/>
            <a:ext cx="9482328" cy="2107585"/>
            <a:chOff x="1226424" y="4069378"/>
            <a:chExt cx="9482328" cy="2107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6D7E3D1-165F-44A1-BA96-E0FE0EED416B}"/>
                    </a:ext>
                  </a:extLst>
                </p:cNvPr>
                <p:cNvSpPr txBox="1"/>
                <p:nvPr/>
              </p:nvSpPr>
              <p:spPr>
                <a:xfrm>
                  <a:off x="1226424" y="4069378"/>
                  <a:ext cx="7239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Step 3   measure e</a:t>
                  </a:r>
                  <a:r>
                    <a:rPr kumimoji="0" lang="en-US" sz="1800" b="1" i="0" u="none" strike="noStrike" kern="0" cap="none" spc="0" normalizeH="0" baseline="3000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</a:t>
                  </a: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: 50% to get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, assume obtained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a14:m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for e</a:t>
                  </a:r>
                  <a:r>
                    <a:rPr kumimoji="0" lang="en-US" sz="1800" b="1" i="0" u="none" strike="noStrike" kern="0" cap="none" spc="0" normalizeH="0" baseline="3000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6D7E3D1-165F-44A1-BA96-E0FE0EED4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424" y="4069378"/>
                  <a:ext cx="723900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673" t="-67290" b="-616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C3058F4-3A8B-48D2-96FC-2250AC9CB4A3}"/>
                </a:ext>
              </a:extLst>
            </p:cNvPr>
            <p:cNvCxnSpPr/>
            <p:nvPr/>
          </p:nvCxnSpPr>
          <p:spPr>
            <a:xfrm>
              <a:off x="3588624" y="4831377"/>
              <a:ext cx="2743200" cy="158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>
                  <a:lumMod val="50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212496-C6B0-4E7E-97B8-DE6D284201E5}"/>
                </a:ext>
              </a:extLst>
            </p:cNvPr>
            <p:cNvSpPr txBox="1"/>
            <p:nvPr/>
          </p:nvSpPr>
          <p:spPr>
            <a:xfrm>
              <a:off x="4274425" y="4450377"/>
              <a:ext cx="10518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collapses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769230D-A812-448E-8D59-BA9CB0755524}"/>
                    </a:ext>
                  </a:extLst>
                </p:cNvPr>
                <p:cNvSpPr txBox="1"/>
                <p:nvPr/>
              </p:nvSpPr>
              <p:spPr>
                <a:xfrm>
                  <a:off x="3074410" y="4732656"/>
                  <a:ext cx="3699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769230D-A812-448E-8D59-BA9CB0755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0" y="4732656"/>
                  <a:ext cx="36990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75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A9F443E-3154-4AB0-A246-60F35F48E5B0}"/>
                    </a:ext>
                  </a:extLst>
                </p:cNvPr>
                <p:cNvSpPr/>
                <p:nvPr/>
              </p:nvSpPr>
              <p:spPr>
                <a:xfrm>
                  <a:off x="6341796" y="4646711"/>
                  <a:ext cx="6500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A9F443E-3154-4AB0-A246-60F35F48E5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796" y="4646711"/>
                  <a:ext cx="65005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6729" t="-119672" r="-72897" b="-18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1255B0-AACF-4387-AC4D-2C08176766AC}"/>
                </a:ext>
              </a:extLst>
            </p:cNvPr>
            <p:cNvSpPr/>
            <p:nvPr/>
          </p:nvSpPr>
          <p:spPr>
            <a:xfrm>
              <a:off x="2140824" y="5073432"/>
              <a:ext cx="8567928" cy="9906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A81563-89B0-4B61-988B-76DC9395A4E5}"/>
                </a:ext>
              </a:extLst>
            </p:cNvPr>
            <p:cNvSpPr/>
            <p:nvPr/>
          </p:nvSpPr>
          <p:spPr>
            <a:xfrm>
              <a:off x="2598024" y="5378232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2405138-A809-432B-BC64-E05239643E42}"/>
                </a:ext>
              </a:extLst>
            </p:cNvPr>
            <p:cNvSpPr/>
            <p:nvPr/>
          </p:nvSpPr>
          <p:spPr>
            <a:xfrm>
              <a:off x="10129632" y="5378231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A73960-D44C-49CD-AB78-7367BED834A3}"/>
                </a:ext>
              </a:extLst>
            </p:cNvPr>
            <p:cNvSpPr txBox="1"/>
            <p:nvPr/>
          </p:nvSpPr>
          <p:spPr>
            <a:xfrm>
              <a:off x="2598024" y="5530632"/>
              <a:ext cx="378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391A91-D70F-4E21-A351-CC8E3DF55532}"/>
                </a:ext>
              </a:extLst>
            </p:cNvPr>
            <p:cNvSpPr txBox="1"/>
            <p:nvPr/>
          </p:nvSpPr>
          <p:spPr>
            <a:xfrm>
              <a:off x="9901032" y="5530632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B0C92D-C71C-4D5A-8A39-63D8342B5093}"/>
                </a:ext>
              </a:extLst>
            </p:cNvPr>
            <p:cNvSpPr txBox="1"/>
            <p:nvPr/>
          </p:nvSpPr>
          <p:spPr>
            <a:xfrm>
              <a:off x="3306358" y="527467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Earth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36E58A-142E-415B-85FD-6CD1AABD4259}"/>
                </a:ext>
              </a:extLst>
            </p:cNvPr>
            <p:cNvSpPr txBox="1"/>
            <p:nvPr/>
          </p:nvSpPr>
          <p:spPr>
            <a:xfrm>
              <a:off x="7552548" y="5258411"/>
              <a:ext cx="224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100 light years away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38F6F6E-62B2-4CB1-B17C-61DF5F0D9A34}"/>
                    </a:ext>
                  </a:extLst>
                </p:cNvPr>
                <p:cNvSpPr/>
                <p:nvPr/>
              </p:nvSpPr>
              <p:spPr>
                <a:xfrm>
                  <a:off x="2859095" y="5255420"/>
                  <a:ext cx="521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38F6F6E-62B2-4CB1-B17C-61DF5F0D9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095" y="5255420"/>
                  <a:ext cx="52181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8140" t="-119672" r="-90698" b="-18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84DB2A3-85E0-4327-8D9A-3691AD1416E0}"/>
                    </a:ext>
                  </a:extLst>
                </p:cNvPr>
                <p:cNvSpPr/>
                <p:nvPr/>
              </p:nvSpPr>
              <p:spPr>
                <a:xfrm>
                  <a:off x="9639583" y="5259363"/>
                  <a:ext cx="521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84DB2A3-85E0-4327-8D9A-3691AD1416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9583" y="5259363"/>
                  <a:ext cx="52181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8140" t="-121667" r="-90698" b="-18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9E22681-66DF-4AF3-843D-CD08CB315776}"/>
                  </a:ext>
                </a:extLst>
              </p:cNvPr>
              <p:cNvSpPr txBox="1"/>
              <p:nvPr/>
            </p:nvSpPr>
            <p:spPr>
              <a:xfrm>
                <a:off x="1261101" y="5557053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rPr>
                  <a:t>Step 4 measure </a:t>
                </a:r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e</a:t>
                </a:r>
                <a:r>
                  <a:rPr lang="en-US" b="1" kern="0" baseline="30000" dirty="0">
                    <a:solidFill>
                      <a:srgbClr val="44546A"/>
                    </a:solidFill>
                    <a:latin typeface="Calibri" panose="020F0502020204030204"/>
                  </a:rPr>
                  <a:t>2</a:t>
                </a:r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 basis, e</a:t>
                </a:r>
                <a:r>
                  <a:rPr lang="en-US" b="1" kern="0" baseline="30000" dirty="0">
                    <a:solidFill>
                      <a:srgbClr val="44546A"/>
                    </a:solidFill>
                    <a:latin typeface="Calibri" panose="020F0502020204030204"/>
                  </a:rPr>
                  <a:t>2</a:t>
                </a:r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 collapses e.g. to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en-US" dirty="0">
                    <a:solidFill>
                      <a:srgbClr val="FF0000"/>
                    </a:solidFill>
                  </a:rPr>
                  <a:t>100% certain e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 is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9E22681-66DF-4AF3-843D-CD08CB315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01" y="5557053"/>
                <a:ext cx="6096000" cy="646331"/>
              </a:xfrm>
              <a:prstGeom prst="rect">
                <a:avLst/>
              </a:prstGeom>
              <a:blipFill>
                <a:blip r:embed="rId10"/>
                <a:stretch>
                  <a:fillRect l="-900" t="-68868" r="-1400" b="-10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4CC3D-C931-4126-A646-7064D5EAC925}"/>
                  </a:ext>
                </a:extLst>
              </p:cNvPr>
              <p:cNvSpPr txBox="1"/>
              <p:nvPr/>
            </p:nvSpPr>
            <p:spPr>
              <a:xfrm>
                <a:off x="10187742" y="3987142"/>
                <a:ext cx="19358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100% certain e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 is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without measurement.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4CC3D-C931-4126-A646-7064D5EA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742" y="3987142"/>
                <a:ext cx="1935876" cy="923330"/>
              </a:xfrm>
              <a:prstGeom prst="rect">
                <a:avLst/>
              </a:prstGeom>
              <a:blipFill>
                <a:blip r:embed="rId11"/>
                <a:stretch>
                  <a:fillRect l="-5660" t="-18421" b="-4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7552F-B6AF-4F01-BFDA-6D2FA5C58C1F}"/>
              </a:ext>
            </a:extLst>
          </p:cNvPr>
          <p:cNvSpPr/>
          <p:nvPr/>
        </p:nvSpPr>
        <p:spPr>
          <a:xfrm>
            <a:off x="3910382" y="5996333"/>
            <a:ext cx="5729201" cy="13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3355BD4-542E-4761-BFC0-DDC03DEBAD28}"/>
              </a:ext>
            </a:extLst>
          </p:cNvPr>
          <p:cNvSpPr/>
          <p:nvPr/>
        </p:nvSpPr>
        <p:spPr>
          <a:xfrm>
            <a:off x="10930899" y="4929087"/>
            <a:ext cx="210214" cy="759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CEC78-F59B-4CA5-9278-27A6E547859A}"/>
              </a:ext>
            </a:extLst>
          </p:cNvPr>
          <p:cNvSpPr txBox="1"/>
          <p:nvPr/>
        </p:nvSpPr>
        <p:spPr>
          <a:xfrm flipH="1">
            <a:off x="9798923" y="5688985"/>
            <a:ext cx="241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Violates Heisenberg’s Uncertainty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4E2C4B-5D7E-4674-819C-B02D7A65378A}"/>
                  </a:ext>
                </a:extLst>
              </p14:cNvPr>
              <p14:cNvContentPartPr/>
              <p14:nvPr/>
            </p14:nvContentPartPr>
            <p14:xfrm>
              <a:off x="6409080" y="3672720"/>
              <a:ext cx="347400" cy="78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4E2C4B-5D7E-4674-819C-B02D7A6537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99720" y="3663360"/>
                <a:ext cx="366120" cy="8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16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" grpId="0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DE4D-B59C-42B7-BFF9-0FD43E16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EPR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E918E-2183-4236-B168-AF925EA7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explain this</a:t>
                </a:r>
              </a:p>
              <a:p>
                <a:r>
                  <a:rPr lang="en-US" dirty="0"/>
                  <a:t>1) </a:t>
                </a:r>
                <a:r>
                  <a:rPr lang="en-US" b="1" dirty="0">
                    <a:solidFill>
                      <a:srgbClr val="7030A0"/>
                    </a:solidFill>
                  </a:rPr>
                  <a:t>Non-locality</a:t>
                </a:r>
                <a:r>
                  <a:rPr lang="en-US" dirty="0"/>
                  <a:t>: the measurement of e</a:t>
                </a:r>
                <a:r>
                  <a:rPr lang="en-US" baseline="30000" dirty="0"/>
                  <a:t>1</a:t>
                </a:r>
                <a:r>
                  <a:rPr lang="en-US" dirty="0"/>
                  <a:t> affects the measurement of e</a:t>
                </a:r>
                <a:r>
                  <a:rPr lang="en-US" baseline="30000" dirty="0"/>
                  <a:t>2</a:t>
                </a:r>
                <a:r>
                  <a:rPr lang="en-US" dirty="0"/>
                  <a:t>. E.g. if e</a:t>
                </a:r>
                <a:r>
                  <a:rPr lang="en-US" baseline="30000" dirty="0"/>
                  <a:t>1</a:t>
                </a:r>
                <a:r>
                  <a:rPr lang="en-US" dirty="0"/>
                  <a:t> is measured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basis, it instantaneously prevents e</a:t>
                </a:r>
                <a:r>
                  <a:rPr lang="en-US" baseline="30000" dirty="0"/>
                  <a:t>2</a:t>
                </a:r>
                <a:r>
                  <a:rPr lang="en-US" dirty="0"/>
                  <a:t> from being measured in the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basis due to some physics. </a:t>
                </a:r>
              </a:p>
              <a:p>
                <a:pPr lvl="1"/>
                <a:r>
                  <a:rPr lang="en-US" dirty="0"/>
                  <a:t>Violates Special Relativity. We choose not to believe in this but who knows?</a:t>
                </a:r>
              </a:p>
              <a:p>
                <a:r>
                  <a:rPr lang="en-US" dirty="0"/>
                  <a:t>2) There are hidden variables in QM not been discovered yet. QM is incomplete.</a:t>
                </a:r>
              </a:p>
              <a:p>
                <a:r>
                  <a:rPr lang="en-US" dirty="0"/>
                  <a:t>E.g. The states of the electrons are not in superposition (</a:t>
                </a:r>
                <a:r>
                  <a:rPr lang="en-US" b="1" dirty="0">
                    <a:solidFill>
                      <a:srgbClr val="7030A0"/>
                    </a:solidFill>
                  </a:rPr>
                  <a:t>realism: object has definite properties independent of our measurement</a:t>
                </a:r>
                <a:r>
                  <a:rPr lang="en-US" dirty="0"/>
                  <a:t>) and is completely described with hidden variables</a:t>
                </a:r>
              </a:p>
              <a:p>
                <a:r>
                  <a:rPr lang="en-US" dirty="0"/>
                  <a:t>e</a:t>
                </a:r>
                <a:r>
                  <a:rPr lang="en-US" baseline="30000" dirty="0"/>
                  <a:t>1</a:t>
                </a:r>
                <a:r>
                  <a:rPr lang="en-US" dirty="0"/>
                  <a:t> can be in each of these states: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 (note, this is a 1 qubit state)</a:t>
                </a:r>
              </a:p>
              <a:p>
                <a:r>
                  <a:rPr lang="en-US" dirty="0"/>
                  <a:t>e</a:t>
                </a:r>
                <a:r>
                  <a:rPr lang="en-US" baseline="30000" dirty="0"/>
                  <a:t>2</a:t>
                </a:r>
                <a:r>
                  <a:rPr lang="en-US" dirty="0"/>
                  <a:t> also can be in each of these states: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(note, this is a 1 qubit state)</a:t>
                </a:r>
              </a:p>
              <a:p>
                <a:pPr marL="0" indent="0">
                  <a:buNone/>
                </a:pPr>
                <a:r>
                  <a:rPr lang="en-US" dirty="0"/>
                  <a:t>If both measured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basis, always opposite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If e</a:t>
                </a:r>
                <a:r>
                  <a:rPr lang="en-US" baseline="30000" dirty="0"/>
                  <a:t>2</a:t>
                </a:r>
                <a:r>
                  <a:rPr lang="en-US" dirty="0"/>
                  <a:t> is measured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it has a 50% chance to be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𝐨𝐫</m:t>
                    </m:r>
                    <m:r>
                      <a:rPr lang="en-US" b="1" i="0" kern="0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Can explain the EPR Paradox.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E918E-2183-4236-B168-AF925EA7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55" t="-1970" r="-1152" b="-1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57AB-8B9C-4B76-A2F8-E6082748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386A8-2400-4047-910B-962A8D6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5C25-C323-40E9-8059-C9449965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92BA-2860-4BAC-B821-41633D77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Quantum Mechanics is incompatible with the local hidden variable theorem</a:t>
            </a:r>
            <a:r>
              <a:rPr lang="en-US" dirty="0"/>
              <a:t>. That is, the local hidden variable explanation cannot explain all quantum mechanics phenomena</a:t>
            </a:r>
          </a:p>
          <a:p>
            <a:r>
              <a:rPr lang="en-US" dirty="0"/>
              <a:t>This is done </a:t>
            </a:r>
            <a:r>
              <a:rPr lang="en-US" dirty="0">
                <a:solidFill>
                  <a:srgbClr val="0070C0"/>
                </a:solidFill>
              </a:rPr>
              <a:t>by showing that the Bell inequality is violated</a:t>
            </a:r>
          </a:p>
          <a:p>
            <a:r>
              <a:rPr lang="en-US" i="1" dirty="0"/>
              <a:t>2022 Nobel Prize is awarded for their experimental works to prove Bell inequality is violated in quantum mechanics by closing many loopholes.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71666-31EF-406A-AE51-D3BAB14A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90D6-0F9C-4856-9379-C75E0AF2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AEDF8-922C-42F1-B4BC-9D670FEA0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28"/>
          <a:stretch/>
        </p:blipFill>
        <p:spPr>
          <a:xfrm>
            <a:off x="1122680" y="3840481"/>
            <a:ext cx="6146026" cy="18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0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5A08-C372-430D-AC96-41435E18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Inequality (Wikipedia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376E6-1004-460C-A665-FFEB4B81D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295415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either measure e</a:t>
                </a:r>
                <a:r>
                  <a:rPr lang="en-US" baseline="30000" dirty="0"/>
                  <a:t>1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 smtClea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  <a:latin typeface="Calibri" panose="020F0502020204030204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basis (called A</a:t>
                </a:r>
                <a:r>
                  <a:rPr lang="en-US" baseline="-25000" dirty="0"/>
                  <a:t>0 </a:t>
                </a:r>
                <a:r>
                  <a:rPr lang="en-US" dirty="0"/>
                  <a:t>measurement) and e</a:t>
                </a:r>
                <a:r>
                  <a:rPr lang="en-US" baseline="30000" dirty="0"/>
                  <a:t>2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kern="0" dirty="0">
                    <a:solidFill>
                      <a:srgbClr val="44546A"/>
                    </a:solidFill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 ker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ker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basis (called A</a:t>
                </a:r>
                <a:r>
                  <a:rPr lang="en-US" baseline="-25000" dirty="0"/>
                  <a:t>1</a:t>
                </a:r>
                <a:r>
                  <a:rPr lang="en-US" dirty="0"/>
                  <a:t> measurement) and we will measure e</a:t>
                </a:r>
                <a:r>
                  <a:rPr lang="en-US" baseline="30000" dirty="0"/>
                  <a:t>2</a:t>
                </a:r>
                <a:r>
                  <a:rPr lang="en-US" dirty="0"/>
                  <a:t> with B</a:t>
                </a:r>
                <a:r>
                  <a:rPr lang="en-US" baseline="-25000" dirty="0"/>
                  <a:t>0 </a:t>
                </a:r>
                <a:r>
                  <a:rPr lang="en-US" dirty="0"/>
                  <a:t>measurement or B</a:t>
                </a:r>
                <a:r>
                  <a:rPr lang="en-US" baseline="-25000" dirty="0"/>
                  <a:t>1</a:t>
                </a:r>
                <a:r>
                  <a:rPr lang="en-US" dirty="0"/>
                  <a:t> measurement, </a:t>
                </a:r>
                <a:r>
                  <a:rPr lang="en-US" dirty="0">
                    <a:solidFill>
                      <a:srgbClr val="0070C0"/>
                    </a:solidFill>
                  </a:rPr>
                  <a:t>randomly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results a</a:t>
                </a:r>
                <a:r>
                  <a:rPr lang="en-US" baseline="-25000" dirty="0"/>
                  <a:t>0</a:t>
                </a:r>
                <a:r>
                  <a:rPr lang="en-US" dirty="0"/>
                  <a:t>, a</a:t>
                </a:r>
                <a:r>
                  <a:rPr lang="en-US" baseline="-25000" dirty="0"/>
                  <a:t>1</a:t>
                </a:r>
                <a:r>
                  <a:rPr lang="en-US" dirty="0"/>
                  <a:t>, b</a:t>
                </a:r>
                <a:r>
                  <a:rPr lang="en-US" baseline="-25000" dirty="0"/>
                  <a:t>0</a:t>
                </a:r>
                <a:r>
                  <a:rPr lang="en-US"/>
                  <a:t>, and b</a:t>
                </a:r>
                <a:r>
                  <a:rPr lang="en-US" baseline="-25000"/>
                  <a:t>1</a:t>
                </a:r>
                <a:r>
                  <a:rPr lang="en-US"/>
                  <a:t> </a:t>
                </a:r>
                <a:r>
                  <a:rPr lang="en-US" dirty="0"/>
                  <a:t>must be 1 or -1. </a:t>
                </a:r>
              </a:p>
              <a:p>
                <a:r>
                  <a:rPr lang="en-US" dirty="0"/>
                  <a:t>If we do this many times, we will get one of the following 4 terms evenly and the sum must be 2 or -2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376E6-1004-460C-A665-FFEB4B81D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295415" cy="4023360"/>
              </a:xfrm>
              <a:blipFill>
                <a:blip r:embed="rId2"/>
                <a:stretch>
                  <a:fillRect l="-835" t="-13030" r="-2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B0CA1-FA10-4532-A875-21BC0E2A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8F983-DB82-446F-AC2A-53CC57BF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2B1DE-F7AB-40E8-A74A-40070237E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10" y="3994574"/>
            <a:ext cx="6029325" cy="533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9DB626-3C19-405C-B5DC-2CF0FBA49232}"/>
              </a:ext>
            </a:extLst>
          </p:cNvPr>
          <p:cNvCxnSpPr/>
          <p:nvPr/>
        </p:nvCxnSpPr>
        <p:spPr>
          <a:xfrm flipV="1">
            <a:off x="9900458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136BFD-CDDB-436E-B15A-EB53176B387B}"/>
              </a:ext>
            </a:extLst>
          </p:cNvPr>
          <p:cNvCxnSpPr/>
          <p:nvPr/>
        </p:nvCxnSpPr>
        <p:spPr>
          <a:xfrm>
            <a:off x="9900458" y="3733800"/>
            <a:ext cx="99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58558B-787B-491B-A1FA-7DB50CDDE66A}"/>
              </a:ext>
            </a:extLst>
          </p:cNvPr>
          <p:cNvSpPr txBox="1"/>
          <p:nvPr/>
        </p:nvSpPr>
        <p:spPr>
          <a:xfrm>
            <a:off x="9524999" y="2514600"/>
            <a:ext cx="16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z (A</a:t>
            </a:r>
            <a:r>
              <a:rPr lang="en-US" i="1" baseline="-25000" dirty="0"/>
              <a:t>0</a:t>
            </a:r>
            <a:r>
              <a:rPr lang="en-US" i="1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CCE98-F956-4E25-A33A-F344AC16D3CE}"/>
              </a:ext>
            </a:extLst>
          </p:cNvPr>
          <p:cNvSpPr txBox="1"/>
          <p:nvPr/>
        </p:nvSpPr>
        <p:spPr>
          <a:xfrm>
            <a:off x="10744200" y="37777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x (A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40C41-0B2B-4BB6-A0C8-4D46A1231C1F}"/>
              </a:ext>
            </a:extLst>
          </p:cNvPr>
          <p:cNvCxnSpPr/>
          <p:nvPr/>
        </p:nvCxnSpPr>
        <p:spPr>
          <a:xfrm>
            <a:off x="9900458" y="3733800"/>
            <a:ext cx="767542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8B6FE5-7C4C-4171-9065-07C7DD6DB610}"/>
              </a:ext>
            </a:extLst>
          </p:cNvPr>
          <p:cNvSpPr txBox="1"/>
          <p:nvPr/>
        </p:nvSpPr>
        <p:spPr>
          <a:xfrm>
            <a:off x="10438707" y="4478282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(x-z)/√2 (B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392374-F5C4-4065-A8B7-B3048771514C}"/>
              </a:ext>
            </a:extLst>
          </p:cNvPr>
          <p:cNvSpPr txBox="1"/>
          <p:nvPr/>
        </p:nvSpPr>
        <p:spPr>
          <a:xfrm>
            <a:off x="8392698" y="4527974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-(</a:t>
            </a:r>
            <a:r>
              <a:rPr lang="en-US" i="1" dirty="0" err="1"/>
              <a:t>x+z</a:t>
            </a:r>
            <a:r>
              <a:rPr lang="en-US" i="1" dirty="0"/>
              <a:t>)/√2 (B</a:t>
            </a:r>
            <a:r>
              <a:rPr lang="en-US" i="1" baseline="-25000" dirty="0"/>
              <a:t>0</a:t>
            </a:r>
            <a:r>
              <a:rPr lang="en-US" i="1" dirty="0"/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B9A1DF-32E4-4E97-9307-602C13EE6605}"/>
              </a:ext>
            </a:extLst>
          </p:cNvPr>
          <p:cNvCxnSpPr>
            <a:cxnSpLocks/>
          </p:cNvCxnSpPr>
          <p:nvPr/>
        </p:nvCxnSpPr>
        <p:spPr>
          <a:xfrm flipH="1">
            <a:off x="9328958" y="3733800"/>
            <a:ext cx="5715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350019C-1023-45BA-A73A-D02B6F35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37" y="4965171"/>
            <a:ext cx="4762500" cy="466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7C4F11-958C-4784-957D-9F807D29CF47}"/>
              </a:ext>
            </a:extLst>
          </p:cNvPr>
          <p:cNvSpPr txBox="1"/>
          <p:nvPr/>
        </p:nvSpPr>
        <p:spPr>
          <a:xfrm>
            <a:off x="1143000" y="454423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 on average, Bell Inequality: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56A85D-EA10-4A4E-B92A-B1C73E0861E1}"/>
                  </a:ext>
                </a:extLst>
              </p14:cNvPr>
              <p14:cNvContentPartPr/>
              <p14:nvPr/>
            </p14:nvContentPartPr>
            <p14:xfrm>
              <a:off x="9810360" y="3610440"/>
              <a:ext cx="978840" cy="36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56A85D-EA10-4A4E-B92A-B1C73E0861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01000" y="3601080"/>
                <a:ext cx="997560" cy="3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48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F1C-115A-4C78-9201-AF3074B0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Theorem (Wiki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DE75C-3A45-4B82-A4EF-E9BF3BB17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Prepare the electron pair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and prove that the Bell Inequality is violated.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DE75C-3A45-4B82-A4EF-E9BF3BB17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1515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1AA9F-E6D9-4389-97EC-186833A2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07395-CAF5-4549-A562-985661B3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29102F-F117-4EB3-84F5-531DEEBBA9C1}"/>
              </a:ext>
            </a:extLst>
          </p:cNvPr>
          <p:cNvCxnSpPr/>
          <p:nvPr/>
        </p:nvCxnSpPr>
        <p:spPr>
          <a:xfrm flipV="1">
            <a:off x="9839498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9BD6F-126C-4132-8700-3AD34F9F61C6}"/>
              </a:ext>
            </a:extLst>
          </p:cNvPr>
          <p:cNvCxnSpPr/>
          <p:nvPr/>
        </p:nvCxnSpPr>
        <p:spPr>
          <a:xfrm>
            <a:off x="9839498" y="3733800"/>
            <a:ext cx="99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E964D-7C21-46C4-9348-420E0C88F7B2}"/>
              </a:ext>
            </a:extLst>
          </p:cNvPr>
          <p:cNvSpPr txBox="1"/>
          <p:nvPr/>
        </p:nvSpPr>
        <p:spPr>
          <a:xfrm>
            <a:off x="9464039" y="2514600"/>
            <a:ext cx="16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z (A</a:t>
            </a:r>
            <a:r>
              <a:rPr lang="en-US" i="1" baseline="-25000" dirty="0"/>
              <a:t>0</a:t>
            </a:r>
            <a:r>
              <a:rPr lang="en-US" i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51359-E22F-4923-9B9C-0DAAF618EDA6}"/>
              </a:ext>
            </a:extLst>
          </p:cNvPr>
          <p:cNvSpPr txBox="1"/>
          <p:nvPr/>
        </p:nvSpPr>
        <p:spPr>
          <a:xfrm>
            <a:off x="10683240" y="37777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x (A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F92593-F5D2-4AB1-BA68-9C0E76FDC16E}"/>
              </a:ext>
            </a:extLst>
          </p:cNvPr>
          <p:cNvCxnSpPr/>
          <p:nvPr/>
        </p:nvCxnSpPr>
        <p:spPr>
          <a:xfrm>
            <a:off x="9839498" y="3733800"/>
            <a:ext cx="767542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B4BCA0-9D26-478F-BF63-4E068A23FD87}"/>
              </a:ext>
            </a:extLst>
          </p:cNvPr>
          <p:cNvSpPr txBox="1"/>
          <p:nvPr/>
        </p:nvSpPr>
        <p:spPr>
          <a:xfrm>
            <a:off x="10377747" y="4478282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(x-z)/√2 (B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CB994-EE00-4AA5-B327-61E60DB2E5E9}"/>
              </a:ext>
            </a:extLst>
          </p:cNvPr>
          <p:cNvSpPr txBox="1"/>
          <p:nvPr/>
        </p:nvSpPr>
        <p:spPr>
          <a:xfrm>
            <a:off x="8331738" y="4527974"/>
            <a:ext cx="15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in -(</a:t>
            </a:r>
            <a:r>
              <a:rPr lang="en-US" i="1" dirty="0" err="1"/>
              <a:t>x+z</a:t>
            </a:r>
            <a:r>
              <a:rPr lang="en-US" i="1" dirty="0"/>
              <a:t>)/√2 (B</a:t>
            </a:r>
            <a:r>
              <a:rPr lang="en-US" i="1" baseline="-25000" dirty="0"/>
              <a:t>0</a:t>
            </a:r>
            <a:r>
              <a:rPr lang="en-US" i="1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4D7923-0A3C-41C6-9270-4409D7A6B047}"/>
              </a:ext>
            </a:extLst>
          </p:cNvPr>
          <p:cNvCxnSpPr>
            <a:cxnSpLocks/>
          </p:cNvCxnSpPr>
          <p:nvPr/>
        </p:nvCxnSpPr>
        <p:spPr>
          <a:xfrm flipH="1">
            <a:off x="9267998" y="3733800"/>
            <a:ext cx="5715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30C6031-E876-4431-9906-83C5F659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446" y="283804"/>
            <a:ext cx="1529263" cy="1516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3394C2-18AF-4B1F-B7A6-33C29D8AE17C}"/>
              </a:ext>
            </a:extLst>
          </p:cNvPr>
          <p:cNvSpPr txBox="1"/>
          <p:nvPr/>
        </p:nvSpPr>
        <p:spPr>
          <a:xfrm flipH="1">
            <a:off x="8058587" y="583312"/>
            <a:ext cx="241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Review of Pauli and Spin matrices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D927E71-0C3F-45C7-8287-13BBEE68A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2313365"/>
            <a:ext cx="6391275" cy="466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5132F0-F1E8-462F-8AD0-96D45A5C6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2733133"/>
            <a:ext cx="4762500" cy="466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435F0F-1F01-4767-A108-67FFF1ABCB6F}"/>
              </a:ext>
            </a:extLst>
          </p:cNvPr>
          <p:cNvSpPr txBox="1"/>
          <p:nvPr/>
        </p:nvSpPr>
        <p:spPr>
          <a:xfrm flipH="1">
            <a:off x="5912917" y="2780090"/>
            <a:ext cx="24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Wrong!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BBBEC-460E-437B-B5E9-82A0812A91BC}"/>
              </a:ext>
            </a:extLst>
          </p:cNvPr>
          <p:cNvSpPr txBox="1"/>
          <p:nvPr/>
        </p:nvSpPr>
        <p:spPr>
          <a:xfrm flipH="1">
            <a:off x="1097279" y="3290234"/>
            <a:ext cx="62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 rest is just math and we know how to do it!</a:t>
            </a:r>
          </a:p>
        </p:txBody>
      </p:sp>
    </p:spTree>
    <p:extLst>
      <p:ext uri="{BB962C8B-B14F-4D97-AF65-F5344CB8AC3E}">
        <p14:creationId xmlns:p14="http://schemas.microsoft.com/office/powerpoint/2010/main" val="21444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6834</TotalTime>
  <Words>963</Words>
  <Application>Microsoft Office PowerPoint</Application>
  <PresentationFormat>Widescreen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Candara</vt:lpstr>
      <vt:lpstr>Retrospect</vt:lpstr>
      <vt:lpstr>Introduction to Quantum Computing:                                          From a Layperson to a Programmer in 30 Steps</vt:lpstr>
      <vt:lpstr>Bell Inequality and Bell’s Theorem</vt:lpstr>
      <vt:lpstr>PowerPoint Presentation</vt:lpstr>
      <vt:lpstr>Review of Entanglement </vt:lpstr>
      <vt:lpstr>Review of EPR Paradox</vt:lpstr>
      <vt:lpstr>More about EPR Paradox</vt:lpstr>
      <vt:lpstr>Bell’s Theorem</vt:lpstr>
      <vt:lpstr>Bell Inequality (Wikipedia Example)</vt:lpstr>
      <vt:lpstr>Bell Theorem (Wiki Example)</vt:lpstr>
      <vt:lpstr>PowerPoint Presentation</vt:lpstr>
      <vt:lpstr>PowerPoint Presentation</vt:lpstr>
      <vt:lpstr>Walsh-Hadamad (Hadamad) Gate</vt:lpstr>
      <vt:lpstr>Inverse of H-Gate</vt:lpstr>
      <vt:lpstr>n-bit Hadamad Gate on |00…0&gt; (n-zeros)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SAIRAAJ SURVE - 60003200079</cp:lastModifiedBy>
  <cp:revision>1335</cp:revision>
  <cp:lastPrinted>2022-10-05T05:12:16Z</cp:lastPrinted>
  <dcterms:created xsi:type="dcterms:W3CDTF">2018-08-11T18:04:59Z</dcterms:created>
  <dcterms:modified xsi:type="dcterms:W3CDTF">2023-02-03T09:03:50Z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