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064" r:id="rId2"/>
    <p:sldId id="1060" r:id="rId3"/>
    <p:sldId id="261" r:id="rId4"/>
    <p:sldId id="1061" r:id="rId5"/>
    <p:sldId id="1062" r:id="rId6"/>
    <p:sldId id="1063" r:id="rId7"/>
  </p:sldIdLst>
  <p:sldSz cx="6096000" cy="3435350"/>
  <p:notesSz cx="6096000" cy="3435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>
      <p:cViewPr varScale="1">
        <p:scale>
          <a:sx n="216" d="100"/>
          <a:sy n="216" d="100"/>
        </p:scale>
        <p:origin x="7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1600" cy="171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813" y="0"/>
            <a:ext cx="2641600" cy="171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20A4-4C9C-4983-BA23-4847234FFE42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430213"/>
            <a:ext cx="2057400" cy="115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600" y="1652588"/>
            <a:ext cx="4876800" cy="1354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63900"/>
            <a:ext cx="2641600" cy="171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813" y="3263900"/>
            <a:ext cx="2641600" cy="171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32629-0E33-412C-8DC0-29C173E2D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6640" y="447928"/>
            <a:ext cx="25990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5352" y="1923796"/>
            <a:ext cx="4271645" cy="858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5117" y="790130"/>
            <a:ext cx="2654522" cy="2267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42710" y="790130"/>
            <a:ext cx="2654522" cy="2267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0" y="447928"/>
            <a:ext cx="4989068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540059" y="936370"/>
            <a:ext cx="9787295" cy="98551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5117" y="3194875"/>
            <a:ext cx="1403540" cy="276999"/>
          </a:xfrm>
        </p:spPr>
        <p:txBody>
          <a:bodyPr/>
          <a:lstStyle/>
          <a:p>
            <a:fld id="{B0ED4EF7-D85F-42A7-922E-2844313799EE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4799" y="3194875"/>
            <a:ext cx="1952752" cy="276999"/>
          </a:xfrm>
        </p:spPr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3692" y="3194875"/>
            <a:ext cx="1403540" cy="276999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" y="3206327"/>
            <a:ext cx="6094413" cy="229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3173023"/>
            <a:ext cx="6094413" cy="32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80179"/>
            <a:ext cx="5029200" cy="178638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026" y="2231936"/>
            <a:ext cx="5029200" cy="5725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00" cap="all" spc="100" baseline="0">
                <a:solidFill>
                  <a:schemeClr val="tx2"/>
                </a:solidFill>
                <a:latin typeface="+mj-lt"/>
              </a:defRPr>
            </a:lvl1pPr>
            <a:lvl2pPr marL="228600" indent="0" algn="ctr">
              <a:buNone/>
              <a:defRPr sz="1200"/>
            </a:lvl2pPr>
            <a:lvl3pPr marL="457200" indent="0" algn="ctr">
              <a:buNone/>
              <a:defRPr sz="1200"/>
            </a:lvl3pPr>
            <a:lvl4pPr marL="685800" indent="0" algn="ctr">
              <a:buNone/>
              <a:defRPr sz="1000"/>
            </a:lvl4pPr>
            <a:lvl5pPr marL="914400" indent="0" algn="ctr">
              <a:buNone/>
              <a:defRPr sz="1000"/>
            </a:lvl5pPr>
            <a:lvl6pPr marL="1143000" indent="0" algn="ctr">
              <a:buNone/>
              <a:defRPr sz="1000"/>
            </a:lvl6pPr>
            <a:lvl7pPr marL="1371600" indent="0" algn="ctr">
              <a:buNone/>
              <a:defRPr sz="1000"/>
            </a:lvl7pPr>
            <a:lvl8pPr marL="1600200" indent="0" algn="ctr">
              <a:buNone/>
              <a:defRPr sz="1000"/>
            </a:lvl8pPr>
            <a:lvl9pPr marL="18288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5117" y="3194875"/>
            <a:ext cx="1403540" cy="276999"/>
          </a:xfrm>
        </p:spPr>
        <p:txBody>
          <a:bodyPr/>
          <a:lstStyle/>
          <a:p>
            <a:fld id="{96C91727-4F3A-46ED-A19F-2FF2965078B8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4799" y="3194875"/>
            <a:ext cx="1952752" cy="276999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3692" y="3194875"/>
            <a:ext cx="1403540" cy="2769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829" y="2175722"/>
            <a:ext cx="4937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1415124"/>
            <a:ext cx="6094476" cy="159341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1540703"/>
            <a:ext cx="6094476" cy="132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" y="3200780"/>
            <a:ext cx="6096000" cy="228600"/>
          </a:xfrm>
          <a:custGeom>
            <a:avLst/>
            <a:gdLst/>
            <a:ahLst/>
            <a:cxnLst/>
            <a:rect l="l" t="t" r="r" b="b"/>
            <a:pathLst>
              <a:path w="6096000" h="228600">
                <a:moveTo>
                  <a:pt x="6096000" y="0"/>
                </a:moveTo>
                <a:lnTo>
                  <a:pt x="0" y="0"/>
                </a:lnTo>
                <a:lnTo>
                  <a:pt x="0" y="228600"/>
                </a:lnTo>
                <a:lnTo>
                  <a:pt x="6096000" y="228600"/>
                </a:lnTo>
                <a:lnTo>
                  <a:pt x="609600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" y="3168014"/>
            <a:ext cx="6096000" cy="33020"/>
          </a:xfrm>
          <a:custGeom>
            <a:avLst/>
            <a:gdLst/>
            <a:ahLst/>
            <a:cxnLst/>
            <a:rect l="l" t="t" r="r" b="b"/>
            <a:pathLst>
              <a:path w="6096000" h="33019">
                <a:moveTo>
                  <a:pt x="6096000" y="0"/>
                </a:moveTo>
                <a:lnTo>
                  <a:pt x="0" y="0"/>
                </a:lnTo>
                <a:lnTo>
                  <a:pt x="0" y="32765"/>
                </a:lnTo>
                <a:lnTo>
                  <a:pt x="6096000" y="32765"/>
                </a:lnTo>
                <a:lnTo>
                  <a:pt x="6096000" y="0"/>
                </a:lnTo>
                <a:close/>
              </a:path>
            </a:pathLst>
          </a:custGeom>
          <a:solidFill>
            <a:srgbClr val="E3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97788" y="869822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640" y="447928"/>
            <a:ext cx="498906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876" y="936370"/>
            <a:ext cx="4658360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74799" y="3194875"/>
            <a:ext cx="1952752" cy="171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5117" y="3194875"/>
            <a:ext cx="1403540" cy="171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3692" y="3194875"/>
            <a:ext cx="1403540" cy="171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uaJbk9pdA3I&amp;list=PLnK6MrIqGXsJfcBdppW3CKJ858zR8P4eP&amp;index=30" TargetMode="External"/><Relationship Id="rId4" Type="http://schemas.openxmlformats.org/officeDocument/2006/relationships/hyperlink" Target="https://www.youtube.com/watch?v=l3UklDWGXT4&amp;list=PLnK6MrIqGXsJfcBdppW3CKJ858zR8P4eP&amp;index=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30" y="314486"/>
            <a:ext cx="5311140" cy="1143000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/>
              <a:t>Introduction to Quantum Computing:                 </a:t>
            </a:r>
            <a:br>
              <a:rPr lang="en-US" sz="2700" b="1" dirty="0"/>
            </a:br>
            <a:r>
              <a:rPr lang="en-US" sz="2700" b="1" dirty="0"/>
              <a:t>                        </a:t>
            </a:r>
            <a:r>
              <a:rPr lang="en-US" sz="1400" b="1" dirty="0"/>
              <a:t>From a Layperson to a Programmer in 30 Steps</a:t>
            </a:r>
            <a:endParaRPr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568" y="2114140"/>
            <a:ext cx="1393990" cy="16857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569088" y="2282718"/>
            <a:ext cx="4894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sz="600" i="1" dirty="0">
                <a:hlinkClick r:id="rId3"/>
              </a:rPr>
              <a:t>https://www.amazon.com/Introduction-Quantum-Computing-Layperson-Programmer/dp/3030983382</a:t>
            </a:r>
            <a:endParaRPr lang="en-US" sz="600" i="1" dirty="0"/>
          </a:p>
          <a:p>
            <a:endParaRPr lang="en-US" sz="600" i="1" dirty="0"/>
          </a:p>
          <a:p>
            <a:endParaRPr lang="en-US" sz="600" i="1" dirty="0"/>
          </a:p>
          <a:p>
            <a: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 </a:t>
            </a:r>
            <a:r>
              <a:rPr lang="en-US" sz="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https://www.youtube.com/watch?v=l3UklDWGXT4&amp;list=PLnK6MrIqGXsJfcBdppW3CKJ858zR8P4eP&amp;index=29</a:t>
            </a:r>
            <a:endParaRPr lang="en-US" sz="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6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6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600" dirty="0" err="1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6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/</a:t>
            </a:r>
            <a:r>
              <a:rPr lang="en-US" sz="600" dirty="0" err="1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6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=uaJbk9pdA3I&amp;list=PLnK6MrIqGXsJfcBdppW3CKJ858zR8P4eP&amp;index=30</a:t>
            </a:r>
            <a:endParaRPr lang="en-US" sz="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4799" y="3194875"/>
            <a:ext cx="1952752" cy="1661993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0" y="447928"/>
            <a:ext cx="4989068" cy="738664"/>
          </a:xfrm>
        </p:spPr>
        <p:txBody>
          <a:bodyPr/>
          <a:lstStyle/>
          <a:p>
            <a:r>
              <a:rPr lang="en-US" dirty="0"/>
              <a:t>n-bit </a:t>
            </a:r>
            <a:r>
              <a:rPr lang="en-US" dirty="0" err="1"/>
              <a:t>Hadamad</a:t>
            </a:r>
            <a:r>
              <a:rPr lang="en-US" dirty="0"/>
              <a:t> Gate on |00…0&gt; (n-zeros)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3194875"/>
            <a:ext cx="4876799" cy="228268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600" dirty="0">
                <a:solidFill>
                  <a:schemeClr val="bg1"/>
                </a:solidFill>
              </a:rPr>
              <a:t>Introduction to Quantum Computing: From a Layperson to a Programmer in 30 Steps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1BE9D-D237-4869-977A-B136CF12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66835"/>
            <a:ext cx="2610215" cy="671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1F65B-83B2-4C72-860C-71C92FE9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38345"/>
            <a:ext cx="3758137" cy="614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25900-AF51-438A-9EA0-E8158714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91" y="2205521"/>
            <a:ext cx="2805504" cy="8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6640" y="447928"/>
            <a:ext cx="5158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H</a:t>
            </a:r>
            <a:r>
              <a:rPr lang="en-US" baseline="-20833" dirty="0" err="1"/>
              <a:t>n</a:t>
            </a:r>
            <a:r>
              <a:rPr lang="en-US" spc="150" baseline="-20833" dirty="0"/>
              <a:t> </a:t>
            </a:r>
            <a:r>
              <a:rPr lang="en-US" spc="-30" dirty="0"/>
              <a:t>Operates</a:t>
            </a:r>
            <a:r>
              <a:rPr lang="en-US" spc="-85" dirty="0"/>
              <a:t> </a:t>
            </a:r>
            <a:r>
              <a:rPr lang="en-US" dirty="0"/>
              <a:t>on</a:t>
            </a:r>
            <a:r>
              <a:rPr lang="en-US" spc="-85" dirty="0"/>
              <a:t> </a:t>
            </a:r>
            <a:r>
              <a:rPr lang="en-US" spc="-25" dirty="0"/>
              <a:t>arbitrary</a:t>
            </a:r>
            <a:r>
              <a:rPr lang="en-US" spc="-90" dirty="0"/>
              <a:t> </a:t>
            </a:r>
            <a:r>
              <a:rPr lang="en-US" spc="-10" dirty="0"/>
              <a:t>n‐bit</a:t>
            </a:r>
            <a:r>
              <a:rPr lang="en-US" spc="-75" dirty="0"/>
              <a:t> </a:t>
            </a:r>
            <a:r>
              <a:rPr lang="en-US" spc="-10" dirty="0"/>
              <a:t>basis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3271139"/>
            <a:ext cx="4191000" cy="19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700" dirty="0">
                <a:solidFill>
                  <a:schemeClr val="bg1"/>
                </a:solidFill>
              </a:rPr>
              <a:t>Introduction to Quantum Computing: From a Layperson to a Programmer in 30 Steps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3703" y="3264280"/>
            <a:ext cx="5969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6096000" cy="3429000"/>
            <a:chOff x="0" y="0"/>
            <a:chExt cx="6096000" cy="34290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2772" y="2922650"/>
              <a:ext cx="51815" cy="510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76" y="6476"/>
              <a:ext cx="6083300" cy="3416300"/>
            </a:xfrm>
            <a:custGeom>
              <a:avLst/>
              <a:gdLst/>
              <a:ahLst/>
              <a:cxnLst/>
              <a:rect l="l" t="t" r="r" b="b"/>
              <a:pathLst>
                <a:path w="6083300" h="3416300">
                  <a:moveTo>
                    <a:pt x="6083046" y="0"/>
                  </a:moveTo>
                  <a:lnTo>
                    <a:pt x="0" y="0"/>
                  </a:lnTo>
                  <a:lnTo>
                    <a:pt x="0" y="3416046"/>
                  </a:lnTo>
                  <a:lnTo>
                    <a:pt x="6083046" y="3416046"/>
                  </a:lnTo>
                  <a:lnTo>
                    <a:pt x="6083046" y="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FFE1DF-D9B8-4100-8C69-0B298429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91057"/>
            <a:ext cx="1636626" cy="261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C0093-F9FC-4A72-9442-5B37676F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225128"/>
            <a:ext cx="1371600" cy="328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AB593-D422-4AB3-8EEB-DD178D993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127" y="1579860"/>
            <a:ext cx="1764564" cy="325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BEFE1-0F5C-4EB4-8992-71C385D9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35649"/>
            <a:ext cx="2041271" cy="3837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73538-B2CF-4DC9-9DFF-279C21520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772" y="2303473"/>
            <a:ext cx="1243228" cy="351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D46827-CBA2-4E25-BFE4-4B479DF77A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491" y="2778673"/>
            <a:ext cx="1628399" cy="281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ECA89-F92D-47DB-8D0D-537B0AF8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66128"/>
            <a:ext cx="4356226" cy="1376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04715-BC0B-4F78-968A-C7380593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342967"/>
            <a:ext cx="1505160" cy="471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23BFD-280E-4E52-90AE-C1BA44E8A99D}"/>
              </a:ext>
            </a:extLst>
          </p:cNvPr>
          <p:cNvSpPr txBox="1"/>
          <p:nvPr/>
        </p:nvSpPr>
        <p:spPr>
          <a:xfrm>
            <a:off x="762000" y="3238203"/>
            <a:ext cx="6629400" cy="62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dirty="0">
                <a:solidFill>
                  <a:schemeClr val="bg1"/>
                </a:solidFill>
              </a:rPr>
              <a:t>Introduction to Quantum Computing: From a Layperson to a Programmer in 30 Steps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6B3B-F201-4484-ACB9-48F92179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76" y="117475"/>
            <a:ext cx="4989068" cy="738664"/>
          </a:xfrm>
        </p:spPr>
        <p:txBody>
          <a:bodyPr/>
          <a:lstStyle/>
          <a:p>
            <a:r>
              <a:rPr lang="en-US" spc="-25" dirty="0"/>
              <a:t>Example:</a:t>
            </a:r>
            <a:r>
              <a:rPr lang="en-US" spc="-80" dirty="0"/>
              <a:t> </a:t>
            </a:r>
            <a:r>
              <a:rPr lang="en-US" dirty="0"/>
              <a:t>3</a:t>
            </a:r>
            <a:r>
              <a:rPr lang="en-US" spc="-80" dirty="0"/>
              <a:t> </a:t>
            </a:r>
            <a:r>
              <a:rPr lang="en-US" spc="-20" dirty="0"/>
              <a:t>Methods</a:t>
            </a:r>
            <a:r>
              <a:rPr lang="en-US" spc="-80" dirty="0"/>
              <a:t> </a:t>
            </a:r>
            <a:r>
              <a:rPr lang="en-US" dirty="0"/>
              <a:t>to</a:t>
            </a:r>
            <a:r>
              <a:rPr lang="en-US" spc="-90" dirty="0"/>
              <a:t> </a:t>
            </a:r>
            <a:r>
              <a:rPr lang="en-US" spc="-25" dirty="0"/>
              <a:t>Calculate</a:t>
            </a:r>
            <a:r>
              <a:rPr lang="en-US" spc="-60" dirty="0"/>
              <a:t> </a:t>
            </a:r>
            <a:r>
              <a:rPr lang="en-US" spc="-50" dirty="0"/>
              <a:t>H </a:t>
            </a:r>
            <a:r>
              <a:rPr lang="en-US" spc="-10" dirty="0"/>
              <a:t>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75714-5C19-40B3-933C-E04B754B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876" y="936370"/>
            <a:ext cx="4658360" cy="2215991"/>
          </a:xfrm>
        </p:spPr>
        <p:txBody>
          <a:bodyPr/>
          <a:lstStyle/>
          <a:p>
            <a:r>
              <a:rPr lang="en-US" dirty="0"/>
              <a:t>Method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4EAB0-4CC7-48E4-9906-CA132C10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2004"/>
            <a:ext cx="2815009" cy="891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20EE5-9805-4EE4-861D-E2D85E08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27706"/>
            <a:ext cx="1738534" cy="308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3407C-FA2F-45D5-8A3D-69A8C0615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238682"/>
            <a:ext cx="2505478" cy="644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4F3A6-8EB7-444E-8927-3D9EF3359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298" y="2849842"/>
            <a:ext cx="1555206" cy="3025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A6A9CD-5F83-4C82-A9C5-96F266B7A4E7}"/>
              </a:ext>
            </a:extLst>
          </p:cNvPr>
          <p:cNvSpPr/>
          <p:nvPr/>
        </p:nvSpPr>
        <p:spPr>
          <a:xfrm>
            <a:off x="990600" y="3198892"/>
            <a:ext cx="5181600" cy="52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900" dirty="0">
                <a:solidFill>
                  <a:schemeClr val="bg1"/>
                </a:solidFill>
              </a:rPr>
              <a:t>Introduction to Quantum Computing: From a Layperson to a Programmer in 30 Steps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900" dirty="0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670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28905-8B98-4443-A588-FFB20E49421B}"/>
              </a:ext>
            </a:extLst>
          </p:cNvPr>
          <p:cNvSpPr txBox="1"/>
          <p:nvPr/>
        </p:nvSpPr>
        <p:spPr>
          <a:xfrm>
            <a:off x="457200" y="346075"/>
            <a:ext cx="121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12F16-C284-4D71-99B1-7019D7BB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79475"/>
            <a:ext cx="3581400" cy="1100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015A5A-BA86-486C-A674-90107E1E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93875"/>
            <a:ext cx="2462535" cy="11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192</Words>
  <Application>Microsoft Macintosh PowerPoint</Application>
  <PresentationFormat>Custom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Quantum Computing:                                          From a Layperson to a Programmer in 30 Steps</vt:lpstr>
      <vt:lpstr>n-bit Hadamad Gate on |00…0&gt; (n-zeros)</vt:lpstr>
      <vt:lpstr>Hn Operates on arbitrary n‐bit basis</vt:lpstr>
      <vt:lpstr>PowerPoint Presentation</vt:lpstr>
      <vt:lpstr>Example: 3 Methods to Calculate H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EE225 Lecture 14 Quantum Circuits and Teleportation Oct 10 Fall 2022 Annotated.pptx</dc:title>
  <dc:creator>012738063</dc:creator>
  <cp:lastModifiedBy>Nithin Reddy Govindugari</cp:lastModifiedBy>
  <cp:revision>10</cp:revision>
  <dcterms:created xsi:type="dcterms:W3CDTF">2022-12-21T01:58:04Z</dcterms:created>
  <dcterms:modified xsi:type="dcterms:W3CDTF">2023-01-02T00:54:30Z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2022-12-21T00:00:00Z</vt:filetime>
  </property>
  <property fmtid="{D5CDD505-2E9C-101B-9397-08002B2CF9AE}" pid="5" name="Producer">
    <vt:lpwstr>Acrobat Distiller 22.0 (Windows)</vt:lpwstr>
  </property>
</Properties>
</file>